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318" r:id="rId3"/>
    <p:sldId id="315" r:id="rId4"/>
    <p:sldId id="424" r:id="rId5"/>
    <p:sldId id="314" r:id="rId6"/>
    <p:sldId id="312" r:id="rId7"/>
    <p:sldId id="425" r:id="rId8"/>
    <p:sldId id="319" r:id="rId9"/>
    <p:sldId id="423" r:id="rId10"/>
    <p:sldId id="317" r:id="rId11"/>
    <p:sldId id="321" r:id="rId12"/>
    <p:sldId id="320" r:id="rId1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9" autoAdjust="0"/>
    <p:restoredTop sz="94127" autoAdjust="0"/>
  </p:normalViewPr>
  <p:slideViewPr>
    <p:cSldViewPr>
      <p:cViewPr varScale="1">
        <p:scale>
          <a:sx n="65" d="100"/>
          <a:sy n="65" d="100"/>
        </p:scale>
        <p:origin x="1646" y="2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7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7/27/2025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0"/>
            <a:ext cx="8290560" cy="1137920"/>
          </a:xfrm>
        </p:spPr>
        <p:txBody>
          <a:bodyPr/>
          <a:lstStyle>
            <a:lvl1pPr>
              <a:defRPr sz="3200">
                <a:latin typeface="+mn-lt"/>
              </a:defRPr>
            </a:lvl1pPr>
          </a:lstStyle>
          <a:p>
            <a:r>
              <a:rPr lang="en-US" dirty="0"/>
              <a:t>Click to edit Master title style</a:t>
            </a:r>
          </a:p>
        </p:txBody>
      </p:sp>
      <p:sp>
        <p:nvSpPr>
          <p:cNvPr id="3" name="Text Placeholder 2"/>
          <p:cNvSpPr>
            <a:spLocks noGrp="1"/>
          </p:cNvSpPr>
          <p:nvPr>
            <p:ph type="body" sz="half" idx="1"/>
          </p:nvPr>
        </p:nvSpPr>
        <p:spPr>
          <a:xfrm>
            <a:off x="731520" y="2113280"/>
            <a:ext cx="8290560"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426313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72160" y="653301"/>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802.19-25/0040r0</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TG19.3a Meeting Slides and Agenda </a:t>
            </a:r>
            <a:br>
              <a:rPr lang="en-US" sz="3600" dirty="0"/>
            </a:br>
            <a:r>
              <a:rPr lang="en-US" sz="3600" dirty="0"/>
              <a:t>July 2025	</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2025-07-27</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03604943"/>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MERL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249330"/>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pPr>
              <a:buFont typeface="Wingdings" panose="05000000000000000000" pitchFamily="2" charset="2"/>
              <a:buChar char="ü"/>
            </a:pPr>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pPr lvl="2"/>
            <a:r>
              <a:rPr lang="en-US" dirty="0"/>
              <a:t>Simulation planned</a:t>
            </a:r>
          </a:p>
          <a:p>
            <a:pPr lvl="2"/>
            <a:r>
              <a:rPr lang="en-US" dirty="0"/>
              <a:t>Empirical studies planned</a:t>
            </a:r>
          </a:p>
          <a:p>
            <a:pPr>
              <a:buFont typeface="Wingdings" panose="05000000000000000000" pitchFamily="2" charset="2"/>
              <a:buChar char="Ø"/>
            </a:pPr>
            <a:r>
              <a:rPr lang="en-US" dirty="0"/>
              <a:t>Develop technical content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CF7DE-944E-26F2-D327-11A5C6CB5E2C}"/>
              </a:ext>
            </a:extLst>
          </p:cNvPr>
          <p:cNvSpPr>
            <a:spLocks noGrp="1"/>
          </p:cNvSpPr>
          <p:nvPr>
            <p:ph type="title"/>
          </p:nvPr>
        </p:nvSpPr>
        <p:spPr/>
        <p:txBody>
          <a:bodyPr/>
          <a:lstStyle/>
          <a:p>
            <a:r>
              <a:rPr lang="en-US" dirty="0"/>
              <a:t>Any </a:t>
            </a:r>
            <a:r>
              <a:rPr lang="en-US"/>
              <a:t>Other Business?</a:t>
            </a:r>
            <a:endParaRPr lang="en-US" dirty="0"/>
          </a:p>
        </p:txBody>
      </p:sp>
      <p:sp>
        <p:nvSpPr>
          <p:cNvPr id="4" name="Slide Number Placeholder 3">
            <a:extLst>
              <a:ext uri="{FF2B5EF4-FFF2-40B4-BE49-F238E27FC236}">
                <a16:creationId xmlns:a16="http://schemas.microsoft.com/office/drawing/2014/main" id="{C0B33D03-AE11-806F-2FFA-58CABA324D8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E758620-FCF3-DF8C-08DE-B6108F8429B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A33BA59C-8AF2-3EB0-6A54-C4168E82C62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392335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821B21-AFE8-DCFB-962A-C4884D215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DC380F-1511-8C3F-5D64-261455FC3C3F}"/>
              </a:ext>
            </a:extLst>
          </p:cNvPr>
          <p:cNvSpPr>
            <a:spLocks noGrp="1"/>
          </p:cNvSpPr>
          <p:nvPr>
            <p:ph type="title"/>
          </p:nvPr>
        </p:nvSpPr>
        <p:spPr/>
        <p:txBody>
          <a:bodyPr/>
          <a:lstStyle/>
          <a:p>
            <a:r>
              <a:rPr lang="en-US" dirty="0"/>
              <a:t>Adjourn</a:t>
            </a:r>
          </a:p>
        </p:txBody>
      </p:sp>
      <p:sp>
        <p:nvSpPr>
          <p:cNvPr id="4" name="Slide Number Placeholder 3">
            <a:extLst>
              <a:ext uri="{FF2B5EF4-FFF2-40B4-BE49-F238E27FC236}">
                <a16:creationId xmlns:a16="http://schemas.microsoft.com/office/drawing/2014/main" id="{E4442531-8A11-9D0F-FF26-2F54916C485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C1AA3D8-2AFD-7DF7-2FC9-B913F19709D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9742488-FC26-9EAC-0CC2-6C5131D91F8D}"/>
              </a:ext>
            </a:extLst>
          </p:cNvPr>
          <p:cNvSpPr>
            <a:spLocks noGrp="1"/>
          </p:cNvSpPr>
          <p:nvPr>
            <p:ph type="dt" idx="15"/>
          </p:nvPr>
        </p:nvSpPr>
        <p:spPr/>
        <p:txBody>
          <a:bodyPr/>
          <a:lstStyle/>
          <a:p>
            <a:r>
              <a:rPr lang="en-US"/>
              <a:t>May 2025</a:t>
            </a:r>
            <a:endParaRPr lang="en-GB" dirty="0"/>
          </a:p>
        </p:txBody>
      </p:sp>
      <p:pic>
        <p:nvPicPr>
          <p:cNvPr id="7" name="Picture 6">
            <a:extLst>
              <a:ext uri="{FF2B5EF4-FFF2-40B4-BE49-F238E27FC236}">
                <a16:creationId xmlns:a16="http://schemas.microsoft.com/office/drawing/2014/main" id="{89771AB0-287A-E71A-6E04-9007974C6C34}"/>
              </a:ext>
            </a:extLst>
          </p:cNvPr>
          <p:cNvPicPr>
            <a:picLocks noChangeAspect="1"/>
          </p:cNvPicPr>
          <p:nvPr/>
        </p:nvPicPr>
        <p:blipFill>
          <a:blip r:embed="rId2"/>
          <a:stretch>
            <a:fillRect/>
          </a:stretch>
        </p:blipFill>
        <p:spPr>
          <a:xfrm>
            <a:off x="3880452" y="2286000"/>
            <a:ext cx="1991003" cy="3962953"/>
          </a:xfrm>
          <a:prstGeom prst="rect">
            <a:avLst/>
          </a:prstGeom>
        </p:spPr>
      </p:pic>
    </p:spTree>
    <p:extLst>
      <p:ext uri="{BB962C8B-B14F-4D97-AF65-F5344CB8AC3E}">
        <p14:creationId xmlns:p14="http://schemas.microsoft.com/office/powerpoint/2010/main" val="208797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a:xfrm>
            <a:off x="731520" y="533400"/>
            <a:ext cx="8288868" cy="1136227"/>
          </a:xfrm>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669627"/>
            <a:ext cx="8288868" cy="1332651"/>
          </a:xfrm>
        </p:spPr>
        <p:txBody>
          <a:bodyPr/>
          <a:lstStyle/>
          <a:p>
            <a:pPr marL="0" indent="0" algn="ctr">
              <a:buNone/>
            </a:pPr>
            <a:r>
              <a:rPr lang="en-US" dirty="0"/>
              <a:t>802 Plenary Session, </a:t>
            </a:r>
          </a:p>
          <a:p>
            <a:pPr marL="0" indent="0" algn="ctr">
              <a:buNone/>
            </a:pPr>
            <a:r>
              <a:rPr lang="en-US" dirty="0"/>
              <a:t>In person in Madrid Spain and remote world-wide</a:t>
            </a:r>
          </a:p>
          <a:p>
            <a:pPr marL="0" indent="0" algn="ctr">
              <a:buNone/>
            </a:pPr>
            <a:r>
              <a:rPr lang="en-US" dirty="0"/>
              <a:t>July 2025	</a:t>
            </a:r>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May 2025</a:t>
            </a:r>
            <a:endParaRPr lang="en-GB" dirty="0"/>
          </a:p>
        </p:txBody>
      </p:sp>
      <p:pic>
        <p:nvPicPr>
          <p:cNvPr id="8" name="Picture 7">
            <a:extLst>
              <a:ext uri="{FF2B5EF4-FFF2-40B4-BE49-F238E27FC236}">
                <a16:creationId xmlns:a16="http://schemas.microsoft.com/office/drawing/2014/main" id="{C5CE43D3-8A78-84F9-1D5C-94849A23CC16}"/>
              </a:ext>
            </a:extLst>
          </p:cNvPr>
          <p:cNvPicPr>
            <a:picLocks noChangeAspect="1"/>
          </p:cNvPicPr>
          <p:nvPr/>
        </p:nvPicPr>
        <p:blipFill>
          <a:blip r:embed="rId2"/>
          <a:stretch>
            <a:fillRect/>
          </a:stretch>
        </p:blipFill>
        <p:spPr>
          <a:xfrm>
            <a:off x="2409480" y="3990713"/>
            <a:ext cx="4934639" cy="1876687"/>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6A41D-1CEA-5A5B-3A02-00C1216FDFBC}"/>
              </a:ext>
            </a:extLst>
          </p:cNvPr>
          <p:cNvSpPr>
            <a:spLocks noGrp="1"/>
          </p:cNvSpPr>
          <p:nvPr>
            <p:ph type="title"/>
          </p:nvPr>
        </p:nvSpPr>
        <p:spPr>
          <a:xfrm>
            <a:off x="731520" y="731520"/>
            <a:ext cx="8290560" cy="640080"/>
          </a:xfrm>
        </p:spPr>
        <p:txBody>
          <a:bodyPr/>
          <a:lstStyle/>
          <a:p>
            <a:r>
              <a:rPr lang="en-US" dirty="0"/>
              <a:t>Proposed Focus for July</a:t>
            </a:r>
          </a:p>
        </p:txBody>
      </p:sp>
      <p:sp>
        <p:nvSpPr>
          <p:cNvPr id="3" name="Text Placeholder 2">
            <a:extLst>
              <a:ext uri="{FF2B5EF4-FFF2-40B4-BE49-F238E27FC236}">
                <a16:creationId xmlns:a16="http://schemas.microsoft.com/office/drawing/2014/main" id="{5F326193-6986-86C9-F6E9-11B86B8289A4}"/>
              </a:ext>
            </a:extLst>
          </p:cNvPr>
          <p:cNvSpPr>
            <a:spLocks noGrp="1"/>
          </p:cNvSpPr>
          <p:nvPr>
            <p:ph type="body" sz="half" idx="1"/>
          </p:nvPr>
        </p:nvSpPr>
        <p:spPr>
          <a:xfrm>
            <a:off x="731520" y="1524000"/>
            <a:ext cx="8290560" cy="4978400"/>
          </a:xfrm>
        </p:spPr>
        <p:txBody>
          <a:bodyPr/>
          <a:lstStyle/>
          <a:p>
            <a:pPr marL="457200" indent="-457200">
              <a:buFont typeface="Arial" panose="020B0604020202020204" pitchFamily="34" charset="0"/>
              <a:buChar char="•"/>
            </a:pPr>
            <a:r>
              <a:rPr lang="en-US" dirty="0"/>
              <a:t>Begin drafting process!</a:t>
            </a:r>
          </a:p>
          <a:p>
            <a:pPr marL="457200" indent="-457200">
              <a:buFont typeface="Arial" panose="020B0604020202020204" pitchFamily="34" charset="0"/>
              <a:buChar char="•"/>
            </a:pPr>
            <a:r>
              <a:rPr lang="en-US" dirty="0"/>
              <a:t>Update background information:</a:t>
            </a:r>
          </a:p>
          <a:p>
            <a:pPr marL="883932" lvl="1" indent="-457200">
              <a:buFont typeface="Arial" panose="020B0604020202020204" pitchFamily="34" charset="0"/>
              <a:buChar char="•"/>
            </a:pPr>
            <a:r>
              <a:rPr lang="en-US" dirty="0"/>
              <a:t>Review update regulations </a:t>
            </a:r>
          </a:p>
          <a:p>
            <a:pPr marL="883932" lvl="1" indent="-457200">
              <a:buFont typeface="Arial" panose="020B0604020202020204" pitchFamily="34" charset="0"/>
              <a:buChar char="•"/>
            </a:pPr>
            <a:r>
              <a:rPr lang="en-US" dirty="0"/>
              <a:t>More RF studies </a:t>
            </a:r>
          </a:p>
          <a:p>
            <a:pPr marL="883932" lvl="1" indent="-457200">
              <a:buFont typeface="Arial" panose="020B0604020202020204" pitchFamily="34" charset="0"/>
              <a:buChar char="•"/>
            </a:pPr>
            <a:r>
              <a:rPr lang="en-US" dirty="0"/>
              <a:t>Simulation </a:t>
            </a:r>
            <a:r>
              <a:rPr lang="en-US" dirty="0" err="1"/>
              <a:t>updstes</a:t>
            </a:r>
            <a:endParaRPr lang="en-US" dirty="0"/>
          </a:p>
          <a:p>
            <a:pPr marL="457200" indent="-457200">
              <a:buFont typeface="Arial" panose="020B0604020202020204" pitchFamily="34" charset="0"/>
              <a:buChar char="•"/>
            </a:pPr>
            <a:r>
              <a:rPr lang="en-US" dirty="0"/>
              <a:t>Review drafting process</a:t>
            </a:r>
          </a:p>
          <a:p>
            <a:pPr marL="457200" indent="-457200">
              <a:buFont typeface="Arial" panose="020B0604020202020204" pitchFamily="34" charset="0"/>
              <a:buChar char="•"/>
            </a:pPr>
            <a:r>
              <a:rPr lang="en-US" dirty="0"/>
              <a:t>Consider technical proposals for draft recommendations</a:t>
            </a:r>
          </a:p>
        </p:txBody>
      </p:sp>
      <p:sp>
        <p:nvSpPr>
          <p:cNvPr id="4" name="Slide Number Placeholder 3">
            <a:extLst>
              <a:ext uri="{FF2B5EF4-FFF2-40B4-BE49-F238E27FC236}">
                <a16:creationId xmlns:a16="http://schemas.microsoft.com/office/drawing/2014/main" id="{8DB907A4-8E8B-577E-C6B7-7F35011C34C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346896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4006981545"/>
              </p:ext>
            </p:extLst>
          </p:nvPr>
        </p:nvGraphicFramePr>
        <p:xfrm>
          <a:off x="591079" y="685800"/>
          <a:ext cx="8705321" cy="4344034"/>
        </p:xfrm>
        <a:graphic>
          <a:graphicData uri="http://schemas.openxmlformats.org/drawingml/2006/table">
            <a:tbl>
              <a:tblPr firstRow="1" bandRow="1">
                <a:tableStyleId>{5C22544A-7EE6-4342-B048-85BDC9FD1C3A}</a:tableStyleId>
              </a:tblPr>
              <a:tblGrid>
                <a:gridCol w="547136">
                  <a:extLst>
                    <a:ext uri="{9D8B030D-6E8A-4147-A177-3AD203B41FA5}">
                      <a16:colId xmlns:a16="http://schemas.microsoft.com/office/drawing/2014/main" val="126119602"/>
                    </a:ext>
                  </a:extLst>
                </a:gridCol>
                <a:gridCol w="5795985">
                  <a:extLst>
                    <a:ext uri="{9D8B030D-6E8A-4147-A177-3AD203B41FA5}">
                      <a16:colId xmlns:a16="http://schemas.microsoft.com/office/drawing/2014/main" val="3194517717"/>
                    </a:ext>
                  </a:extLst>
                </a:gridCol>
                <a:gridCol w="1551267">
                  <a:extLst>
                    <a:ext uri="{9D8B030D-6E8A-4147-A177-3AD203B41FA5}">
                      <a16:colId xmlns:a16="http://schemas.microsoft.com/office/drawing/2014/main" val="3870017320"/>
                    </a:ext>
                  </a:extLst>
                </a:gridCol>
                <a:gridCol w="8109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r>
                        <a:rPr lang="en-US" sz="1600" b="1" dirty="0">
                          <a:solidFill>
                            <a:schemeClr val="accent2">
                              <a:lumMod val="50000"/>
                            </a:schemeClr>
                          </a:solidFill>
                        </a:rPr>
                        <a:t>Monday 12-May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4222438553"/>
                  </a:ext>
                </a:extLst>
              </a:tr>
              <a:tr h="223837">
                <a:tc>
                  <a:txBody>
                    <a:bodyPr/>
                    <a:lstStyle/>
                    <a:p>
                      <a:r>
                        <a:rPr lang="en-US" sz="1600" dirty="0"/>
                        <a:t>1</a:t>
                      </a:r>
                    </a:p>
                  </a:txBody>
                  <a:tcPr/>
                </a:tc>
                <a:tc>
                  <a:txBody>
                    <a:bodyPr/>
                    <a:lstStyle/>
                    <a:p>
                      <a:r>
                        <a:rPr lang="en-US" sz="1600" dirty="0"/>
                        <a:t>Intro and overhead</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2163143134"/>
                  </a:ext>
                </a:extLst>
              </a:tr>
              <a:tr h="355917">
                <a:tc>
                  <a:txBody>
                    <a:bodyPr/>
                    <a:lstStyle/>
                    <a:p>
                      <a:r>
                        <a:rPr lang="en-US" sz="1600" dirty="0"/>
                        <a:t>1.1</a:t>
                      </a:r>
                    </a:p>
                  </a:txBody>
                  <a:tcPr/>
                </a:tc>
                <a:tc>
                  <a:txBody>
                    <a:bodyPr/>
                    <a:lstStyle/>
                    <a:p>
                      <a:r>
                        <a:rPr lang="en-US" sz="1600" dirty="0"/>
                        <a:t>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946731166"/>
                  </a:ext>
                </a:extLst>
              </a:tr>
              <a:tr h="355917">
                <a:tc>
                  <a:txBody>
                    <a:bodyPr/>
                    <a:lstStyle/>
                    <a:p>
                      <a:r>
                        <a:rPr lang="en-US" sz="1600" dirty="0"/>
                        <a:t>1.2</a:t>
                      </a:r>
                    </a:p>
                  </a:txBody>
                  <a:tcPr/>
                </a:tc>
                <a:tc>
                  <a:txBody>
                    <a:bodyPr/>
                    <a:lstStyle/>
                    <a:p>
                      <a:r>
                        <a:rPr lang="en-US" sz="1600" dirty="0"/>
                        <a:t>Approval of minutes</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507187736"/>
                  </a:ext>
                </a:extLst>
              </a:tr>
              <a:tr h="223837">
                <a:tc>
                  <a:txBody>
                    <a:bodyPr/>
                    <a:lstStyle/>
                    <a:p>
                      <a:r>
                        <a:rPr lang="en-US" sz="1600" dirty="0"/>
                        <a:t>2</a:t>
                      </a:r>
                    </a:p>
                  </a:txBody>
                  <a:tcPr/>
                </a:tc>
                <a:tc>
                  <a:txBody>
                    <a:bodyPr/>
                    <a:lstStyle/>
                    <a:p>
                      <a:pPr algn="l"/>
                      <a:r>
                        <a:rPr lang="en-US" sz="1600" kern="1200" dirty="0">
                          <a:solidFill>
                            <a:schemeClr val="dk1"/>
                          </a:solidFill>
                          <a:latin typeface="+mn-lt"/>
                          <a:ea typeface="+mn-ea"/>
                          <a:cs typeface="+mn-cs"/>
                        </a:rPr>
                        <a:t>Drafting Process</a:t>
                      </a:r>
                    </a:p>
                  </a:txBody>
                  <a:tcPr anchor="ctr"/>
                </a:tc>
                <a:tc>
                  <a:txBody>
                    <a:bodyPr/>
                    <a:lstStyle/>
                    <a:p>
                      <a:r>
                        <a:rPr lang="en-US" sz="1600" kern="1200" dirty="0">
                          <a:solidFill>
                            <a:schemeClr val="dk1"/>
                          </a:solidFill>
                          <a:effectLst/>
                          <a:latin typeface="+mn-lt"/>
                          <a:ea typeface="+mn-ea"/>
                          <a:cs typeface="+mn-cs"/>
                        </a:rPr>
                        <a:t>Chair </a:t>
                      </a:r>
                      <a:endParaRPr lang="en-US" sz="1600" dirty="0"/>
                    </a:p>
                  </a:txBody>
                  <a:tcPr/>
                </a:tc>
                <a:tc>
                  <a:txBody>
                    <a:bodyPr/>
                    <a:lstStyle/>
                    <a:p>
                      <a:r>
                        <a:rPr lang="en-US" sz="1600" dirty="0"/>
                        <a:t>00:10</a:t>
                      </a:r>
                    </a:p>
                  </a:txBody>
                  <a:tcPr/>
                </a:tc>
                <a:extLst>
                  <a:ext uri="{0D108BD9-81ED-4DB2-BD59-A6C34878D82A}">
                    <a16:rowId xmlns:a16="http://schemas.microsoft.com/office/drawing/2014/main" val="36521392"/>
                  </a:ext>
                </a:extLst>
              </a:tr>
              <a:tr h="223837">
                <a:tc>
                  <a:txBody>
                    <a:bodyPr/>
                    <a:lstStyle/>
                    <a:p>
                      <a:r>
                        <a:rPr lang="en-US" sz="1600" dirty="0"/>
                        <a:t>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Technical Contributions and Discussion</a:t>
                      </a:r>
                    </a:p>
                  </a:txBody>
                  <a:tcPr/>
                </a:tc>
                <a:tc>
                  <a:txBody>
                    <a:bodyPr/>
                    <a:lstStyle/>
                    <a:p>
                      <a:endParaRPr lang="en-US" sz="1600" dirty="0"/>
                    </a:p>
                  </a:txBody>
                  <a:tcPr/>
                </a:tc>
                <a:tc>
                  <a:txBody>
                    <a:bodyPr/>
                    <a:lstStyle/>
                    <a:p>
                      <a:r>
                        <a:rPr lang="en-US" sz="1600" dirty="0"/>
                        <a:t>00:</a:t>
                      </a:r>
                    </a:p>
                  </a:txBody>
                  <a:tcPr/>
                </a:tc>
                <a:extLst>
                  <a:ext uri="{0D108BD9-81ED-4DB2-BD59-A6C34878D82A}">
                    <a16:rowId xmlns:a16="http://schemas.microsoft.com/office/drawing/2014/main" val="1399996930"/>
                  </a:ext>
                </a:extLst>
              </a:tr>
              <a:tr h="223837">
                <a:tc>
                  <a:txBody>
                    <a:bodyPr/>
                    <a:lstStyle/>
                    <a:p>
                      <a:pPr marL="0" algn="l" defTabSz="975386" rtl="0" eaLnBrk="1" latinLnBrk="0" hangingPunct="1"/>
                      <a:r>
                        <a:rPr lang="en-US" sz="1600" kern="1200" dirty="0">
                          <a:solidFill>
                            <a:schemeClr val="dk1"/>
                          </a:solidFill>
                          <a:latin typeface="+mn-lt"/>
                          <a:ea typeface="+mn-ea"/>
                          <a:cs typeface="+mn-cs"/>
                        </a:rPr>
                        <a:t>3.1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Recommended Outline for P802.19.3a contribution</a:t>
                      </a:r>
                    </a:p>
                  </a:txBody>
                  <a:tcPr/>
                </a:tc>
                <a:tc>
                  <a:txBody>
                    <a:bodyPr/>
                    <a:lstStyle/>
                    <a:p>
                      <a:r>
                        <a:rPr lang="en-US" sz="1600" dirty="0"/>
                        <a:t>Jianlin Guo</a:t>
                      </a:r>
                    </a:p>
                  </a:txBody>
                  <a:tcPr/>
                </a:tc>
                <a:tc>
                  <a:txBody>
                    <a:bodyPr/>
                    <a:lstStyle/>
                    <a:p>
                      <a:r>
                        <a:rPr lang="en-US" sz="1600" dirty="0"/>
                        <a:t>00:20</a:t>
                      </a:r>
                    </a:p>
                  </a:txBody>
                  <a:tcPr/>
                </a:tc>
                <a:extLst>
                  <a:ext uri="{0D108BD9-81ED-4DB2-BD59-A6C34878D82A}">
                    <a16:rowId xmlns:a16="http://schemas.microsoft.com/office/drawing/2014/main" val="2151271925"/>
                  </a:ext>
                </a:extLst>
              </a:tr>
              <a:tr h="223837">
                <a:tc>
                  <a:txBody>
                    <a:bodyPr/>
                    <a:lstStyle/>
                    <a:p>
                      <a:pPr marL="0" algn="l" defTabSz="975386" rtl="0" eaLnBrk="1" latinLnBrk="0" hangingPunct="1"/>
                      <a:r>
                        <a:rPr lang="en-US" sz="1600" kern="1200" dirty="0">
                          <a:solidFill>
                            <a:schemeClr val="dk1"/>
                          </a:solidFill>
                          <a:latin typeface="+mn-lt"/>
                          <a:ea typeface="+mn-ea"/>
                          <a:cs typeface="+mn-cs"/>
                        </a:rPr>
                        <a:t>3.2</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Japan Regulation Update</a:t>
                      </a:r>
                    </a:p>
                  </a:txBody>
                  <a:tcPr/>
                </a:tc>
                <a:tc>
                  <a:txBody>
                    <a:bodyPr/>
                    <a:lstStyle/>
                    <a:p>
                      <a:r>
                        <a:rPr lang="en-US" sz="1600" dirty="0" err="1"/>
                        <a:t>Takenori</a:t>
                      </a:r>
                      <a:r>
                        <a:rPr lang="en-US" sz="1600" dirty="0"/>
                        <a:t> Sumi</a:t>
                      </a:r>
                    </a:p>
                  </a:txBody>
                  <a:tcPr/>
                </a:tc>
                <a:tc>
                  <a:txBody>
                    <a:bodyPr/>
                    <a:lstStyle/>
                    <a:p>
                      <a:r>
                        <a:rPr lang="en-US" sz="1600" dirty="0"/>
                        <a:t>00:20</a:t>
                      </a:r>
                    </a:p>
                  </a:txBody>
                  <a:tcPr/>
                </a:tc>
                <a:extLst>
                  <a:ext uri="{0D108BD9-81ED-4DB2-BD59-A6C34878D82A}">
                    <a16:rowId xmlns:a16="http://schemas.microsoft.com/office/drawing/2014/main" val="4194778462"/>
                  </a:ext>
                </a:extLst>
              </a:tr>
              <a:tr h="223837">
                <a:tc>
                  <a:txBody>
                    <a:bodyPr/>
                    <a:lstStyle/>
                    <a:p>
                      <a:pPr marL="0" algn="l" defTabSz="975386" rtl="0" eaLnBrk="1" latinLnBrk="0" hangingPunct="1"/>
                      <a:r>
                        <a:rPr lang="en-US" sz="1600" kern="1200" dirty="0">
                          <a:solidFill>
                            <a:schemeClr val="dk1"/>
                          </a:solidFill>
                          <a:latin typeface="+mn-lt"/>
                          <a:ea typeface="+mn-ea"/>
                          <a:cs typeface="+mn-cs"/>
                        </a:rPr>
                        <a:t>3.3</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Proposed draft text related to the radio noise emission from electronic devices</a:t>
                      </a:r>
                    </a:p>
                  </a:txBody>
                  <a:tcPr/>
                </a:tc>
                <a:tc>
                  <a:txBody>
                    <a:bodyPr/>
                    <a:lstStyle/>
                    <a:p>
                      <a:r>
                        <a:rPr lang="en-US" sz="1600" dirty="0"/>
                        <a:t>Kazuto Yano</a:t>
                      </a:r>
                    </a:p>
                  </a:txBody>
                  <a:tcPr/>
                </a:tc>
                <a:tc>
                  <a:txBody>
                    <a:bodyPr/>
                    <a:lstStyle/>
                    <a:p>
                      <a:r>
                        <a:rPr lang="en-US" sz="1600" dirty="0"/>
                        <a:t>00:15</a:t>
                      </a:r>
                    </a:p>
                  </a:txBody>
                  <a:tcPr/>
                </a:tc>
                <a:extLst>
                  <a:ext uri="{0D108BD9-81ED-4DB2-BD59-A6C34878D82A}">
                    <a16:rowId xmlns:a16="http://schemas.microsoft.com/office/drawing/2014/main" val="1043593677"/>
                  </a:ext>
                </a:extLst>
              </a:tr>
              <a:tr h="223837">
                <a:tc>
                  <a:txBody>
                    <a:bodyPr/>
                    <a:lstStyle/>
                    <a:p>
                      <a:pPr marL="0" algn="l" defTabSz="975386" rtl="0" eaLnBrk="1" latinLnBrk="0" hangingPunct="1"/>
                      <a:r>
                        <a:rPr lang="en-US" sz="1600" kern="1200" dirty="0">
                          <a:solidFill>
                            <a:schemeClr val="dk1"/>
                          </a:solidFill>
                          <a:latin typeface="+mn-lt"/>
                          <a:ea typeface="+mn-ea"/>
                          <a:cs typeface="+mn-cs"/>
                        </a:rPr>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Recess</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721483096"/>
                  </a:ext>
                </a:extLst>
              </a:tr>
              <a:tr h="223837">
                <a:tc>
                  <a:txBody>
                    <a:bodyPr/>
                    <a:lstStyle/>
                    <a:p>
                      <a:pPr marL="0" algn="l" defTabSz="975386" rtl="0" eaLnBrk="1" latinLnBrk="0" hangingPunct="1"/>
                      <a:endParaRPr lang="en-US" sz="1600" kern="1200" dirty="0">
                        <a:solidFill>
                          <a:schemeClr val="dk1"/>
                        </a:solidFill>
                        <a:latin typeface="+mn-lt"/>
                        <a:ea typeface="+mn-ea"/>
                        <a:cs typeface="+mn-cs"/>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109027198"/>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136B40-5BAD-587D-0F1C-34C6A1F4F1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2987CC-9475-332C-FED4-79361D522F8D}"/>
              </a:ext>
            </a:extLst>
          </p:cNvPr>
          <p:cNvSpPr>
            <a:spLocks noGrp="1"/>
          </p:cNvSpPr>
          <p:nvPr>
            <p:ph type="title"/>
          </p:nvPr>
        </p:nvSpPr>
        <p:spPr>
          <a:xfrm>
            <a:off x="1524000" y="231502"/>
            <a:ext cx="5057988" cy="431799"/>
          </a:xfrm>
        </p:spPr>
        <p:txBody>
          <a:bodyPr/>
          <a:lstStyle/>
          <a:p>
            <a:r>
              <a:rPr lang="en-US" sz="2000" dirty="0"/>
              <a:t>Agenda</a:t>
            </a:r>
          </a:p>
        </p:txBody>
      </p:sp>
      <p:sp>
        <p:nvSpPr>
          <p:cNvPr id="4" name="Slide Number Placeholder 3">
            <a:extLst>
              <a:ext uri="{FF2B5EF4-FFF2-40B4-BE49-F238E27FC236}">
                <a16:creationId xmlns:a16="http://schemas.microsoft.com/office/drawing/2014/main" id="{17034529-540F-DE49-4142-94F4BD3B0532}"/>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41E9C962-E0E7-E977-9651-F38145CD3BC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1BDEFE28-F1B8-538E-F69B-3372D80D7ED6}"/>
              </a:ext>
            </a:extLst>
          </p:cNvPr>
          <p:cNvSpPr>
            <a:spLocks noGrp="1"/>
          </p:cNvSpPr>
          <p:nvPr>
            <p:ph type="dt" idx="15"/>
          </p:nvPr>
        </p:nvSpPr>
        <p:spPr/>
        <p:txBody>
          <a:bodyPr/>
          <a:lstStyle/>
          <a:p>
            <a:r>
              <a:rPr lang="en-US"/>
              <a:t>May 2025</a:t>
            </a:r>
            <a:endParaRPr lang="en-GB" dirty="0"/>
          </a:p>
        </p:txBody>
      </p:sp>
      <p:graphicFrame>
        <p:nvGraphicFramePr>
          <p:cNvPr id="9" name="Content Placeholder 8">
            <a:extLst>
              <a:ext uri="{FF2B5EF4-FFF2-40B4-BE49-F238E27FC236}">
                <a16:creationId xmlns:a16="http://schemas.microsoft.com/office/drawing/2014/main" id="{84B8A27B-EDC4-9A43-DC5B-67B35D5166A8}"/>
              </a:ext>
            </a:extLst>
          </p:cNvPr>
          <p:cNvGraphicFramePr>
            <a:graphicFrameLocks noGrp="1"/>
          </p:cNvGraphicFramePr>
          <p:nvPr>
            <p:ph idx="1"/>
            <p:extLst>
              <p:ext uri="{D42A27DB-BD31-4B8C-83A1-F6EECF244321}">
                <p14:modId xmlns:p14="http://schemas.microsoft.com/office/powerpoint/2010/main" val="2844114930"/>
              </p:ext>
            </p:extLst>
          </p:nvPr>
        </p:nvGraphicFramePr>
        <p:xfrm>
          <a:off x="591079" y="685800"/>
          <a:ext cx="8629121" cy="3967480"/>
        </p:xfrm>
        <a:graphic>
          <a:graphicData uri="http://schemas.openxmlformats.org/drawingml/2006/table">
            <a:tbl>
              <a:tblPr firstRow="1" bandRow="1">
                <a:tableStyleId>{5C22544A-7EE6-4342-B048-85BDC9FD1C3A}</a:tableStyleId>
              </a:tblPr>
              <a:tblGrid>
                <a:gridCol w="551921">
                  <a:extLst>
                    <a:ext uri="{9D8B030D-6E8A-4147-A177-3AD203B41FA5}">
                      <a16:colId xmlns:a16="http://schemas.microsoft.com/office/drawing/2014/main" val="126119602"/>
                    </a:ext>
                  </a:extLst>
                </a:gridCol>
                <a:gridCol w="5562600">
                  <a:extLst>
                    <a:ext uri="{9D8B030D-6E8A-4147-A177-3AD203B41FA5}">
                      <a16:colId xmlns:a16="http://schemas.microsoft.com/office/drawing/2014/main" val="3194517717"/>
                    </a:ext>
                  </a:extLst>
                </a:gridCol>
                <a:gridCol w="1779867">
                  <a:extLst>
                    <a:ext uri="{9D8B030D-6E8A-4147-A177-3AD203B41FA5}">
                      <a16:colId xmlns:a16="http://schemas.microsoft.com/office/drawing/2014/main" val="3870017320"/>
                    </a:ext>
                  </a:extLst>
                </a:gridCol>
                <a:gridCol w="734733">
                  <a:extLst>
                    <a:ext uri="{9D8B030D-6E8A-4147-A177-3AD203B41FA5}">
                      <a16:colId xmlns:a16="http://schemas.microsoft.com/office/drawing/2014/main" val="290908767"/>
                    </a:ext>
                  </a:extLst>
                </a:gridCol>
              </a:tblGrid>
              <a:tr h="370840">
                <a:tc>
                  <a:txBody>
                    <a:bodyPr/>
                    <a:lstStyle/>
                    <a:p>
                      <a:endParaRPr lang="en-US" sz="1600" dirty="0"/>
                    </a:p>
                  </a:txBody>
                  <a:tcPr/>
                </a:tc>
                <a:tc>
                  <a:txBody>
                    <a:bodyPr/>
                    <a:lstStyle/>
                    <a:p>
                      <a:r>
                        <a:rPr lang="en-US" sz="1600" dirty="0"/>
                        <a:t>Topic</a:t>
                      </a:r>
                    </a:p>
                  </a:txBody>
                  <a:tcPr/>
                </a:tc>
                <a:tc>
                  <a:txBody>
                    <a:bodyPr/>
                    <a:lstStyle/>
                    <a:p>
                      <a:r>
                        <a:rPr lang="en-US" sz="1600" dirty="0"/>
                        <a:t>Presenter</a:t>
                      </a:r>
                    </a:p>
                  </a:txBody>
                  <a:tcPr/>
                </a:tc>
                <a:tc>
                  <a:txBody>
                    <a:bodyPr/>
                    <a:lstStyle/>
                    <a:p>
                      <a:r>
                        <a:rPr lang="en-US" sz="1600" dirty="0"/>
                        <a:t>Time</a:t>
                      </a:r>
                    </a:p>
                  </a:txBody>
                  <a:tcPr/>
                </a:tc>
                <a:extLst>
                  <a:ext uri="{0D108BD9-81ED-4DB2-BD59-A6C34878D82A}">
                    <a16:rowId xmlns:a16="http://schemas.microsoft.com/office/drawing/2014/main" val="2980163536"/>
                  </a:ext>
                </a:extLst>
              </a:tr>
              <a:tr h="223837">
                <a:tc>
                  <a:txBody>
                    <a:bodyPr/>
                    <a:lstStyle/>
                    <a:p>
                      <a:endParaRPr lang="en-US" sz="16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b="1" dirty="0">
                          <a:solidFill>
                            <a:schemeClr val="accent2">
                              <a:lumMod val="50000"/>
                            </a:schemeClr>
                          </a:solidFill>
                        </a:rPr>
                        <a:t>Thursday 15-May</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2480054099"/>
                  </a:ext>
                </a:extLst>
              </a:tr>
              <a:tr h="223837">
                <a:tc>
                  <a:txBody>
                    <a:bodyPr/>
                    <a:lstStyle/>
                    <a:p>
                      <a:r>
                        <a:rPr lang="en-US" sz="16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Opening reminders and Agenda review</a:t>
                      </a:r>
                    </a:p>
                  </a:txBody>
                  <a:tcPr/>
                </a:tc>
                <a:tc>
                  <a:txBody>
                    <a:bodyPr/>
                    <a:lstStyle/>
                    <a:p>
                      <a:r>
                        <a:rPr lang="en-US" sz="1600" dirty="0"/>
                        <a:t>Chair</a:t>
                      </a:r>
                    </a:p>
                  </a:txBody>
                  <a:tcPr/>
                </a:tc>
                <a:tc>
                  <a:txBody>
                    <a:bodyPr/>
                    <a:lstStyle/>
                    <a:p>
                      <a:r>
                        <a:rPr lang="en-US" sz="1600" dirty="0"/>
                        <a:t>00:05</a:t>
                      </a:r>
                    </a:p>
                  </a:txBody>
                  <a:tcPr/>
                </a:tc>
                <a:extLst>
                  <a:ext uri="{0D108BD9-81ED-4DB2-BD59-A6C34878D82A}">
                    <a16:rowId xmlns:a16="http://schemas.microsoft.com/office/drawing/2014/main" val="3104991797"/>
                  </a:ext>
                </a:extLst>
              </a:tr>
              <a:tr h="310197">
                <a:tc>
                  <a:txBody>
                    <a:bodyPr/>
                    <a:lstStyle/>
                    <a:p>
                      <a:r>
                        <a:rPr lang="en-US" sz="1600" dirty="0"/>
                        <a:t>6</a:t>
                      </a:r>
                    </a:p>
                  </a:txBody>
                  <a:tcPr/>
                </a:tc>
                <a:tc>
                  <a:txBody>
                    <a:bodyPr/>
                    <a:lstStyle/>
                    <a:p>
                      <a:pPr algn="l"/>
                      <a:r>
                        <a:rPr lang="en-US" sz="1600" kern="1200" dirty="0">
                          <a:solidFill>
                            <a:schemeClr val="dk1"/>
                          </a:solidFill>
                          <a:latin typeface="+mn-lt"/>
                          <a:ea typeface="+mn-ea"/>
                          <a:cs typeface="+mn-cs"/>
                        </a:rPr>
                        <a:t>Technical Contributions and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3533736417"/>
                  </a:ext>
                </a:extLst>
              </a:tr>
              <a:tr h="223837">
                <a:tc>
                  <a:txBody>
                    <a:bodyPr/>
                    <a:lstStyle/>
                    <a:p>
                      <a:r>
                        <a:rPr lang="en-US" sz="1600" dirty="0"/>
                        <a:t>6.1</a:t>
                      </a:r>
                    </a:p>
                  </a:txBody>
                  <a:tcPr/>
                </a:tc>
                <a:tc>
                  <a:txBody>
                    <a:bodyPr/>
                    <a:lstStyle/>
                    <a:p>
                      <a:r>
                        <a:rPr lang="en-US" sz="1600" dirty="0"/>
                        <a:t>Coexistence experiment between IEEE 802.15.4 SUN and IEEE 802.11 S1G systems and recommendations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Kazuto Yano</a:t>
                      </a:r>
                    </a:p>
                  </a:txBody>
                  <a:tcPr/>
                </a:tc>
                <a:tc>
                  <a:txBody>
                    <a:bodyPr/>
                    <a:lstStyle/>
                    <a:p>
                      <a:r>
                        <a:rPr lang="en-US" sz="1600" dirty="0"/>
                        <a:t>00:30</a:t>
                      </a:r>
                    </a:p>
                  </a:txBody>
                  <a:tcPr/>
                </a:tc>
                <a:extLst>
                  <a:ext uri="{0D108BD9-81ED-4DB2-BD59-A6C34878D82A}">
                    <a16:rowId xmlns:a16="http://schemas.microsoft.com/office/drawing/2014/main" val="3687561836"/>
                  </a:ext>
                </a:extLst>
              </a:tr>
              <a:tr h="223837">
                <a:tc>
                  <a:txBody>
                    <a:bodyPr/>
                    <a:lstStyle/>
                    <a:p>
                      <a:r>
                        <a:rPr lang="en-US" sz="1600" dirty="0"/>
                        <a:t>6.2</a:t>
                      </a:r>
                    </a:p>
                  </a:txBody>
                  <a:tcPr/>
                </a:tc>
                <a:tc>
                  <a:txBody>
                    <a:bodyPr/>
                    <a:lstStyle/>
                    <a:p>
                      <a:r>
                        <a:rPr lang="en-US" sz="1600" dirty="0" err="1"/>
                        <a:t>Suspendable</a:t>
                      </a:r>
                      <a:r>
                        <a:rPr lang="en-US" sz="1600" dirty="0"/>
                        <a:t> CAMA/CA</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00:25</a:t>
                      </a:r>
                    </a:p>
                  </a:txBody>
                  <a:tcPr/>
                </a:tc>
                <a:extLst>
                  <a:ext uri="{0D108BD9-81ED-4DB2-BD59-A6C34878D82A}">
                    <a16:rowId xmlns:a16="http://schemas.microsoft.com/office/drawing/2014/main" val="1950329749"/>
                  </a:ext>
                </a:extLst>
              </a:tr>
              <a:tr h="223837">
                <a:tc>
                  <a:txBody>
                    <a:bodyPr/>
                    <a:lstStyle/>
                    <a:p>
                      <a:r>
                        <a:rPr lang="en-US" sz="1600" dirty="0"/>
                        <a:t>6.3</a:t>
                      </a:r>
                    </a:p>
                  </a:txBody>
                  <a:tcPr/>
                </a:tc>
                <a:tc>
                  <a:txBody>
                    <a:bodyPr/>
                    <a:lstStyle/>
                    <a:p>
                      <a:r>
                        <a:rPr lang="en-US" sz="1600" dirty="0"/>
                        <a:t>Simulation update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err="1"/>
                        <a:t>Takenori</a:t>
                      </a:r>
                      <a:r>
                        <a:rPr lang="en-US" sz="1600" dirty="0"/>
                        <a:t> Sumi</a:t>
                      </a:r>
                    </a:p>
                  </a:txBody>
                  <a:tcPr/>
                </a:tc>
                <a:tc>
                  <a:txBody>
                    <a:bodyPr/>
                    <a:lstStyle/>
                    <a:p>
                      <a:r>
                        <a:rPr lang="en-US" sz="1600" dirty="0"/>
                        <a:t>00:25</a:t>
                      </a:r>
                    </a:p>
                  </a:txBody>
                  <a:tcPr/>
                </a:tc>
                <a:extLst>
                  <a:ext uri="{0D108BD9-81ED-4DB2-BD59-A6C34878D82A}">
                    <a16:rowId xmlns:a16="http://schemas.microsoft.com/office/drawing/2014/main" val="438814077"/>
                  </a:ext>
                </a:extLst>
              </a:tr>
              <a:tr h="223837">
                <a:tc>
                  <a:txBody>
                    <a:bodyPr/>
                    <a:lstStyle/>
                    <a:p>
                      <a:r>
                        <a:rPr lang="en-US" sz="1600" dirty="0"/>
                        <a:t>7</a:t>
                      </a:r>
                    </a:p>
                  </a:txBody>
                  <a:tcPr/>
                </a:tc>
                <a:tc>
                  <a:txBody>
                    <a:bodyPr/>
                    <a:lstStyle/>
                    <a:p>
                      <a:r>
                        <a:rPr lang="en-US" sz="1600" dirty="0"/>
                        <a:t>Schedule discussion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00:15</a:t>
                      </a:r>
                    </a:p>
                  </a:txBody>
                  <a:tcPr/>
                </a:tc>
                <a:extLst>
                  <a:ext uri="{0D108BD9-81ED-4DB2-BD59-A6C34878D82A}">
                    <a16:rowId xmlns:a16="http://schemas.microsoft.com/office/drawing/2014/main" val="10060693"/>
                  </a:ext>
                </a:extLst>
              </a:tr>
              <a:tr h="223837">
                <a:tc>
                  <a:txBody>
                    <a:bodyPr/>
                    <a:lstStyle/>
                    <a:p>
                      <a:r>
                        <a:rPr lang="en-US" sz="1600" dirty="0"/>
                        <a:t>8</a:t>
                      </a:r>
                    </a:p>
                  </a:txBody>
                  <a:tcPr/>
                </a:tc>
                <a:tc>
                  <a:txBody>
                    <a:bodyPr/>
                    <a:lstStyle/>
                    <a:p>
                      <a:r>
                        <a:rPr lang="en-US" sz="1600" dirty="0"/>
                        <a:t>Next Steps</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Chair</a:t>
                      </a:r>
                    </a:p>
                  </a:txBody>
                  <a:tcPr/>
                </a:tc>
                <a:tc>
                  <a:txBody>
                    <a:bodyPr/>
                    <a:lstStyle/>
                    <a:p>
                      <a:r>
                        <a:rPr lang="en-US" sz="1600" dirty="0"/>
                        <a:t>00:05</a:t>
                      </a:r>
                    </a:p>
                  </a:txBody>
                  <a:tcPr/>
                </a:tc>
                <a:extLst>
                  <a:ext uri="{0D108BD9-81ED-4DB2-BD59-A6C34878D82A}">
                    <a16:rowId xmlns:a16="http://schemas.microsoft.com/office/drawing/2014/main" val="3262596200"/>
                  </a:ext>
                </a:extLst>
              </a:tr>
              <a:tr h="223837">
                <a:tc>
                  <a:txBody>
                    <a:bodyPr/>
                    <a:lstStyle/>
                    <a:p>
                      <a:r>
                        <a:rPr lang="en-US" sz="1600" dirty="0"/>
                        <a:t>9</a:t>
                      </a:r>
                    </a:p>
                  </a:txBody>
                  <a:tcPr/>
                </a:tc>
                <a:tc>
                  <a:txBody>
                    <a:bodyPr/>
                    <a:lstStyle/>
                    <a:p>
                      <a:r>
                        <a:rPr lang="en-US" sz="1600" dirty="0" err="1"/>
                        <a:t>Aob</a:t>
                      </a:r>
                      <a:endParaRPr lang="en-US" sz="1600" dirty="0"/>
                    </a:p>
                  </a:txBody>
                  <a:tcPr/>
                </a:tc>
                <a:tc>
                  <a:txBody>
                    <a:bodyPr/>
                    <a:lstStyle/>
                    <a:p>
                      <a:endParaRPr lang="en-US" sz="1600" dirty="0"/>
                    </a:p>
                  </a:txBody>
                  <a:tcPr/>
                </a:tc>
                <a:tc>
                  <a:txBody>
                    <a:bodyPr/>
                    <a:lstStyle/>
                    <a:p>
                      <a:r>
                        <a:rPr lang="en-US" sz="1600" dirty="0"/>
                        <a:t>00:10</a:t>
                      </a:r>
                    </a:p>
                  </a:txBody>
                  <a:tcPr/>
                </a:tc>
                <a:extLst>
                  <a:ext uri="{0D108BD9-81ED-4DB2-BD59-A6C34878D82A}">
                    <a16:rowId xmlns:a16="http://schemas.microsoft.com/office/drawing/2014/main" val="402334769"/>
                  </a:ext>
                </a:extLst>
              </a:tr>
              <a:tr h="223837">
                <a:tc>
                  <a:txBody>
                    <a:bodyPr/>
                    <a:lstStyle/>
                    <a:p>
                      <a:r>
                        <a:rPr lang="en-US" sz="1600" dirty="0"/>
                        <a:t>10</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600" dirty="0"/>
                        <a:t>Adjourn</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endParaRPr lang="en-US" sz="1600" dirty="0"/>
                    </a:p>
                  </a:txBody>
                  <a:tcPr/>
                </a:tc>
                <a:extLst>
                  <a:ext uri="{0D108BD9-81ED-4DB2-BD59-A6C34878D82A}">
                    <a16:rowId xmlns:a16="http://schemas.microsoft.com/office/drawing/2014/main" val="721280452"/>
                  </a:ext>
                </a:extLst>
              </a:tr>
            </a:tbl>
          </a:graphicData>
        </a:graphic>
      </p:graphicFrame>
    </p:spTree>
    <p:extLst>
      <p:ext uri="{BB962C8B-B14F-4D97-AF65-F5344CB8AC3E}">
        <p14:creationId xmlns:p14="http://schemas.microsoft.com/office/powerpoint/2010/main" val="89939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AC1F8-0847-3E53-2D2B-8DB5D4AEBD9D}"/>
              </a:ext>
            </a:extLst>
          </p:cNvPr>
          <p:cNvSpPr>
            <a:spLocks noGrp="1"/>
          </p:cNvSpPr>
          <p:nvPr>
            <p:ph type="title"/>
          </p:nvPr>
        </p:nvSpPr>
        <p:spPr/>
        <p:txBody>
          <a:bodyPr/>
          <a:lstStyle/>
          <a:p>
            <a:r>
              <a:rPr lang="en-US" dirty="0"/>
              <a:t>Recess</a:t>
            </a:r>
          </a:p>
        </p:txBody>
      </p:sp>
      <p:sp>
        <p:nvSpPr>
          <p:cNvPr id="4" name="Slide Number Placeholder 3">
            <a:extLst>
              <a:ext uri="{FF2B5EF4-FFF2-40B4-BE49-F238E27FC236}">
                <a16:creationId xmlns:a16="http://schemas.microsoft.com/office/drawing/2014/main" id="{7572436A-69D8-B09E-8C29-FFBFE882A32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619383D-CADD-E644-4131-545565D0A73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5EBF4798-057B-1641-5B33-A4305F7BF5FF}"/>
              </a:ext>
            </a:extLst>
          </p:cNvPr>
          <p:cNvSpPr>
            <a:spLocks noGrp="1"/>
          </p:cNvSpPr>
          <p:nvPr>
            <p:ph type="dt" idx="15"/>
          </p:nvPr>
        </p:nvSpPr>
        <p:spPr/>
        <p:txBody>
          <a:bodyPr/>
          <a:lstStyle/>
          <a:p>
            <a:r>
              <a:rPr lang="en-US"/>
              <a:t>May 2025</a:t>
            </a:r>
            <a:endParaRPr lang="en-GB" dirty="0"/>
          </a:p>
        </p:txBody>
      </p:sp>
      <p:pic>
        <p:nvPicPr>
          <p:cNvPr id="8" name="Graphic 7" descr="Beer outline">
            <a:extLst>
              <a:ext uri="{FF2B5EF4-FFF2-40B4-BE49-F238E27FC236}">
                <a16:creationId xmlns:a16="http://schemas.microsoft.com/office/drawing/2014/main" id="{C3DA21F9-9211-1537-4E8A-14B5A12292F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419600" y="3200400"/>
            <a:ext cx="914400" cy="914400"/>
          </a:xfrm>
          <a:prstGeom prst="rect">
            <a:avLst/>
          </a:prstGeom>
        </p:spPr>
      </p:pic>
    </p:spTree>
    <p:extLst>
      <p:ext uri="{BB962C8B-B14F-4D97-AF65-F5344CB8AC3E}">
        <p14:creationId xmlns:p14="http://schemas.microsoft.com/office/powerpoint/2010/main" val="1240173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4620" y="2560320"/>
            <a:ext cx="4396740" cy="3299460"/>
          </a:xfrm>
          <a:prstGeom prst="rect">
            <a:avLst/>
          </a:prstGeom>
        </p:spPr>
      </p:pic>
    </p:spTree>
    <p:extLst>
      <p:ext uri="{BB962C8B-B14F-4D97-AF65-F5344CB8AC3E}">
        <p14:creationId xmlns:p14="http://schemas.microsoft.com/office/powerpoint/2010/main" val="2814741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6911</TotalTime>
  <Words>572</Words>
  <Application>Microsoft Office PowerPoint</Application>
  <PresentationFormat>Custom</PresentationFormat>
  <Paragraphs>166</Paragraphs>
  <Slides>12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 Unicode MS</vt:lpstr>
      <vt:lpstr>Arial</vt:lpstr>
      <vt:lpstr>Calibri</vt:lpstr>
      <vt:lpstr>Courier New</vt:lpstr>
      <vt:lpstr>Times New Roman</vt:lpstr>
      <vt:lpstr>Wingdings</vt:lpstr>
      <vt:lpstr>Office Theme</vt:lpstr>
      <vt:lpstr>TG19.3a Meeting Slides and Agenda  July 2025 </vt:lpstr>
      <vt:lpstr>Tg19.3a</vt:lpstr>
      <vt:lpstr>Project Overview</vt:lpstr>
      <vt:lpstr>Proposed Focus for July</vt:lpstr>
      <vt:lpstr>TG Overview</vt:lpstr>
      <vt:lpstr>Agenda</vt:lpstr>
      <vt:lpstr>Agenda</vt:lpstr>
      <vt:lpstr>Recess</vt:lpstr>
      <vt:lpstr>Next Steps</vt:lpstr>
      <vt:lpstr>Near Term Milestones</vt:lpstr>
      <vt:lpstr>Any Other Business?</vt:lpstr>
      <vt:lpstr>Adjourn</vt:lpstr>
    </vt:vector>
  </TitlesOfParts>
  <Company>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Tg3a Meeting Slides</dc:title>
  <dc:creator>Benjamin ROlfe</dc:creator>
  <cp:lastModifiedBy>Benjamin Rolfe</cp:lastModifiedBy>
  <cp:revision>227</cp:revision>
  <cp:lastPrinted>2015-01-08T23:35:49Z</cp:lastPrinted>
  <dcterms:created xsi:type="dcterms:W3CDTF">2014-10-30T17:06:39Z</dcterms:created>
  <dcterms:modified xsi:type="dcterms:W3CDTF">2025-07-28T11:38:19Z</dcterms:modified>
</cp:coreProperties>
</file>