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356" r:id="rId5"/>
    <p:sldId id="355" r:id="rId6"/>
    <p:sldId id="2147483039" r:id="rId7"/>
    <p:sldId id="2147483040" r:id="rId8"/>
    <p:sldId id="2147483042" r:id="rId9"/>
    <p:sldId id="352" r:id="rId10"/>
    <p:sldId id="354" r:id="rId11"/>
    <p:sldId id="353" r:id="rId12"/>
    <p:sldId id="358" r:id="rId13"/>
    <p:sldId id="265" r:id="rId14"/>
    <p:sldId id="266" r:id="rId15"/>
    <p:sldId id="2147483041" r:id="rId16"/>
  </p:sldIdLst>
  <p:sldSz cx="9753600" cy="7315200"/>
  <p:notesSz cx="6934200" cy="9280525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078C6-0BEE-47E6-87A1-C4F9F1E1A7BD}" v="1" dt="2025-08-07T14:34:24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492" y="48"/>
      </p:cViewPr>
      <p:guideLst>
        <p:guide orient="horz" pos="2304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696" y="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121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280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61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E7797D-E57C-DFE2-9E35-1BF6ACBC4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BC09B70-8360-0482-B17D-DB5014A733F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B321C9-DAC3-C02B-2F6F-94CC0A17E8E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31C334-42C1-3595-EF53-2303C4E3A77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E0662C1-BF4D-94B5-61C5-E0F2EF09854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CCC82695-4F2E-584D-A39A-F290DFBBE3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280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39D1399-BFDF-6CA1-4A5E-BD9B797971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7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7491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280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D667C-39AA-42DC-9580-C729B1E49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9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D667C-39AA-42DC-9580-C729B1E49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3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D667C-39AA-42DC-9580-C729B1E49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258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17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280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9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280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000"/>
            </a:lvl2pPr>
            <a:lvl3pPr marL="1280195" indent="-304809">
              <a:buFont typeface="Arial" panose="020B0604020202020204" pitchFamily="34" charset="0"/>
              <a:buChar char="•"/>
              <a:defRPr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Haneya Qureshi, General Motors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and Content w/o Acc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8321" y="1728103"/>
            <a:ext cx="8483600" cy="4514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20" y="42792"/>
            <a:ext cx="8483601" cy="10245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2F99-047F-453F-A85C-58D0648A1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6449" y="1272191"/>
            <a:ext cx="8475075" cy="335282"/>
          </a:xfrm>
        </p:spPr>
        <p:txBody>
          <a:bodyPr anchor="b" anchorCtr="0"/>
          <a:lstStyle>
            <a:lvl1pPr marL="0" indent="0">
              <a:buNone/>
              <a:defRPr sz="1707">
                <a:latin typeface="+mj-lt"/>
              </a:defRPr>
            </a:lvl1pPr>
          </a:lstStyle>
          <a:p>
            <a:pPr lvl="0"/>
            <a:r>
              <a:rPr lang="en-US"/>
              <a:t>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49291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>
              <a:latin typeface="Calibri" panose="020F0502020204030204" pitchFamily="34" charset="0"/>
            </a:endParaRP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334003" y="380978"/>
            <a:ext cx="3733826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792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IEEE802.19-25/0035-03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4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6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33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17973" y="822862"/>
            <a:ext cx="8290560" cy="113792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3200"/>
              <a:t>Thoughts on managing coexistence between sensing and communication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7973" y="1960782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/>
              <a:t>Date:</a:t>
            </a:r>
            <a:r>
              <a:rPr lang="en-GB" sz="2133" b="0"/>
              <a:t> 2025-07-08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981693"/>
              </p:ext>
            </p:extLst>
          </p:nvPr>
        </p:nvGraphicFramePr>
        <p:xfrm>
          <a:off x="528638" y="2976563"/>
          <a:ext cx="10007600" cy="379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093877" imgH="3467747" progId="Word.Document.8">
                  <p:embed/>
                </p:oleObj>
              </mc:Choice>
              <mc:Fallback>
                <p:oleObj name="Document" r:id="rId3" imgW="9093877" imgH="3467747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976563"/>
                        <a:ext cx="10007600" cy="3798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9600" y="2459014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133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3373" y="5883663"/>
            <a:ext cx="8534400" cy="694109"/>
            <a:chOff x="571500" y="5449669"/>
            <a:chExt cx="8001000" cy="650727"/>
          </a:xfrm>
        </p:grpSpPr>
        <p:sp>
          <p:nvSpPr>
            <p:cNvPr id="4" name="TextBox 3"/>
            <p:cNvSpPr txBox="1"/>
            <p:nvPr/>
          </p:nvSpPr>
          <p:spPr>
            <a:xfrm>
              <a:off x="571500" y="5449669"/>
              <a:ext cx="8001000" cy="650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80" dirty="0">
                  <a:solidFill>
                    <a:schemeClr val="tx1"/>
                  </a:solidFill>
                  <a:latin typeface="Calibri" panose="020F0502020204030204" pitchFamily="34" charset="0"/>
                </a:rPr>
                <a:t>Notice: This document has been prepared to assist IEEE 802.19. It is offered as a basis for discussion and is not binding on the contributing individual(s) or organization(s). The material in this document is subject to change in form and content after further study. 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571500" y="5486400"/>
              <a:ext cx="8001000" cy="601234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536" tIns="48768" rIns="97536" bIns="48768" numCol="1" rtlCol="0" anchor="t" anchorCtr="0" compatLnSpc="1">
              <a:prstTxWarp prst="textNoShape">
                <a:avLst/>
              </a:prstTxWarp>
            </a:bodyPr>
            <a:lstStyle/>
            <a:p>
              <a:pPr defTabSz="479226"/>
              <a:endParaRPr lang="en-US" sz="256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EB9B5-6FFC-DD3A-7813-D4D706786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8763000" cy="438742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 QoS of other traffic</a:t>
            </a:r>
          </a:p>
          <a:p>
            <a:pPr marL="0" indent="0">
              <a:buNone/>
            </a:pPr>
            <a:endParaRPr lang="en-US" sz="14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Reprioritizing the QoS parameters of different types of Wi-Fi traffic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mode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No Wi-Fi Sensing + regular QoS profile for other applications as specified in existing standard</a:t>
            </a:r>
          </a:p>
          <a:p>
            <a:pPr lvl="1"/>
            <a:r>
              <a:rPr lang="en-US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Sensing mode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Highest QoS profile for Wi-Fi sensing + adapted reduced QoS profile for other applications</a:t>
            </a:r>
          </a:p>
          <a:p>
            <a:pPr lvl="1"/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voice and video traffic channel access priority to best effort + longer backoff + reduced TXOP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 Wi-Fi sensing highest channel access priority + shortest backoff + increased TXOP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8DA49-E318-C684-B4F6-8973BAFB3E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B6A7D-CF0A-06B8-AC66-1A55E25CDBF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A6BE96-7BC9-6AD2-8EAA-5562126110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A0FCB-E1AF-4067-58FC-FEEBC2E5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2"/>
            <a:ext cx="8288868" cy="1136227"/>
          </a:xfrm>
        </p:spPr>
        <p:txBody>
          <a:bodyPr/>
          <a:lstStyle/>
          <a:p>
            <a:r>
              <a:rPr lang="en-US" sz="2800"/>
              <a:t>Thoughts on managing co-existence for safety-critical Wi-Fi sensing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0079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BD78A-6535-79A8-07D1-074A2FCF5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Weigh according to number of devices and respective traffic type</a:t>
            </a:r>
          </a:p>
          <a:p>
            <a:pPr marL="0" indent="0">
              <a:buNone/>
            </a:pPr>
            <a:endParaRPr lang="en-US" sz="20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 can weigh parameters for different traffic differently, according to the amount of connection after incorporating the number of devices and traffic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Wi-Fi sensing traffic + x numbers of voice users present in the network. Increase </a:t>
            </a:r>
            <a:r>
              <a:rPr lang="en-US" sz="20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aCWmin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aCWmax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AIFSN proportional to 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9477A-BD0B-55DB-FE6C-6476EF342D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FECBE-365F-8695-B012-5DF2B381BAC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D389FD-E848-1581-24D9-4BDA551FD9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61DF3C-4A66-348F-FE1F-6553DB2F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2"/>
            <a:ext cx="8288868" cy="1136227"/>
          </a:xfrm>
        </p:spPr>
        <p:txBody>
          <a:bodyPr/>
          <a:lstStyle/>
          <a:p>
            <a:r>
              <a:rPr lang="en-US" sz="2800"/>
              <a:t>Thoughts on managing co-existence for safety-critical Wi-Fi sensing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3018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31520" y="729828"/>
            <a:ext cx="8290560" cy="1237826"/>
          </a:xfrm>
          <a:ln/>
        </p:spPr>
        <p:txBody>
          <a:bodyPr vert="horz" wrap="square" lIns="96000" tIns="49920" rIns="96000" bIns="499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/>
              <a:t>Safety critical application in automotive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6BC5C2-07A4-E328-28C8-419BC3DFDA4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1F5958-430D-F0EF-995E-BD1B42BB02E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681289-3FE2-C989-9B42-2FF2358AADC8}"/>
              </a:ext>
            </a:extLst>
          </p:cNvPr>
          <p:cNvSpPr txBox="1">
            <a:spLocks/>
          </p:cNvSpPr>
          <p:nvPr/>
        </p:nvSpPr>
        <p:spPr bwMode="auto">
          <a:xfrm>
            <a:off x="756073" y="2113281"/>
            <a:ext cx="8380307" cy="4135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>
                <a:ea typeface="Calibri" panose="020F0502020204030204" pitchFamily="34" charset="0"/>
                <a:cs typeface="Calibri" panose="020F0502020204030204" pitchFamily="34" charset="0"/>
              </a:rPr>
              <a:t>Child presence detection (CPD): Detect a child left unattended in the vehicle cabin.</a:t>
            </a:r>
          </a:p>
          <a:p>
            <a:r>
              <a:rPr lang="en-US" ker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CPD can also be performed using UWB radar. </a:t>
            </a:r>
          </a:p>
          <a:p>
            <a:pPr marL="0" indent="0">
              <a:buNone/>
            </a:pPr>
            <a:endParaRPr lang="en-US" ker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800" kern="0"/>
          </a:p>
        </p:txBody>
      </p:sp>
    </p:spTree>
    <p:extLst>
      <p:ext uri="{BB962C8B-B14F-4D97-AF65-F5344CB8AC3E}">
        <p14:creationId xmlns:p14="http://schemas.microsoft.com/office/powerpoint/2010/main" val="218262574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DC83D890-10BB-4905-98E9-EC5FFEC1B9BB}" type="slidenum">
              <a:rPr lang="en-GB">
                <a:solidFill>
                  <a:schemeClr val="tx1"/>
                </a:solidFill>
              </a:rPr>
              <a:pPr/>
              <a:t>13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41960" y="888155"/>
            <a:ext cx="8869680" cy="1237826"/>
          </a:xfrm>
          <a:ln/>
        </p:spPr>
        <p:txBody>
          <a:bodyPr vert="horz" wrap="square" lIns="96000" tIns="49920" rIns="96000" bIns="49920" numCol="1" anchor="ctr" anchorCtr="0" compatLnSpc="1">
            <a:prstTxWarp prst="textNoShape">
              <a:avLst/>
            </a:prstTxWarp>
          </a:bodyPr>
          <a:lstStyle/>
          <a:p>
            <a:r>
              <a:rPr lang="en-US" sz="3000" i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Example scenario 2:</a:t>
            </a:r>
            <a:br>
              <a:rPr lang="en-US" sz="3000" i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i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  <a:r>
              <a:rPr lang="en-US" sz="3000" i="0" u="none" strike="noStrike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Impact of digital key ranging on UWB-based CPD</a:t>
            </a:r>
            <a:br>
              <a:rPr lang="en-US" sz="300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00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8613" y="1981200"/>
            <a:ext cx="8290560" cy="4767582"/>
          </a:xfrm>
          <a:ln/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It is possible that an adult leaves their Digital Key (DK) + child in a vehicle</a:t>
            </a:r>
            <a:r>
              <a:rPr lang="en-US" sz="2200" b="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​.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this case, the car will keep using UWB ranging to detect the DK that’s left behind in the vehicle</a:t>
            </a:r>
            <a:r>
              <a:rPr lang="en-US" sz="2200" b="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​.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 example, the minimum </a:t>
            </a:r>
            <a:r>
              <a:rPr lang="en-US" sz="2200" b="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ranging interval is 96 </a:t>
            </a:r>
            <a:r>
              <a:rPr lang="en-US" sz="2200" b="0" i="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2200" b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and typically 3 </a:t>
            </a:r>
            <a:r>
              <a:rPr lang="en-US" sz="2200" b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ranging </a:t>
            </a:r>
            <a:r>
              <a:rPr lang="en-US" sz="2200" b="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rounds are performed (Car Connectivity Consortium).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u="none" strike="noStrike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Ho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wever, sensing for CPD must operate as soon as the doors are closed (Euro NCAP requirement: CPD must be performed within 10 seconds).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Existing IEEE 802.11bf places Wi-Fi sensing traffic in Voice category, which does not provide a guaranteed way to access the channel.</a:t>
            </a:r>
            <a:endParaRPr lang="en-US" sz="22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6BC5C2-07A4-E328-28C8-419BC3DFDA4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July 2025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1F5958-430D-F0EF-995E-BD1B42BB02E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Haneya Qureshi, General Motors</a:t>
            </a:r>
          </a:p>
        </p:txBody>
      </p:sp>
    </p:spTree>
    <p:extLst>
      <p:ext uri="{BB962C8B-B14F-4D97-AF65-F5344CB8AC3E}">
        <p14:creationId xmlns:p14="http://schemas.microsoft.com/office/powerpoint/2010/main" val="1044369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14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31520" y="729828"/>
            <a:ext cx="8290560" cy="1237826"/>
          </a:xfrm>
          <a:ln/>
        </p:spPr>
        <p:txBody>
          <a:bodyPr vert="horz" wrap="square" lIns="96000" tIns="49920" rIns="96000" bIns="499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30" y="1828800"/>
            <a:ext cx="8662369" cy="4489027"/>
          </a:xfrm>
          <a:ln/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Wi-Fi sensing competes with communication, creating co-existence issues.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There is a need for application aware prioritization of safety-critical sensing traffic vs other data traffic to avoid conflict.</a:t>
            </a:r>
          </a:p>
          <a:p>
            <a:r>
              <a:rPr lang="en-US" dirty="0">
                <a:solidFill>
                  <a:schemeClr val="tx1"/>
                </a:solidFill>
              </a:rPr>
              <a:t>Possible approaches for safety-critical Wi-Fi based sensing applications can involve 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eprioritizing the standard QoS parameters of different types of Wi-Fi traffic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to support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safety-critical sensing traffic.</a:t>
            </a:r>
          </a:p>
          <a:p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Safety-critical applications like CPD can also use UWB.</a:t>
            </a:r>
          </a:p>
          <a:p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Therefore, potential impact of UWB ranging (e.g., digital key) on UWB-based sensing also needs to be analyzed.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6BC5C2-07A4-E328-28C8-419BC3DFDA4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1F5958-430D-F0EF-995E-BD1B42BB02E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/>
              <a:t>Haneya Qureshi, General Motors</a:t>
            </a:r>
          </a:p>
        </p:txBody>
      </p:sp>
    </p:spTree>
    <p:extLst>
      <p:ext uri="{BB962C8B-B14F-4D97-AF65-F5344CB8AC3E}">
        <p14:creationId xmlns:p14="http://schemas.microsoft.com/office/powerpoint/2010/main" val="4017249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FF94A-91BA-8AAA-ECD1-CF25ACBA0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CE881-C1CB-5706-ED97-F995532260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885B9D52-AFFC-45B0-4BE4-A022C80E4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520" y="729828"/>
            <a:ext cx="8290560" cy="1237826"/>
          </a:xfrm>
          <a:ln/>
        </p:spPr>
        <p:txBody>
          <a:bodyPr vert="horz" wrap="square" lIns="96000" tIns="49920" rIns="96000" bIns="499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References</a:t>
            </a:r>
            <a:endParaRPr lang="en-US" sz="32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847B538-77EB-2DEB-518B-3100D821C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230" y="1828800"/>
            <a:ext cx="8662369" cy="4489027"/>
          </a:xfrm>
          <a:ln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ea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US" sz="1800" b="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Richards, Mark A. </a:t>
            </a:r>
            <a:r>
              <a:rPr lang="en-US" sz="1800" b="0" i="1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Fundamentals of radar signal processing</a:t>
            </a:r>
            <a:r>
              <a:rPr lang="en-US" sz="1800" b="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Vol. 1. New York: </a:t>
            </a:r>
            <a:r>
              <a:rPr lang="en-US" sz="1800" b="0" i="0" dirty="0" err="1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Mcgraw-hill</a:t>
            </a:r>
            <a:r>
              <a:rPr lang="en-US" sz="1800" b="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2005.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dirty="0">
              <a:solidFill>
                <a:srgbClr val="22222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[2]</a:t>
            </a:r>
            <a:r>
              <a:rPr lang="en-US" sz="1800" b="0" dirty="0">
                <a:ea typeface="Calibri" panose="020F0502020204030204" pitchFamily="34" charset="0"/>
                <a:cs typeface="Calibri" panose="020F0502020204030204" pitchFamily="34" charset="0"/>
              </a:rPr>
              <a:t> X. Wang, C. Yang, and S. Mao, “On CSI-Based Vital Sign Monitoring Using Commodity Wi-Fi,” ACM Trans. </a:t>
            </a:r>
            <a:r>
              <a:rPr lang="en-US" sz="1800" b="0" dirty="0" err="1">
                <a:ea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800" b="0" dirty="0">
                <a:ea typeface="Calibri" panose="020F0502020204030204" pitchFamily="34" charset="0"/>
                <a:cs typeface="Calibri" panose="020F0502020204030204" pitchFamily="34" charset="0"/>
              </a:rPr>
              <a:t>. Healthcare, vol. 1, no. 3, Art. 12, May 2020.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ea typeface="Calibri" panose="020F0502020204030204" pitchFamily="34" charset="0"/>
                <a:cs typeface="Calibri" panose="020F0502020204030204" pitchFamily="34" charset="0"/>
              </a:rPr>
              <a:t>[3] Sharma, Aryan, </a:t>
            </a:r>
            <a:r>
              <a:rPr lang="en-US" sz="1800" b="0" dirty="0" err="1">
                <a:ea typeface="Calibri" panose="020F0502020204030204" pitchFamily="34" charset="0"/>
                <a:cs typeface="Calibri" panose="020F0502020204030204" pitchFamily="34" charset="0"/>
              </a:rPr>
              <a:t>Haoming</a:t>
            </a:r>
            <a:r>
              <a:rPr lang="en-US" sz="1800" b="0" dirty="0">
                <a:ea typeface="Calibri" panose="020F0502020204030204" pitchFamily="34" charset="0"/>
                <a:cs typeface="Calibri" panose="020F0502020204030204" pitchFamily="34" charset="0"/>
              </a:rPr>
              <a:t> Wang, Deepak Mishra, and Aruna Seneviratne. "Conservative Interference Injection to Minimize Wi-Fi Sensing Privacy Risks and Bandwidth Loss." Future Internet 17, no. 1, 2025.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ea typeface="Calibri" panose="020F0502020204030204" pitchFamily="34" charset="0"/>
                <a:cs typeface="Calibri" panose="020F0502020204030204" pitchFamily="34" charset="0"/>
              </a:rPr>
              <a:t>[4] Huawei. Channel utilization. Huawei Support Encyclopedia.[Online: https://info.support.huawei.com/info-finder/encyclopedia/en/Channel+Utilization.html]. </a:t>
            </a:r>
          </a:p>
          <a:p>
            <a:endParaRPr lang="en-US" sz="1800" b="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57B4DC-D4F5-1E66-DDA0-9AFADBF97B6F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5277CD-6563-4C7D-4E49-DB1D8B4633E5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/>
              <a:t>Haneya Qureshi, General Motors</a:t>
            </a:r>
          </a:p>
        </p:txBody>
      </p:sp>
    </p:spTree>
    <p:extLst>
      <p:ext uri="{BB962C8B-B14F-4D97-AF65-F5344CB8AC3E}">
        <p14:creationId xmlns:p14="http://schemas.microsoft.com/office/powerpoint/2010/main" val="948508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31520" y="731520"/>
            <a:ext cx="8290560" cy="113792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2113280"/>
            <a:ext cx="8290560" cy="4389120"/>
          </a:xfrm>
          <a:ln/>
        </p:spPr>
        <p:txBody>
          <a:bodyPr/>
          <a:lstStyle/>
          <a:p>
            <a:pPr marL="365760" indent="-365760"/>
            <a:r>
              <a:rPr lang="en-US" dirty="0">
                <a:effectLst/>
                <a:latin typeface="Calibri"/>
                <a:ea typeface="Calibri"/>
                <a:cs typeface="Calibri"/>
              </a:rPr>
              <a:t>UWB and Wi-</a:t>
            </a:r>
            <a:r>
              <a:rPr lang="en-US" dirty="0">
                <a:latin typeface="Calibri"/>
                <a:ea typeface="Calibri"/>
                <a:cs typeface="Calibri"/>
              </a:rPr>
              <a:t>Fi are key candidates to enable in-cabin sensing applications in automotive.</a:t>
            </a:r>
            <a:endParaRPr lang="en-US" dirty="0">
              <a:ea typeface="MS Gothic"/>
              <a:cs typeface="Calibri" panose="020F0502020204030204" pitchFamily="34" charset="0"/>
            </a:endParaRPr>
          </a:p>
          <a:p>
            <a:pPr marL="365760" indent="-365760"/>
            <a:r>
              <a:rPr lang="en-US" dirty="0">
                <a:latin typeface="Calibri"/>
                <a:ea typeface="Calibri"/>
                <a:cs typeface="Calibri"/>
              </a:rPr>
              <a:t>However, some of these applications are s</a:t>
            </a:r>
            <a:r>
              <a:rPr lang="en-US" dirty="0">
                <a:effectLst/>
                <a:latin typeface="Calibri"/>
                <a:ea typeface="Calibri"/>
                <a:cs typeface="Calibri"/>
              </a:rPr>
              <a:t>afety-critical applications, e.g., child presence detection (CPD) that need to meet certain safety requirements, e.g., Euro/China NCAP.</a:t>
            </a:r>
          </a:p>
          <a:p>
            <a:pPr marL="365760" indent="-365760"/>
            <a:r>
              <a:rPr lang="en-US" dirty="0">
                <a:latin typeface="Calibri"/>
                <a:ea typeface="Calibri"/>
                <a:cs typeface="Calibri"/>
              </a:rPr>
              <a:t>Therefore, ways of managing coexistence between sensing with communication operations need to be established.</a:t>
            </a:r>
          </a:p>
          <a:p>
            <a:pPr marL="853440" lvl="1" indent="-365760"/>
            <a:r>
              <a:rPr lang="en-US" b="1" dirty="0">
                <a:effectLst/>
                <a:latin typeface="Calibri"/>
                <a:ea typeface="Calibri"/>
                <a:cs typeface="Calibri"/>
              </a:rPr>
              <a:t>Examples: </a:t>
            </a:r>
            <a:r>
              <a:rPr lang="en-US" b="1" dirty="0">
                <a:latin typeface="Calibri"/>
                <a:ea typeface="Calibri"/>
                <a:cs typeface="Calibri"/>
              </a:rPr>
              <a:t>coexistence between Wi-Fi based radar and Wi-Fi based communication/ranging, coexistence between UWB-based radar and UWB-based ranging, etc.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AD0DED-E313-2EFE-F9B6-131F008FEE25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FDFBA6-95C3-CFDE-A4A0-181F43086208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/>
              <a:t>Haneya Qureshi, General Motors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31520" y="729828"/>
            <a:ext cx="8290560" cy="1237826"/>
          </a:xfrm>
          <a:ln/>
        </p:spPr>
        <p:txBody>
          <a:bodyPr vert="horz" wrap="square" lIns="96000" tIns="49920" rIns="96000" bIns="499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/>
              <a:t>Safety critical application in automotive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2113281"/>
            <a:ext cx="8290560" cy="4489027"/>
          </a:xfrm>
          <a:ln/>
        </p:spPr>
        <p:txBody>
          <a:bodyPr/>
          <a:lstStyle/>
          <a:p>
            <a:pPr marL="365760" indent="-365760"/>
            <a:endParaRPr lang="en-US">
              <a:effectLst/>
              <a:latin typeface="-apple-system"/>
            </a:endParaRPr>
          </a:p>
          <a:p>
            <a:pPr marL="365760" indent="-365760"/>
            <a:endParaRPr lang="en-US">
              <a:latin typeface="-apple-system"/>
            </a:endParaRPr>
          </a:p>
          <a:p>
            <a:pPr marL="365760" indent="-365760"/>
            <a:endParaRPr lang="en-US">
              <a:effectLst/>
              <a:latin typeface="-apple-system"/>
            </a:endParaRPr>
          </a:p>
          <a:p>
            <a:pPr marL="365760" indent="-365760"/>
            <a:endParaRPr lang="en-US">
              <a:latin typeface="-apple-system"/>
            </a:endParaRPr>
          </a:p>
          <a:p>
            <a:pPr marL="365760" indent="-365760"/>
            <a:endParaRPr lang="en-US">
              <a:effectLst/>
              <a:latin typeface="-apple-system"/>
            </a:endParaRPr>
          </a:p>
          <a:p>
            <a:pPr marL="365760" indent="-365760"/>
            <a:endParaRPr lang="en-US">
              <a:latin typeface="-apple-system"/>
            </a:endParaRPr>
          </a:p>
          <a:p>
            <a:pPr marL="365760" indent="-365760"/>
            <a:endParaRPr lang="en-US">
              <a:effectLst/>
              <a:latin typeface="-apple-system"/>
            </a:endParaRPr>
          </a:p>
          <a:p>
            <a:pPr marL="365760" indent="-365760"/>
            <a:endParaRPr lang="en-US">
              <a:latin typeface="-apple-system"/>
            </a:endParaRPr>
          </a:p>
          <a:p>
            <a:pPr marL="365760" indent="-365760"/>
            <a:endParaRPr lang="en-US" b="0"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6BC5C2-07A4-E328-28C8-419BC3DFDA4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1F5958-430D-F0EF-995E-BD1B42BB02E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681289-3FE2-C989-9B42-2FF2358AADC8}"/>
              </a:ext>
            </a:extLst>
          </p:cNvPr>
          <p:cNvSpPr txBox="1">
            <a:spLocks/>
          </p:cNvSpPr>
          <p:nvPr/>
        </p:nvSpPr>
        <p:spPr bwMode="auto">
          <a:xfrm>
            <a:off x="1373429" y="1944706"/>
            <a:ext cx="7458344" cy="1105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0" kern="0" dirty="0">
                <a:ea typeface="Calibri" panose="020F0502020204030204" pitchFamily="34" charset="0"/>
                <a:cs typeface="Calibri" panose="020F0502020204030204" pitchFamily="34" charset="0"/>
              </a:rPr>
              <a:t>Child presence detection (CPD): Detect a child left unattended in the vehicle cabin.</a:t>
            </a:r>
            <a:endParaRPr lang="en-US" dirty="0"/>
          </a:p>
          <a:p>
            <a:pPr marL="0" indent="0">
              <a:buNone/>
            </a:pP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7680" lvl="1" indent="0">
              <a:buNone/>
            </a:pPr>
            <a:endParaRPr lang="en-US" sz="1800" kern="0" dirty="0">
              <a:cs typeface="Calibri" panose="020F0502020204030204" pitchFamily="34" charset="0"/>
            </a:endParaRPr>
          </a:p>
        </p:txBody>
      </p:sp>
      <p:pic>
        <p:nvPicPr>
          <p:cNvPr id="5" name="Picture 4" descr="A blue car with a wi-fi connection&#10;&#10;AI-generated content may be incorrect.">
            <a:extLst>
              <a:ext uri="{FF2B5EF4-FFF2-40B4-BE49-F238E27FC236}">
                <a16:creationId xmlns:a16="http://schemas.microsoft.com/office/drawing/2014/main" id="{BF3C97A8-2C6D-C221-9640-12719ABF79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1" t="12871" b="1980"/>
          <a:stretch>
            <a:fillRect/>
          </a:stretch>
        </p:blipFill>
        <p:spPr>
          <a:xfrm>
            <a:off x="921827" y="3019812"/>
            <a:ext cx="4264007" cy="2675963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Will County child endangerment defense attorney">
            <a:extLst>
              <a:ext uri="{FF2B5EF4-FFF2-40B4-BE49-F238E27FC236}">
                <a16:creationId xmlns:a16="http://schemas.microsoft.com/office/drawing/2014/main" id="{0F47C1B7-1AD3-565B-2188-801815B36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018" y="3207570"/>
            <a:ext cx="2993755" cy="201736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34BF49-3A32-6DC3-6C8F-31A951C32537}"/>
              </a:ext>
            </a:extLst>
          </p:cNvPr>
          <p:cNvSpPr txBox="1">
            <a:spLocks/>
          </p:cNvSpPr>
          <p:nvPr/>
        </p:nvSpPr>
        <p:spPr bwMode="auto">
          <a:xfrm>
            <a:off x="1278179" y="5995068"/>
            <a:ext cx="5855592" cy="1105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0" kern="0" dirty="0">
                <a:ea typeface="Calibri" panose="020F0502020204030204" pitchFamily="34" charset="0"/>
                <a:cs typeface="Calibri" panose="020F0502020204030204" pitchFamily="34" charset="0"/>
              </a:rPr>
              <a:t>CPD can be done using Wi-Fi sensing.</a:t>
            </a:r>
            <a:endParaRPr lang="en-US" dirty="0"/>
          </a:p>
          <a:p>
            <a:pPr marL="0" indent="0">
              <a:buNone/>
            </a:pP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7680" lvl="1" indent="0">
              <a:buNone/>
            </a:pPr>
            <a:endParaRPr lang="en-US" sz="1800" kern="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DDCB-ECBA-E6F4-CFE7-2C5E3280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Example scenario 1: </a:t>
            </a:r>
            <a:br>
              <a:rPr lang="en-US" sz="2800"/>
            </a:br>
            <a:r>
              <a:rPr lang="en-US" sz="2800"/>
              <a:t>Impact of communication on Wi-Fi based CPD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5459C-D762-E0C5-BDC5-0C5B4D5C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67749"/>
            <a:ext cx="8288868" cy="4715929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Interference from vehicle network: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It is possible that both phone and child are left inside the car. Phone may be streaming over Wi-Fi, which can keep the channel significantly occupied, </a:t>
            </a:r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forcing CPD to defer transmissions for seconds.</a:t>
            </a:r>
          </a:p>
          <a:p>
            <a:pPr lvl="1"/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It may be possible that vehicle’s Wi-Fi is being used outside the vehicle.</a:t>
            </a:r>
          </a:p>
          <a:p>
            <a:pPr algn="l"/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Interference from </a:t>
            </a:r>
            <a:r>
              <a:rPr lang="en-US" sz="18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earby networks:</a:t>
            </a:r>
          </a:p>
          <a:p>
            <a:pPr lvl="1"/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Vehicles often park near other Wi-Fi sources (neighbor cars, home hotspots, public APs). Co‑channel Wi-Fi (even on adjacent channels) causes additional busy airtime.</a:t>
            </a:r>
          </a:p>
          <a:p>
            <a:pPr lvl="1"/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a dense parking lot or urban setting, overlapping transmissions and noise (e.g., Bluetooth) can push utilization even higher.</a:t>
            </a:r>
          </a:p>
          <a:p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practice, co-interference </a:t>
            </a:r>
            <a:r>
              <a:rPr lang="en-US" sz="1800" i="1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adds</a:t>
            </a:r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contention: CPD </a:t>
            </a:r>
            <a:r>
              <a:rPr lang="en-US" sz="1800" dirty="0">
                <a:solidFill>
                  <a:srgbClr val="22222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frames </a:t>
            </a:r>
            <a:r>
              <a:rPr lang="en-US" sz="1800" i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compete with these extraneous transmitters.</a:t>
            </a:r>
            <a:endParaRPr lang="en-US" sz="1800" dirty="0">
              <a:solidFill>
                <a:schemeClr val="tx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Existing IEEE 802.11bf places Wi-Fi sensing traffic in Voice category, which does not provide a guaranteed way to access the channel</a:t>
            </a:r>
            <a:r>
              <a:rPr lang="en-US" sz="16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E6A92-3202-B723-E32C-C4BBAECE6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59B30-8157-34D1-2504-66EF40A3CCF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B59700-7AEC-7CE0-0B1A-8A02DB228B6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24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98C3-92AC-E63A-F3E2-C442F05F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CPD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A9E1-39D6-01C9-2411-EDCDD5FD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73" y="1971467"/>
            <a:ext cx="8288868" cy="43874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i="0" u="none" strike="noStrike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ensing for CPD must operate as soon as the doors are closed (Euro NCAP requirement: CPD must be performed within 10 seconds).</a:t>
            </a:r>
          </a:p>
          <a:p>
            <a:pPr>
              <a:spcBef>
                <a:spcPts val="0"/>
              </a:spcBef>
            </a:pP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>
                <a:ea typeface="Calibri" panose="020F0502020204030204" pitchFamily="34" charset="0"/>
                <a:cs typeface="Calibri" panose="020F0502020204030204" pitchFamily="34" charset="0"/>
              </a:rPr>
              <a:t>Sampling criteria for CPD: How often do we need to sample?</a:t>
            </a:r>
          </a:p>
          <a:p>
            <a:pPr lvl="1">
              <a:spcBef>
                <a:spcPts val="0"/>
              </a:spcBef>
            </a:pPr>
            <a:r>
              <a:rPr lang="en-US" altLang="en-US">
                <a:ea typeface="Calibri" panose="020F0502020204030204" pitchFamily="34" charset="0"/>
                <a:cs typeface="Calibri" panose="020F0502020204030204" pitchFamily="34" charset="0"/>
              </a:rPr>
              <a:t>Radar sampling frequency must be twice as fast as the frequency of the activity we need to track to meet the Nyquist sampling criteria.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>
                <a:ea typeface="Calibri" panose="020F0502020204030204" pitchFamily="34" charset="0"/>
                <a:cs typeface="Calibri" panose="020F0502020204030204" pitchFamily="34" charset="0"/>
              </a:rPr>
              <a:t>For breathing, sample criteria can be determined based on maximum possible breathing rate.</a:t>
            </a:r>
          </a:p>
          <a:p>
            <a:pPr lvl="2"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Infants (birth to 1 year): 30-60 breaths per minute.</a:t>
            </a:r>
          </a:p>
          <a:p>
            <a:pPr lvl="2"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Toddlers (1 to 3 years): 24-40 breaths per minute.</a:t>
            </a:r>
          </a:p>
          <a:p>
            <a:pPr lvl="2"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Preschoolers (3 to 5 years): 22-34 breaths per minute.</a:t>
            </a:r>
          </a:p>
          <a:p>
            <a:pPr>
              <a:spcBef>
                <a:spcPts val="0"/>
              </a:spcBef>
            </a:pP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6ECDD-A35A-8277-ABEB-E2AA783EBA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69106-4A25-19B6-449D-3344D399AE2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46D5FB-098E-1E0B-CCF7-DBEB17CA948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4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8469E3-6B95-8831-D185-7E2EA5EE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1" y="526321"/>
            <a:ext cx="8483601" cy="1024548"/>
          </a:xfrm>
        </p:spPr>
        <p:txBody>
          <a:bodyPr/>
          <a:lstStyle/>
          <a:p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Sampling Criteria for CPD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4EF96-2904-99F5-FCD1-F3D5A3D35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7684">
              <a:defRPr/>
            </a:pPr>
            <a:fld id="{77E42F99-047F-453F-A85C-58D0648A1D53}" type="slidenum">
              <a:rPr lang="en-US">
                <a:solidFill>
                  <a:schemeClr val="tx1"/>
                </a:solidFill>
                <a:latin typeface="Overpass"/>
              </a:rPr>
              <a:pPr defTabSz="487684">
                <a:defRPr/>
              </a:pPr>
              <a:t>6</a:t>
            </a:fld>
            <a:endParaRPr lang="en-US">
              <a:solidFill>
                <a:schemeClr val="tx1"/>
              </a:solidFill>
              <a:latin typeface="Overpas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33105-98B1-A374-03F9-1B72F2870E85}"/>
                  </a:ext>
                </a:extLst>
              </p:cNvPr>
              <p:cNvSpPr txBox="1"/>
              <p:nvPr/>
            </p:nvSpPr>
            <p:spPr>
              <a:xfrm>
                <a:off x="910166" y="1828800"/>
                <a:ext cx="8483601" cy="9249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b="1" kern="100" dirty="0">
                    <a:solidFill>
                      <a:schemeClr val="tx1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Example calculations for breathing movements of a newborn: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200" b="1" kern="100" dirty="0"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kern="1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During breathing, a newborn’s chest moves </a:t>
                </a:r>
                <a:r>
                  <a:rPr lang="en-US" sz="1600" kern="1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0.5 - 3 </a:t>
                </a:r>
                <a:r>
                  <a:rPr lang="en-US" sz="1600" kern="1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mm and abdomen moves 1 - 5 mm or more. Assume breathing is sinusoidal with 2mm or 0.002m of peak-to-peak movement.</a:t>
                </a:r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Velocity is the derivative of displacement:</a:t>
                </a:r>
              </a:p>
              <a:p>
                <a:pPr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𝑓𝑡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6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A = 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 mm</a:t>
                </a:r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endParaRPr lang="en-US" sz="4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Maximum occurs when cosine is +1 or -1, so:</a:t>
                </a:r>
              </a:p>
              <a:p>
                <a:pPr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0" dirty="0">
                    <a:solidFill>
                      <a:schemeClr val="tx1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Frequency of breathing can vary. Assume </a:t>
                </a:r>
                <a:r>
                  <a:rPr lang="en-US" sz="16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 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5 Hz. </a:t>
                </a:r>
              </a:p>
              <a:p>
                <a:pPr lv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0.001</m:t>
                        </m:r>
                      </m:e>
                    </m:d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=0.031 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m/s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6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6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en-US" sz="1600" dirty="0"/>
              </a:p>
              <a:p>
                <a:pPr lvl="1"/>
                <a:endParaRPr lang="en-US" altLang="en-US" sz="1600" dirty="0"/>
              </a:p>
              <a:p>
                <a:pPr lvl="1"/>
                <a:endParaRPr lang="en-US" altLang="en-US" sz="1600" dirty="0"/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endParaRPr lang="en-US" sz="1800" kern="100" dirty="0"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kern="100" dirty="0">
                  <a:solidFill>
                    <a:schemeClr val="tx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kern="100" dirty="0"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kern="100" dirty="0">
                  <a:solidFill>
                    <a:schemeClr val="tx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kern="100" dirty="0"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kern="100" dirty="0">
                  <a:solidFill>
                    <a:schemeClr val="tx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kern="100" dirty="0">
                  <a:solidFill>
                    <a:schemeClr val="tx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33105-98B1-A374-03F9-1B72F2870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66" y="1828800"/>
                <a:ext cx="8483601" cy="9249520"/>
              </a:xfrm>
              <a:prstGeom prst="rect">
                <a:avLst/>
              </a:prstGeom>
              <a:blipFill>
                <a:blip r:embed="rId3"/>
                <a:stretch>
                  <a:fillRect l="-575" t="-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 descr="User uploaded image">
            <a:extLst>
              <a:ext uri="{FF2B5EF4-FFF2-40B4-BE49-F238E27FC236}">
                <a16:creationId xmlns:a16="http://schemas.microsoft.com/office/drawing/2014/main" id="{CC54B3EF-91B6-978A-E396-2F3568A80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0"/>
          <a:stretch/>
        </p:blipFill>
        <p:spPr bwMode="auto">
          <a:xfrm>
            <a:off x="5541510" y="5693840"/>
            <a:ext cx="3469140" cy="75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User uploaded image">
            <a:extLst>
              <a:ext uri="{FF2B5EF4-FFF2-40B4-BE49-F238E27FC236}">
                <a16:creationId xmlns:a16="http://schemas.microsoft.com/office/drawing/2014/main" id="{A676C583-481E-1116-CCEA-CFD944C47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8" b="54385"/>
          <a:stretch/>
        </p:blipFill>
        <p:spPr bwMode="auto">
          <a:xfrm>
            <a:off x="5520125" y="5067692"/>
            <a:ext cx="3461990" cy="68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EFB281-170E-D5FB-10C9-4072B51D7832}"/>
              </a:ext>
            </a:extLst>
          </p:cNvPr>
          <p:cNvSpPr txBox="1"/>
          <p:nvPr/>
        </p:nvSpPr>
        <p:spPr>
          <a:xfrm>
            <a:off x="5720798" y="4513694"/>
            <a:ext cx="3581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Same breathing rate can have different breathing waveforms. Irregular breathing pattern raises the highest relevant frequency component.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F24ADD-16BE-328C-225F-3E58B31A408C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8287" y="5945336"/>
            <a:ext cx="76200" cy="1878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D04D56F7-2918-4B03-BDAA-E61AE1CB7455}"/>
              </a:ext>
            </a:extLst>
          </p:cNvPr>
          <p:cNvSpPr/>
          <p:nvPr/>
        </p:nvSpPr>
        <p:spPr bwMode="auto">
          <a:xfrm rot="5400000">
            <a:off x="6385756" y="5789672"/>
            <a:ext cx="79781" cy="819681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70D8FA-28D8-5CDA-98FA-CE9879E4EA52}"/>
              </a:ext>
            </a:extLst>
          </p:cNvPr>
          <p:cNvSpPr txBox="1"/>
          <p:nvPr/>
        </p:nvSpPr>
        <p:spPr>
          <a:xfrm>
            <a:off x="5939762" y="5774815"/>
            <a:ext cx="10294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>
                <a:solidFill>
                  <a:schemeClr val="tx1"/>
                </a:solidFill>
              </a:rPr>
              <a:t>Sampling here won’t help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498B86-8101-AEF1-FAF6-07F4F72C24E2}"/>
              </a:ext>
            </a:extLst>
          </p:cNvPr>
          <p:cNvSpPr/>
          <p:nvPr/>
        </p:nvSpPr>
        <p:spPr bwMode="auto">
          <a:xfrm>
            <a:off x="5513633" y="4474640"/>
            <a:ext cx="3573217" cy="197378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382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4EF96-2904-99F5-FCD1-F3D5A3D35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7684">
              <a:defRPr/>
            </a:pPr>
            <a:fld id="{77E42F99-047F-453F-A85C-58D0648A1D53}" type="slidenum">
              <a:rPr lang="en-US">
                <a:solidFill>
                  <a:srgbClr val="3D3935"/>
                </a:solidFill>
                <a:latin typeface="Overpass"/>
              </a:rPr>
              <a:pPr defTabSz="487684">
                <a:defRPr/>
              </a:pPr>
              <a:t>7</a:t>
            </a:fld>
            <a:endParaRPr lang="en-US">
              <a:solidFill>
                <a:srgbClr val="3D3935"/>
              </a:solidFill>
              <a:latin typeface="Overpass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1E88B20-D1CB-E3C4-5D7D-8EA950CE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1" y="526321"/>
            <a:ext cx="8483601" cy="1024548"/>
          </a:xfrm>
        </p:spPr>
        <p:txBody>
          <a:bodyPr/>
          <a:lstStyle/>
          <a:p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Sampling Criteria for CPD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A1ABC5B-A57E-FF2A-070F-719A0A5ABF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0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040DD8-19CB-321A-8A85-EAA0669C21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5"/>
          <a:stretch/>
        </p:blipFill>
        <p:spPr>
          <a:xfrm>
            <a:off x="6540246" y="1594629"/>
            <a:ext cx="2195446" cy="2152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4EF5F0-33C7-244B-F1F1-97A2F01070B7}"/>
                  </a:ext>
                </a:extLst>
              </p:cNvPr>
              <p:cNvSpPr txBox="1"/>
              <p:nvPr/>
            </p:nvSpPr>
            <p:spPr>
              <a:xfrm>
                <a:off x="1487265" y="3107086"/>
                <a:ext cx="1225994" cy="386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4EF5F0-33C7-244B-F1F1-97A2F0107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65" y="3107086"/>
                <a:ext cx="1225994" cy="386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D19997-3929-07C1-E8E4-D7772102D929}"/>
                  </a:ext>
                </a:extLst>
              </p:cNvPr>
              <p:cNvSpPr txBox="1"/>
              <p:nvPr/>
            </p:nvSpPr>
            <p:spPr>
              <a:xfrm>
                <a:off x="6411172" y="3597310"/>
                <a:ext cx="2324520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D19997-3929-07C1-E8E4-D7772102D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172" y="3597310"/>
                <a:ext cx="2324520" cy="7918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1EF298-03FE-51CB-9A60-96329A31AF2F}"/>
                  </a:ext>
                </a:extLst>
              </p:cNvPr>
              <p:cNvSpPr txBox="1"/>
              <p:nvPr/>
            </p:nvSpPr>
            <p:spPr>
              <a:xfrm>
                <a:off x="594403" y="3922139"/>
                <a:ext cx="8579011" cy="2774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radar operating on Wi-Fi channel 5 (</a:t>
                </a:r>
                <a:r>
                  <a:rPr lang="en-US" sz="1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 </a:t>
                </a:r>
                <a:r>
                  <a:rPr lang="en-US" sz="1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2.432 GHz,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10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2.432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10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=0.123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m):</a:t>
                </a:r>
              </a:p>
              <a:p>
                <a:pPr marL="28575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𝐷𝑚𝑎𝑥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(0.031)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0.123</m:t>
                          </m:r>
                        </m:den>
                      </m:f>
                      <m:r>
                        <a:rPr lang="en-US" sz="1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0.51</m:t>
                      </m:r>
                      <m:r>
                        <m:rPr>
                          <m:sty m:val="p"/>
                        </m:rPr>
                        <a:rPr lang="en-US" sz="1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Hz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marR="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kern="1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Based on Nyquist criteria, to unambiguously capture this Doppler shift, the frequency at which transmitter needs to send packets for sensing must be twice: 2 (0.51) </a:t>
                </a:r>
                <a14:m>
                  <m:oMath xmlns:m="http://schemas.openxmlformats.org/officeDocument/2006/math">
                    <m:r>
                      <a:rPr lang="en-US" sz="1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00" kern="1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1 Hz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1EF298-03FE-51CB-9A60-96329A31A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03" y="3922139"/>
                <a:ext cx="8579011" cy="2774862"/>
              </a:xfrm>
              <a:prstGeom prst="rect">
                <a:avLst/>
              </a:prstGeom>
              <a:blipFill>
                <a:blip r:embed="rId6"/>
                <a:stretch>
                  <a:fillRect l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44B9C6B-111C-379E-F74F-56AAADF62A29}"/>
              </a:ext>
            </a:extLst>
          </p:cNvPr>
          <p:cNvSpPr txBox="1"/>
          <p:nvPr/>
        </p:nvSpPr>
        <p:spPr>
          <a:xfrm>
            <a:off x="594403" y="2194616"/>
            <a:ext cx="56730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velocity translates to a maximum doppler frequency of: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0B779A-D2F3-173B-DE06-31C97A0E4385}"/>
                  </a:ext>
                </a:extLst>
              </p:cNvPr>
              <p:cNvSpPr txBox="1"/>
              <p:nvPr/>
            </p:nvSpPr>
            <p:spPr>
              <a:xfrm>
                <a:off x="1522919" y="2888535"/>
                <a:ext cx="4876800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𝐷𝑚𝑎𝑥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0B779A-D2F3-173B-DE06-31C97A0E4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919" y="2888535"/>
                <a:ext cx="4876800" cy="612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F95A90F4-CA6A-CD92-01DF-C9C8560CCC3F}"/>
              </a:ext>
            </a:extLst>
          </p:cNvPr>
          <p:cNvSpPr/>
          <p:nvPr/>
        </p:nvSpPr>
        <p:spPr bwMode="auto">
          <a:xfrm>
            <a:off x="6267450" y="1644504"/>
            <a:ext cx="2672713" cy="256983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51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4EF96-2904-99F5-FCD1-F3D5A3D35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7684">
              <a:defRPr/>
            </a:pPr>
            <a:fld id="{77E42F99-047F-453F-A85C-58D0648A1D53}" type="slidenum">
              <a:rPr lang="en-US">
                <a:solidFill>
                  <a:srgbClr val="3D3935"/>
                </a:solidFill>
                <a:latin typeface="Overpass"/>
              </a:rPr>
              <a:pPr defTabSz="487684">
                <a:defRPr/>
              </a:pPr>
              <a:t>8</a:t>
            </a:fld>
            <a:endParaRPr lang="en-US">
              <a:solidFill>
                <a:srgbClr val="3D3935"/>
              </a:solidFill>
              <a:latin typeface="Overpas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F899D-0C71-0590-2D56-BA3ECF8DDA2F}"/>
              </a:ext>
            </a:extLst>
          </p:cNvPr>
          <p:cNvSpPr txBox="1"/>
          <p:nvPr/>
        </p:nvSpPr>
        <p:spPr>
          <a:xfrm>
            <a:off x="650239" y="1550869"/>
            <a:ext cx="848360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practice, we need more margin so typically higher sampling rates are required. </a:t>
            </a:r>
          </a:p>
          <a:p>
            <a:pPr marL="1071122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E.g., we need enough samples during radar’s coherent processing interval (CPI) or “dwell time” for velocity resolution </a:t>
            </a:r>
          </a:p>
          <a:p>
            <a:pPr marL="1071122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radar samples (N) during CPI lead to higher SNR gain (aka. “coherent processing gain”) of approximately 10 x log10(N) dB -&gt; amplifies weak periodic signals [1].</a:t>
            </a:r>
          </a:p>
          <a:p>
            <a:pPr marL="1071122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to take into account environmental disturbances, noise, etc.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Although the Nyquist rate for human breathing is low, systems sample at rates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20-200× above Nyquist (20–200 Hz)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[2].</a:t>
            </a:r>
            <a:endParaRPr lang="en-US" sz="1600" baseline="30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Simulations and empirical studies have shown the impact of interference on the attainable CSI frame rate. Example:</a:t>
            </a:r>
          </a:p>
          <a:p>
            <a:pPr marL="956822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 a single extra device 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halved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the attainable CSI frame rate [3]. In practice, if the car’s Wi-Fi AP is shared by multiple clients (videos, uploads, etc.), the CPD’s CSI updates could likewise drop by orders of magnitude.  </a:t>
            </a:r>
          </a:p>
          <a:p>
            <a:pPr marL="956822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10 seconds of heavy utilization triggers network throttling [4]. If CPD devices are starved of transmissions for those 10 seconds, the child remains “unseen” too long. This could force a CPD algorithm to exceed the Euro NCAP 10 s limit before confidently detecting a child.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1E88B20-D1CB-E3C4-5D7D-8EA950CE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1" y="526321"/>
            <a:ext cx="8483601" cy="1024548"/>
          </a:xfrm>
        </p:spPr>
        <p:txBody>
          <a:bodyPr/>
          <a:lstStyle/>
          <a:p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Sampling Criteria for CPD</a:t>
            </a:r>
          </a:p>
        </p:txBody>
      </p:sp>
    </p:spTree>
    <p:extLst>
      <p:ext uri="{BB962C8B-B14F-4D97-AF65-F5344CB8AC3E}">
        <p14:creationId xmlns:p14="http://schemas.microsoft.com/office/powerpoint/2010/main" val="272434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C904-C125-8830-E18B-D3E00A41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Thoughts on managing co-existence for safety-critical Wi-Fi sensing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320C3-399D-E745-522F-8D98103DA4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86EA4-4769-BFCC-9D16-7211E8FF29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Haneya Qureshi, General Motors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0A24AB-5A55-87E4-0CA6-B96CC5ACC8A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A0990-5E1B-EBFD-CA02-71C091D8E22F}"/>
              </a:ext>
            </a:extLst>
          </p:cNvPr>
          <p:cNvSpPr txBox="1"/>
          <p:nvPr/>
        </p:nvSpPr>
        <p:spPr>
          <a:xfrm>
            <a:off x="508000" y="2046197"/>
            <a:ext cx="8940799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Move non-Wi-Fi sensing traffic to BK</a:t>
            </a:r>
          </a:p>
          <a:p>
            <a:pPr marL="342900" indent="-342900">
              <a:buAutoNum type="arabicPeriod"/>
            </a:pPr>
            <a:endParaRPr lang="en-US" sz="20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Reprioritizing the QoS parameters of different types of Wi-Fi traffic:</a:t>
            </a:r>
          </a:p>
          <a:p>
            <a:pPr marL="483306" lvl="1" indent="0"/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mode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No Wi-Fi Sensing + regular QoS profile for other applications as specified in existing standard</a:t>
            </a:r>
          </a:p>
          <a:p>
            <a:pPr marL="483306" lvl="1" indent="0"/>
            <a:r>
              <a:rPr lang="en-US" sz="20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Sensing mode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Highest QoS profile for Wi-Fi sensing + all other traffic is assigned AC_BK (background).</a:t>
            </a:r>
          </a:p>
          <a:p>
            <a:pPr marL="483306" lvl="1" indent="0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 AC_VO (voice access category)’s QoS parameters to sensing traffic and flag all other access categories as “background”.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56822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1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1653</TotalTime>
  <Words>1815</Words>
  <Application>Microsoft Office PowerPoint</Application>
  <PresentationFormat>Custom</PresentationFormat>
  <Paragraphs>210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MS Gothic</vt:lpstr>
      <vt:lpstr>-apple-system</vt:lpstr>
      <vt:lpstr>Aptos</vt:lpstr>
      <vt:lpstr>Arial</vt:lpstr>
      <vt:lpstr>Arial Unicode MS</vt:lpstr>
      <vt:lpstr>Calibri</vt:lpstr>
      <vt:lpstr>Cambria Math</vt:lpstr>
      <vt:lpstr>Courier New</vt:lpstr>
      <vt:lpstr>Overpass</vt:lpstr>
      <vt:lpstr>Times New Roman</vt:lpstr>
      <vt:lpstr>Office Theme</vt:lpstr>
      <vt:lpstr>Microsoft Word 97 - 2003 Document</vt:lpstr>
      <vt:lpstr>Thoughts on managing coexistence between sensing and communication</vt:lpstr>
      <vt:lpstr>Abstract</vt:lpstr>
      <vt:lpstr>Safety critical application in automotive</vt:lpstr>
      <vt:lpstr>Example scenario 1:  Impact of communication on Wi-Fi based CPD</vt:lpstr>
      <vt:lpstr>CPD requirements</vt:lpstr>
      <vt:lpstr> Sampling Criteria for CPD</vt:lpstr>
      <vt:lpstr> Sampling Criteria for CPD</vt:lpstr>
      <vt:lpstr> Sampling Criteria for CPD</vt:lpstr>
      <vt:lpstr>Thoughts on managing co-existence for safety-critical Wi-Fi sensing applications</vt:lpstr>
      <vt:lpstr>Thoughts on managing co-existence for safety-critical Wi-Fi sensing applications</vt:lpstr>
      <vt:lpstr>Thoughts on managing co-existence for safety-critical Wi-Fi sensing applications</vt:lpstr>
      <vt:lpstr>Safety critical application in automotive</vt:lpstr>
      <vt:lpstr>Example scenario 2: ​Impact of digital key ranging on UWB-based CPD </vt:lpstr>
      <vt:lpstr>Conclusion</vt:lpstr>
      <vt:lpstr>References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Haneya Qureshi</cp:lastModifiedBy>
  <cp:revision>20</cp:revision>
  <cp:lastPrinted>2014-11-08T20:15:38Z</cp:lastPrinted>
  <dcterms:created xsi:type="dcterms:W3CDTF">2014-10-30T17:06:39Z</dcterms:created>
  <dcterms:modified xsi:type="dcterms:W3CDTF">2025-08-07T14:36:17Z</dcterms:modified>
</cp:coreProperties>
</file>