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312" r:id="rId4"/>
    <p:sldId id="313" r:id="rId5"/>
    <p:sldId id="316" r:id="rId6"/>
    <p:sldId id="348" r:id="rId7"/>
    <p:sldId id="347"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11" autoAdjust="0"/>
    <p:restoredTop sz="94127" autoAdjust="0"/>
  </p:normalViewPr>
  <p:slideViewPr>
    <p:cSldViewPr>
      <p:cViewPr varScale="1">
        <p:scale>
          <a:sx n="69" d="100"/>
          <a:sy n="69" d="100"/>
        </p:scale>
        <p:origin x="1456" y="4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5/23/2025</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tr-TR" dirty="0"/>
              <a:t>May</a:t>
            </a:r>
            <a:r>
              <a:rPr lang="en-US" dirty="0"/>
              <a:t> 2025</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tr-TR" dirty="0"/>
              <a:t>May</a:t>
            </a:r>
            <a:r>
              <a:rPr lang="en-US" dirty="0"/>
              <a:t> 2025</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Tuncer </a:t>
            </a:r>
            <a:r>
              <a:rPr lang="en-GB" dirty="0" err="1"/>
              <a:t>Baykas</a:t>
            </a:r>
            <a:r>
              <a:rPr lang="en-GB" dirty="0"/>
              <a:t>, </a:t>
            </a:r>
            <a:r>
              <a:rPr lang="tr-TR" dirty="0"/>
              <a:t>Self</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802.19-25/00</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32</a:t>
            </a: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r</a:t>
            </a:r>
            <a:r>
              <a:rPr kumimoji="0" lang="tr-TR"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tr-TR" dirty="0"/>
              <a:t>May</a:t>
            </a:r>
            <a:r>
              <a:rPr lang="en-US" dirty="0"/>
              <a:t> 2025</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Tuncer </a:t>
            </a:r>
            <a:r>
              <a:rPr lang="en-GB" dirty="0" err="1"/>
              <a:t>Baykas</a:t>
            </a:r>
            <a:r>
              <a:rPr lang="en-GB" dirty="0"/>
              <a:t>, Self</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tr-TR" sz="3600" dirty="0"/>
              <a:t>May</a:t>
            </a:r>
            <a:r>
              <a:rPr lang="en-GB" sz="3600" dirty="0"/>
              <a:t> 2025 WG Closing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2025-0</a:t>
            </a:r>
            <a:r>
              <a:rPr lang="tr-TR" sz="2200" b="0" dirty="0"/>
              <a:t>5</a:t>
            </a:r>
            <a:r>
              <a:rPr lang="en-GB" sz="2200" b="0" dirty="0"/>
              <a:t>-1</a:t>
            </a:r>
            <a:r>
              <a:rPr lang="tr-TR" sz="2200" b="0" dirty="0"/>
              <a:t>5</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065101915"/>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Tuncer Baykas</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err="1">
                          <a:effectLst/>
                          <a:latin typeface="Calibri" panose="020F0502020204030204" pitchFamily="34" charset="0"/>
                          <a:cs typeface="Calibri" panose="020F0502020204030204" pitchFamily="34" charset="0"/>
                        </a:rPr>
                        <a:t>Ofinno</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tbaykas@ieee.org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a:t>
            </a:r>
            <a:r>
              <a:rPr lang="tr-TR" sz="2800" dirty="0"/>
              <a:t>53</a:t>
            </a:r>
            <a:r>
              <a:rPr lang="en-US" sz="2800" dirty="0"/>
              <a:t>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p:cNvSpPr>
            <a:spLocks noGrp="1"/>
          </p:cNvSpPr>
          <p:nvPr>
            <p:ph type="dt" idx="15"/>
          </p:nvPr>
        </p:nvSpPr>
        <p:spPr/>
        <p:txBody>
          <a:bodyPr/>
          <a:lstStyle/>
          <a:p>
            <a:r>
              <a:rPr lang="tr-TR" dirty="0"/>
              <a:t>May</a:t>
            </a:r>
            <a:r>
              <a:rPr lang="en-US" dirty="0"/>
              <a:t> 2025</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Working Group Leadership</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a:xfrm>
            <a:off x="6096000" y="6941268"/>
            <a:ext cx="3396821" cy="245533"/>
          </a:xfrm>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tr-TR" dirty="0"/>
              <a:t>May</a:t>
            </a:r>
            <a:r>
              <a:rPr lang="en-US" dirty="0"/>
              <a:t>2025</a:t>
            </a:r>
            <a:endParaRPr lang="en-GB" dirty="0"/>
          </a:p>
        </p:txBody>
      </p:sp>
      <p:graphicFrame>
        <p:nvGraphicFramePr>
          <p:cNvPr id="9" name="Table 7">
            <a:extLst>
              <a:ext uri="{FF2B5EF4-FFF2-40B4-BE49-F238E27FC236}">
                <a16:creationId xmlns:a16="http://schemas.microsoft.com/office/drawing/2014/main" id="{2BEAB534-A83B-732D-AA9F-7CBAB468672C}"/>
              </a:ext>
            </a:extLst>
          </p:cNvPr>
          <p:cNvGraphicFramePr>
            <a:graphicFrameLocks/>
          </p:cNvGraphicFramePr>
          <p:nvPr>
            <p:extLst>
              <p:ext uri="{D42A27DB-BD31-4B8C-83A1-F6EECF244321}">
                <p14:modId xmlns:p14="http://schemas.microsoft.com/office/powerpoint/2010/main" val="2421564592"/>
              </p:ext>
            </p:extLst>
          </p:nvPr>
        </p:nvGraphicFramePr>
        <p:xfrm>
          <a:off x="914400" y="2286000"/>
          <a:ext cx="8288336" cy="2377440"/>
        </p:xfrm>
        <a:graphic>
          <a:graphicData uri="http://schemas.openxmlformats.org/drawingml/2006/table">
            <a:tbl>
              <a:tblPr firstRow="1" bandRow="1">
                <a:tableStyleId>{21E4AEA4-8DFA-4A89-87EB-49C32662AFE0}</a:tableStyleId>
              </a:tblPr>
              <a:tblGrid>
                <a:gridCol w="4144168">
                  <a:extLst>
                    <a:ext uri="{9D8B030D-6E8A-4147-A177-3AD203B41FA5}">
                      <a16:colId xmlns:a16="http://schemas.microsoft.com/office/drawing/2014/main" val="189339927"/>
                    </a:ext>
                  </a:extLst>
                </a:gridCol>
                <a:gridCol w="4144168">
                  <a:extLst>
                    <a:ext uri="{9D8B030D-6E8A-4147-A177-3AD203B41FA5}">
                      <a16:colId xmlns:a16="http://schemas.microsoft.com/office/drawing/2014/main" val="1781321727"/>
                    </a:ext>
                  </a:extLst>
                </a:gridCol>
              </a:tblGrid>
              <a:tr h="370840">
                <a:tc>
                  <a:txBody>
                    <a:bodyPr/>
                    <a:lstStyle/>
                    <a:p>
                      <a:r>
                        <a:rPr lang="en-US" sz="2000" dirty="0">
                          <a:latin typeface="Calibri" panose="020F0502020204030204" pitchFamily="34" charset="0"/>
                          <a:cs typeface="Calibri" panose="020F0502020204030204" pitchFamily="34" charset="0"/>
                        </a:rPr>
                        <a:t>Position</a:t>
                      </a:r>
                    </a:p>
                  </a:txBody>
                  <a:tcPr/>
                </a:tc>
                <a:tc>
                  <a:txBody>
                    <a:bodyPr/>
                    <a:lstStyle/>
                    <a:p>
                      <a:r>
                        <a:rPr lang="en-US" sz="2000" dirty="0">
                          <a:latin typeface="Calibri" panose="020F0502020204030204" pitchFamily="34" charset="0"/>
                          <a:cs typeface="Calibri" panose="020F0502020204030204" pitchFamily="34" charset="0"/>
                        </a:rPr>
                        <a:t>Person</a:t>
                      </a:r>
                    </a:p>
                  </a:txBody>
                  <a:tcPr/>
                </a:tc>
                <a:extLst>
                  <a:ext uri="{0D108BD9-81ED-4DB2-BD59-A6C34878D82A}">
                    <a16:rowId xmlns:a16="http://schemas.microsoft.com/office/drawing/2014/main" val="1368241674"/>
                  </a:ext>
                </a:extLst>
              </a:tr>
              <a:tr h="370840">
                <a:tc>
                  <a:txBody>
                    <a:bodyPr/>
                    <a:lstStyle/>
                    <a:p>
                      <a:r>
                        <a:rPr lang="en-US" sz="2000" dirty="0">
                          <a:latin typeface="Calibri" panose="020F0502020204030204" pitchFamily="34" charset="0"/>
                          <a:cs typeface="Calibri" panose="020F0502020204030204" pitchFamily="34" charset="0"/>
                        </a:rPr>
                        <a:t>Working Group Chair</a:t>
                      </a:r>
                    </a:p>
                  </a:txBody>
                  <a:tcPr/>
                </a:tc>
                <a:tc>
                  <a:txBody>
                    <a:bodyPr/>
                    <a:lstStyle/>
                    <a:p>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 </a:t>
                      </a:r>
                    </a:p>
                  </a:txBody>
                  <a:tcPr/>
                </a:tc>
                <a:extLst>
                  <a:ext uri="{0D108BD9-81ED-4DB2-BD59-A6C34878D82A}">
                    <a16:rowId xmlns:a16="http://schemas.microsoft.com/office/drawing/2014/main" val="271438856"/>
                  </a:ext>
                </a:extLst>
              </a:tr>
              <a:tr h="370840">
                <a:tc>
                  <a:txBody>
                    <a:bodyPr/>
                    <a:lstStyle/>
                    <a:p>
                      <a:r>
                        <a:rPr lang="en-US" sz="2000" dirty="0">
                          <a:latin typeface="Calibri" panose="020F0502020204030204" pitchFamily="34" charset="0"/>
                          <a:cs typeface="Calibri" panose="020F0502020204030204" pitchFamily="34" charset="0"/>
                        </a:rPr>
                        <a:t>Working Group Vice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Steve </a:t>
                      </a:r>
                      <a:r>
                        <a:rPr lang="en-US" sz="2000" dirty="0" err="1">
                          <a:latin typeface="Calibri" panose="020F0502020204030204" pitchFamily="34" charset="0"/>
                          <a:cs typeface="Calibri" panose="020F0502020204030204" pitchFamily="34" charset="0"/>
                        </a:rPr>
                        <a:t>Shellhammer</a:t>
                      </a:r>
                      <a:r>
                        <a:rPr lang="en-US" sz="2000" dirty="0">
                          <a:latin typeface="Calibri" panose="020F0502020204030204" pitchFamily="34" charset="0"/>
                          <a:cs typeface="Calibri" panose="020F0502020204030204" pitchFamily="34" charset="0"/>
                        </a:rPr>
                        <a:t> (Qualcomm)</a:t>
                      </a:r>
                    </a:p>
                  </a:txBody>
                  <a:tcPr/>
                </a:tc>
                <a:extLst>
                  <a:ext uri="{0D108BD9-81ED-4DB2-BD59-A6C34878D82A}">
                    <a16:rowId xmlns:a16="http://schemas.microsoft.com/office/drawing/2014/main" val="1117612258"/>
                  </a:ext>
                </a:extLst>
              </a:tr>
              <a:tr h="370840">
                <a:tc>
                  <a:txBody>
                    <a:bodyPr/>
                    <a:lstStyle/>
                    <a:p>
                      <a:r>
                        <a:rPr lang="en-US" sz="2000" dirty="0">
                          <a:latin typeface="Calibri" panose="020F0502020204030204" pitchFamily="34" charset="0"/>
                          <a:cs typeface="Calibri" panose="020F0502020204030204" pitchFamily="34" charset="0"/>
                        </a:rPr>
                        <a:t>Work Group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err="1">
                          <a:latin typeface="Calibri" panose="020F0502020204030204" pitchFamily="34" charset="0"/>
                          <a:cs typeface="Calibri" panose="020F0502020204030204" pitchFamily="34" charset="0"/>
                        </a:rPr>
                        <a:t>Yukimasa</a:t>
                      </a:r>
                      <a:r>
                        <a:rPr lang="en-US" sz="2000" dirty="0">
                          <a:latin typeface="Calibri" panose="020F0502020204030204" pitchFamily="34" charset="0"/>
                          <a:cs typeface="Calibri" panose="020F0502020204030204" pitchFamily="34" charset="0"/>
                        </a:rPr>
                        <a:t> Nagai (Mitsubishi Electric)</a:t>
                      </a:r>
                    </a:p>
                  </a:txBody>
                  <a:tcPr/>
                </a:tc>
                <a:extLst>
                  <a:ext uri="{0D108BD9-81ED-4DB2-BD59-A6C34878D82A}">
                    <a16:rowId xmlns:a16="http://schemas.microsoft.com/office/drawing/2014/main" val="2408979462"/>
                  </a:ext>
                </a:extLst>
              </a:tr>
              <a:tr h="370840">
                <a:tc>
                  <a:txBody>
                    <a:bodyPr/>
                    <a:lstStyle/>
                    <a:p>
                      <a:r>
                        <a:rPr lang="en-US" sz="2000" dirty="0">
                          <a:latin typeface="Calibri" panose="020F0502020204030204" pitchFamily="34" charset="0"/>
                          <a:cs typeface="Calibri" panose="020F0502020204030204" pitchFamily="34" charset="0"/>
                        </a:rPr>
                        <a:t>Task Group 3a Chair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Ben Rolfe (Blind Creek Associates)</a:t>
                      </a:r>
                    </a:p>
                  </a:txBody>
                  <a:tcPr/>
                </a:tc>
                <a:extLst>
                  <a:ext uri="{0D108BD9-81ED-4DB2-BD59-A6C34878D82A}">
                    <a16:rowId xmlns:a16="http://schemas.microsoft.com/office/drawing/2014/main" val="1726122403"/>
                  </a:ext>
                </a:extLst>
              </a:tr>
              <a:tr h="370840">
                <a:tc>
                  <a:txBody>
                    <a:bodyPr/>
                    <a:lstStyle/>
                    <a:p>
                      <a:r>
                        <a:rPr lang="en-US" sz="2000" dirty="0">
                          <a:latin typeface="Calibri" panose="020F0502020204030204" pitchFamily="34" charset="0"/>
                          <a:cs typeface="Calibri" panose="020F0502020204030204" pitchFamily="34" charset="0"/>
                        </a:rPr>
                        <a:t>Liaison To/From 802.11</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2000" dirty="0">
                          <a:latin typeface="Calibri" panose="020F0502020204030204" pitchFamily="34" charset="0"/>
                          <a:cs typeface="Calibri" panose="020F0502020204030204" pitchFamily="34" charset="0"/>
                        </a:rPr>
                        <a:t>Tuncer </a:t>
                      </a:r>
                      <a:r>
                        <a:rPr lang="en-US" sz="2000" dirty="0" err="1">
                          <a:latin typeface="Calibri" panose="020F0502020204030204" pitchFamily="34" charset="0"/>
                          <a:cs typeface="Calibri" panose="020F0502020204030204" pitchFamily="34" charset="0"/>
                        </a:rPr>
                        <a:t>Baykas</a:t>
                      </a:r>
                      <a:r>
                        <a:rPr lang="en-US" sz="2000" dirty="0">
                          <a:latin typeface="Calibri" panose="020F0502020204030204" pitchFamily="34" charset="0"/>
                          <a:cs typeface="Calibri" panose="020F0502020204030204" pitchFamily="34" charset="0"/>
                        </a:rPr>
                        <a:t> (</a:t>
                      </a:r>
                      <a:r>
                        <a:rPr lang="tr-TR" sz="2000" dirty="0">
                          <a:latin typeface="Calibri" panose="020F0502020204030204" pitchFamily="34" charset="0"/>
                          <a:cs typeface="Calibri" panose="020F0502020204030204" pitchFamily="34" charset="0"/>
                        </a:rPr>
                        <a:t>Self</a:t>
                      </a:r>
                      <a:r>
                        <a:rPr lang="en-US" sz="2000" dirty="0">
                          <a:latin typeface="Calibri" panose="020F0502020204030204" pitchFamily="34" charset="0"/>
                          <a:cs typeface="Calibri" panose="020F0502020204030204" pitchFamily="34" charset="0"/>
                        </a:rPr>
                        <a:t>)</a:t>
                      </a:r>
                    </a:p>
                  </a:txBody>
                  <a:tcPr/>
                </a:tc>
                <a:extLst>
                  <a:ext uri="{0D108BD9-81ED-4DB2-BD59-A6C34878D82A}">
                    <a16:rowId xmlns:a16="http://schemas.microsoft.com/office/drawing/2014/main" val="1369687732"/>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A69075E-F14D-4E48-99BD-CD0110F986C7}"/>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84029E5-777C-445A-BCEF-5958FC4E959C}"/>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E65E7056-66EE-434F-AEA3-6CA0731A57A3}"/>
              </a:ext>
            </a:extLst>
          </p:cNvPr>
          <p:cNvSpPr>
            <a:spLocks noGrp="1"/>
          </p:cNvSpPr>
          <p:nvPr>
            <p:ph type="dt" idx="15"/>
          </p:nvPr>
        </p:nvSpPr>
        <p:spPr/>
        <p:txBody>
          <a:bodyPr/>
          <a:lstStyle/>
          <a:p>
            <a:r>
              <a:rPr lang="tr-TR" dirty="0"/>
              <a:t>May</a:t>
            </a:r>
            <a:r>
              <a:rPr lang="en-US" dirty="0"/>
              <a:t> 2025</a:t>
            </a:r>
            <a:endParaRPr lang="en-GB" dirty="0"/>
          </a:p>
        </p:txBody>
      </p:sp>
      <p:sp>
        <p:nvSpPr>
          <p:cNvPr id="11" name="Title 1">
            <a:extLst>
              <a:ext uri="{FF2B5EF4-FFF2-40B4-BE49-F238E27FC236}">
                <a16:creationId xmlns:a16="http://schemas.microsoft.com/office/drawing/2014/main" id="{8855B0B2-E93F-2E13-4332-7C4CEB8315CA}"/>
              </a:ext>
            </a:extLst>
          </p:cNvPr>
          <p:cNvSpPr>
            <a:spLocks noGrp="1"/>
          </p:cNvSpPr>
          <p:nvPr>
            <p:ph type="title"/>
          </p:nvPr>
        </p:nvSpPr>
        <p:spPr>
          <a:xfrm>
            <a:off x="-350655" y="744116"/>
            <a:ext cx="10454909" cy="1136227"/>
          </a:xfrm>
        </p:spPr>
        <p:txBody>
          <a:bodyPr/>
          <a:lstStyle/>
          <a:p>
            <a:r>
              <a:rPr lang="en-US" sz="3200" dirty="0"/>
              <a:t>Coexistence Assessment Documents</a:t>
            </a:r>
          </a:p>
        </p:txBody>
      </p:sp>
      <p:sp>
        <p:nvSpPr>
          <p:cNvPr id="12" name="Content Placeholder 2">
            <a:extLst>
              <a:ext uri="{FF2B5EF4-FFF2-40B4-BE49-F238E27FC236}">
                <a16:creationId xmlns:a16="http://schemas.microsoft.com/office/drawing/2014/main" id="{13911E09-D802-25F4-933C-CE8F3B27AE18}"/>
              </a:ext>
            </a:extLst>
          </p:cNvPr>
          <p:cNvSpPr txBox="1">
            <a:spLocks/>
          </p:cNvSpPr>
          <p:nvPr/>
        </p:nvSpPr>
        <p:spPr bwMode="auto">
          <a:xfrm>
            <a:off x="1001475" y="1977606"/>
            <a:ext cx="7837725" cy="3628928"/>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Aft>
                <a:spcPts val="0"/>
              </a:spcAft>
            </a:pPr>
            <a:r>
              <a:rPr lang="tr-TR" i="0" dirty="0" err="1">
                <a:solidFill>
                  <a:srgbClr val="000000"/>
                </a:solidFill>
                <a:effectLst/>
                <a:latin typeface="+mj-lt"/>
              </a:rPr>
              <a:t>Letterballot</a:t>
            </a:r>
            <a:r>
              <a:rPr lang="tr-TR" i="0" dirty="0">
                <a:solidFill>
                  <a:srgbClr val="000000"/>
                </a:solidFill>
                <a:effectLst/>
                <a:latin typeface="+mj-lt"/>
              </a:rPr>
              <a:t> </a:t>
            </a:r>
            <a:r>
              <a:rPr lang="tr-TR" i="0" dirty="0" err="1">
                <a:solidFill>
                  <a:srgbClr val="000000"/>
                </a:solidFill>
                <a:effectLst/>
                <a:latin typeface="+mj-lt"/>
              </a:rPr>
              <a:t>for</a:t>
            </a:r>
            <a:r>
              <a:rPr lang="tr-TR" i="0" dirty="0">
                <a:solidFill>
                  <a:srgbClr val="000000"/>
                </a:solidFill>
                <a:effectLst/>
                <a:latin typeface="+mj-lt"/>
              </a:rPr>
              <a:t> </a:t>
            </a:r>
            <a:r>
              <a:rPr lang="fr-FR" i="0" dirty="0">
                <a:solidFill>
                  <a:srgbClr val="000000"/>
                </a:solidFill>
                <a:effectLst/>
                <a:latin typeface="+mj-lt"/>
              </a:rPr>
              <a:t>IEEE P802.15.4ab Coexistence </a:t>
            </a:r>
            <a:r>
              <a:rPr lang="fr-FR" i="0" dirty="0" err="1">
                <a:solidFill>
                  <a:srgbClr val="000000"/>
                </a:solidFill>
                <a:effectLst/>
                <a:latin typeface="+mj-lt"/>
              </a:rPr>
              <a:t>Assessment</a:t>
            </a:r>
            <a:r>
              <a:rPr lang="fr-FR" i="0" dirty="0">
                <a:solidFill>
                  <a:srgbClr val="000000"/>
                </a:solidFill>
                <a:effectLst/>
                <a:latin typeface="+mj-lt"/>
              </a:rPr>
              <a:t> Document</a:t>
            </a:r>
            <a:r>
              <a:rPr lang="en-US" kern="0" dirty="0">
                <a:solidFill>
                  <a:srgbClr val="222222"/>
                </a:solidFill>
                <a:highlight>
                  <a:srgbClr val="FFFFFF"/>
                </a:highlight>
                <a:latin typeface="+mj-lt"/>
              </a:rPr>
              <a:t> </a:t>
            </a:r>
            <a:r>
              <a:rPr lang="tr-TR" kern="0" dirty="0" err="1">
                <a:solidFill>
                  <a:srgbClr val="222222"/>
                </a:solidFill>
                <a:highlight>
                  <a:srgbClr val="FFFFFF"/>
                </a:highlight>
                <a:latin typeface="+mj-lt"/>
              </a:rPr>
              <a:t>failed</a:t>
            </a:r>
            <a:r>
              <a:rPr lang="tr-TR" kern="0" dirty="0">
                <a:solidFill>
                  <a:srgbClr val="222222"/>
                </a:solidFill>
                <a:highlight>
                  <a:srgbClr val="FFFFFF"/>
                </a:highlight>
                <a:latin typeface="+mj-lt"/>
              </a:rPr>
              <a:t>.</a:t>
            </a:r>
          </a:p>
          <a:p>
            <a:pPr>
              <a:spcAft>
                <a:spcPts val="0"/>
              </a:spcAft>
            </a:pPr>
            <a:endParaRPr lang="tr-TR" kern="0" dirty="0">
              <a:solidFill>
                <a:srgbClr val="222222"/>
              </a:solidFill>
              <a:highlight>
                <a:srgbClr val="FFFFFF"/>
              </a:highlight>
              <a:latin typeface="+mj-lt"/>
            </a:endParaRPr>
          </a:p>
          <a:p>
            <a:pPr>
              <a:spcAft>
                <a:spcPts val="0"/>
              </a:spcAft>
            </a:pPr>
            <a:r>
              <a:rPr lang="tr-TR" i="0" dirty="0" err="1">
                <a:solidFill>
                  <a:srgbClr val="000000"/>
                </a:solidFill>
                <a:effectLst/>
                <a:latin typeface="+mj-lt"/>
              </a:rPr>
              <a:t>Letterballot</a:t>
            </a:r>
            <a:r>
              <a:rPr lang="tr-TR" i="0" dirty="0">
                <a:solidFill>
                  <a:srgbClr val="000000"/>
                </a:solidFill>
                <a:effectLst/>
                <a:latin typeface="+mj-lt"/>
              </a:rPr>
              <a:t> </a:t>
            </a:r>
            <a:r>
              <a:rPr lang="tr-TR" i="0" dirty="0" err="1">
                <a:solidFill>
                  <a:srgbClr val="000000"/>
                </a:solidFill>
                <a:effectLst/>
                <a:latin typeface="+mj-lt"/>
              </a:rPr>
              <a:t>for</a:t>
            </a:r>
            <a:r>
              <a:rPr lang="tr-TR" i="0" dirty="0">
                <a:solidFill>
                  <a:srgbClr val="000000"/>
                </a:solidFill>
                <a:effectLst/>
                <a:latin typeface="+mj-lt"/>
              </a:rPr>
              <a:t> </a:t>
            </a:r>
            <a:r>
              <a:rPr lang="fr-FR" i="0" dirty="0">
                <a:solidFill>
                  <a:srgbClr val="000000"/>
                </a:solidFill>
                <a:effectLst/>
                <a:latin typeface="+mj-lt"/>
              </a:rPr>
              <a:t>IEEE P802.15.</a:t>
            </a:r>
            <a:r>
              <a:rPr lang="tr-TR" dirty="0">
                <a:latin typeface="+mj-lt"/>
              </a:rPr>
              <a:t>6ma</a:t>
            </a:r>
            <a:r>
              <a:rPr lang="fr-FR" i="0" dirty="0">
                <a:solidFill>
                  <a:srgbClr val="000000"/>
                </a:solidFill>
                <a:effectLst/>
                <a:latin typeface="+mj-lt"/>
              </a:rPr>
              <a:t> Coexistence </a:t>
            </a:r>
            <a:r>
              <a:rPr lang="fr-FR" i="0" dirty="0" err="1">
                <a:solidFill>
                  <a:srgbClr val="000000"/>
                </a:solidFill>
                <a:effectLst/>
                <a:latin typeface="+mj-lt"/>
              </a:rPr>
              <a:t>Assessment</a:t>
            </a:r>
            <a:r>
              <a:rPr lang="fr-FR" i="0" dirty="0">
                <a:solidFill>
                  <a:srgbClr val="000000"/>
                </a:solidFill>
                <a:effectLst/>
                <a:latin typeface="+mj-lt"/>
              </a:rPr>
              <a:t> Document</a:t>
            </a:r>
            <a:r>
              <a:rPr lang="en-US" kern="0" dirty="0">
                <a:solidFill>
                  <a:srgbClr val="222222"/>
                </a:solidFill>
                <a:highlight>
                  <a:srgbClr val="FFFFFF"/>
                </a:highlight>
                <a:latin typeface="+mj-lt"/>
              </a:rPr>
              <a:t> </a:t>
            </a:r>
            <a:r>
              <a:rPr lang="tr-TR" kern="0" dirty="0" err="1">
                <a:solidFill>
                  <a:srgbClr val="222222"/>
                </a:solidFill>
                <a:highlight>
                  <a:srgbClr val="FFFFFF"/>
                </a:highlight>
                <a:latin typeface="+mj-lt"/>
              </a:rPr>
              <a:t>passed</a:t>
            </a:r>
            <a:r>
              <a:rPr lang="tr-TR" kern="0" dirty="0">
                <a:solidFill>
                  <a:srgbClr val="222222"/>
                </a:solidFill>
                <a:highlight>
                  <a:srgbClr val="FFFFFF"/>
                </a:highlight>
                <a:latin typeface="+mj-lt"/>
              </a:rPr>
              <a:t>.</a:t>
            </a:r>
          </a:p>
          <a:p>
            <a:pPr>
              <a:spcAft>
                <a:spcPts val="0"/>
              </a:spcAft>
            </a:pPr>
            <a:endParaRPr lang="tr-TR" kern="0" dirty="0">
              <a:solidFill>
                <a:srgbClr val="222222"/>
              </a:solidFill>
              <a:highlight>
                <a:srgbClr val="FFFFFF"/>
              </a:highlight>
              <a:latin typeface="+mj-lt"/>
            </a:endParaRPr>
          </a:p>
          <a:p>
            <a:pPr>
              <a:spcAft>
                <a:spcPts val="0"/>
              </a:spcAft>
            </a:pPr>
            <a:endParaRPr lang="en-US" kern="0" dirty="0">
              <a:solidFill>
                <a:srgbClr val="222222"/>
              </a:solidFill>
              <a:highlight>
                <a:srgbClr val="FFFFFF"/>
              </a:highlight>
              <a:latin typeface="+mj-lt"/>
            </a:endParaRPr>
          </a:p>
          <a:p>
            <a:endParaRPr lang="en-US" kern="0" dirty="0"/>
          </a:p>
        </p:txBody>
      </p:sp>
    </p:spTree>
    <p:extLst>
      <p:ext uri="{BB962C8B-B14F-4D97-AF65-F5344CB8AC3E}">
        <p14:creationId xmlns:p14="http://schemas.microsoft.com/office/powerpoint/2010/main" val="3685603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ABA726-C346-1E44-CE24-5F94BCBFB508}"/>
              </a:ext>
            </a:extLst>
          </p:cNvPr>
          <p:cNvSpPr>
            <a:spLocks noGrp="1"/>
          </p:cNvSpPr>
          <p:nvPr>
            <p:ph type="title"/>
          </p:nvPr>
        </p:nvSpPr>
        <p:spPr/>
        <p:txBody>
          <a:bodyPr/>
          <a:lstStyle/>
          <a:p>
            <a:r>
              <a:rPr lang="en-US" dirty="0"/>
              <a:t>802.19.3a Task Group</a:t>
            </a:r>
          </a:p>
        </p:txBody>
      </p:sp>
      <p:sp>
        <p:nvSpPr>
          <p:cNvPr id="3" name="Content Placeholder 2">
            <a:extLst>
              <a:ext uri="{FF2B5EF4-FFF2-40B4-BE49-F238E27FC236}">
                <a16:creationId xmlns:a16="http://schemas.microsoft.com/office/drawing/2014/main" id="{DF95C1EA-954D-208B-E139-13379EABE68A}"/>
              </a:ext>
            </a:extLst>
          </p:cNvPr>
          <p:cNvSpPr>
            <a:spLocks noGrp="1"/>
          </p:cNvSpPr>
          <p:nvPr>
            <p:ph idx="1"/>
          </p:nvPr>
        </p:nvSpPr>
        <p:spPr/>
        <p:txBody>
          <a:bodyPr/>
          <a:lstStyle/>
          <a:p>
            <a:r>
              <a:rPr lang="en-US" sz="2400"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a:t>
            </a:r>
          </a:p>
          <a:p>
            <a:r>
              <a:rPr lang="en-US" sz="2400" dirty="0"/>
              <a:t>This amendment includes recommendations with respect to new devices, as well as compatibility with deployed legacy devices</a:t>
            </a:r>
          </a:p>
          <a:p>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CDF45B08-C00E-CACB-D1D1-1F346EE1D70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3344716-9975-A61A-BA49-3D8A3325E956}"/>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4B924F09-BA14-B325-89A1-B80DA83402F5}"/>
              </a:ext>
            </a:extLst>
          </p:cNvPr>
          <p:cNvSpPr>
            <a:spLocks noGrp="1"/>
          </p:cNvSpPr>
          <p:nvPr>
            <p:ph type="dt" idx="15"/>
          </p:nvPr>
        </p:nvSpPr>
        <p:spPr/>
        <p:txBody>
          <a:bodyPr/>
          <a:lstStyle/>
          <a:p>
            <a:r>
              <a:rPr lang="en-US" dirty="0"/>
              <a:t>Ma</a:t>
            </a:r>
            <a:r>
              <a:rPr lang="tr-TR" dirty="0"/>
              <a:t>y</a:t>
            </a:r>
            <a:r>
              <a:rPr lang="en-US" dirty="0"/>
              <a:t> 2025</a:t>
            </a:r>
            <a:endParaRPr lang="en-GB" dirty="0"/>
          </a:p>
        </p:txBody>
      </p:sp>
    </p:spTree>
    <p:extLst>
      <p:ext uri="{BB962C8B-B14F-4D97-AF65-F5344CB8AC3E}">
        <p14:creationId xmlns:p14="http://schemas.microsoft.com/office/powerpoint/2010/main" val="1880318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3BF540-C765-85FF-A30F-B4543BD63B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63CA27-3375-58A2-EFC1-F5C059019603}"/>
              </a:ext>
            </a:extLst>
          </p:cNvPr>
          <p:cNvSpPr>
            <a:spLocks noGrp="1"/>
          </p:cNvSpPr>
          <p:nvPr>
            <p:ph type="title"/>
          </p:nvPr>
        </p:nvSpPr>
        <p:spPr/>
        <p:txBody>
          <a:bodyPr/>
          <a:lstStyle/>
          <a:p>
            <a:r>
              <a:rPr lang="tr-TR" dirty="0"/>
              <a:t>PAR </a:t>
            </a:r>
            <a:r>
              <a:rPr lang="tr-TR" dirty="0" err="1"/>
              <a:t>review</a:t>
            </a:r>
            <a:endParaRPr lang="en-US" dirty="0"/>
          </a:p>
        </p:txBody>
      </p:sp>
      <p:sp>
        <p:nvSpPr>
          <p:cNvPr id="3" name="Content Placeholder 2">
            <a:extLst>
              <a:ext uri="{FF2B5EF4-FFF2-40B4-BE49-F238E27FC236}">
                <a16:creationId xmlns:a16="http://schemas.microsoft.com/office/drawing/2014/main" id="{CB32E740-5675-2287-3004-CAD6C1328B11}"/>
              </a:ext>
            </a:extLst>
          </p:cNvPr>
          <p:cNvSpPr>
            <a:spLocks noGrp="1"/>
          </p:cNvSpPr>
          <p:nvPr>
            <p:ph idx="1"/>
          </p:nvPr>
        </p:nvSpPr>
        <p:spPr/>
        <p:txBody>
          <a:bodyPr/>
          <a:lstStyle/>
          <a:p>
            <a:r>
              <a:rPr lang="tr-TR" sz="2400" dirty="0"/>
              <a:t>802.19 </a:t>
            </a:r>
            <a:r>
              <a:rPr lang="tr-TR" sz="2400" dirty="0" err="1"/>
              <a:t>have</a:t>
            </a:r>
            <a:r>
              <a:rPr lang="tr-TR" sz="2400" dirty="0"/>
              <a:t> </a:t>
            </a:r>
            <a:r>
              <a:rPr lang="tr-TR" sz="2400" dirty="0" err="1"/>
              <a:t>limited</a:t>
            </a:r>
            <a:r>
              <a:rPr lang="tr-TR" sz="2400" dirty="0"/>
              <a:t> time </a:t>
            </a:r>
            <a:r>
              <a:rPr lang="tr-TR" sz="2400" dirty="0" err="1"/>
              <a:t>to</a:t>
            </a:r>
            <a:r>
              <a:rPr lang="tr-TR" sz="2400" dirty="0"/>
              <a:t> </a:t>
            </a:r>
            <a:r>
              <a:rPr lang="tr-TR" sz="2400" dirty="0" err="1"/>
              <a:t>provide</a:t>
            </a:r>
            <a:r>
              <a:rPr lang="tr-TR" sz="2400" dirty="0"/>
              <a:t> </a:t>
            </a:r>
            <a:r>
              <a:rPr lang="tr-TR" sz="2400" dirty="0" err="1"/>
              <a:t>comments</a:t>
            </a:r>
            <a:r>
              <a:rPr lang="tr-TR" sz="2400" dirty="0"/>
              <a:t> </a:t>
            </a:r>
            <a:r>
              <a:rPr lang="tr-TR" sz="2400" dirty="0" err="1"/>
              <a:t>about</a:t>
            </a:r>
            <a:r>
              <a:rPr lang="tr-TR" sz="2400" dirty="0"/>
              <a:t> </a:t>
            </a:r>
            <a:r>
              <a:rPr lang="tr-TR" sz="2400" dirty="0" err="1"/>
              <a:t>new</a:t>
            </a:r>
            <a:r>
              <a:rPr lang="tr-TR" sz="2400" dirty="0"/>
              <a:t> </a:t>
            </a:r>
            <a:r>
              <a:rPr lang="tr-TR" sz="2400" dirty="0" err="1"/>
              <a:t>PARs</a:t>
            </a:r>
            <a:r>
              <a:rPr lang="tr-TR" sz="2400" dirty="0"/>
              <a:t>. </a:t>
            </a:r>
            <a:r>
              <a:rPr lang="tr-TR" sz="2400" dirty="0" err="1"/>
              <a:t>We</a:t>
            </a:r>
            <a:r>
              <a:rPr lang="tr-TR" sz="2400" dirty="0"/>
              <a:t> </a:t>
            </a:r>
            <a:r>
              <a:rPr lang="tr-TR" sz="2400" dirty="0" err="1"/>
              <a:t>may</a:t>
            </a:r>
            <a:r>
              <a:rPr lang="tr-TR" sz="2400" dirty="0"/>
              <a:t> </a:t>
            </a:r>
            <a:r>
              <a:rPr lang="tr-TR" sz="2400" dirty="0" err="1"/>
              <a:t>collect</a:t>
            </a:r>
            <a:r>
              <a:rPr lang="tr-TR" sz="2400" dirty="0"/>
              <a:t> </a:t>
            </a:r>
            <a:r>
              <a:rPr lang="tr-TR" sz="2400" dirty="0" err="1"/>
              <a:t>comments</a:t>
            </a:r>
            <a:r>
              <a:rPr lang="tr-TR" sz="2400" dirty="0"/>
              <a:t> </a:t>
            </a:r>
            <a:r>
              <a:rPr lang="tr-TR" sz="2400" dirty="0" err="1"/>
              <a:t>before</a:t>
            </a:r>
            <a:r>
              <a:rPr lang="tr-TR" sz="2400" dirty="0"/>
              <a:t> </a:t>
            </a:r>
            <a:r>
              <a:rPr lang="tr-TR" sz="2400" dirty="0" err="1"/>
              <a:t>the</a:t>
            </a:r>
            <a:r>
              <a:rPr lang="tr-TR" sz="2400" dirty="0"/>
              <a:t> </a:t>
            </a:r>
            <a:r>
              <a:rPr lang="tr-TR" sz="2400" dirty="0" err="1"/>
              <a:t>plenary</a:t>
            </a:r>
            <a:r>
              <a:rPr lang="tr-TR" sz="2400" dirty="0"/>
              <a:t> </a:t>
            </a:r>
            <a:r>
              <a:rPr lang="tr-TR" sz="2400" dirty="0" err="1"/>
              <a:t>sessions</a:t>
            </a:r>
            <a:r>
              <a:rPr lang="tr-TR" sz="2400" dirty="0"/>
              <a:t> </a:t>
            </a:r>
            <a:r>
              <a:rPr lang="tr-TR" sz="2400" dirty="0" err="1"/>
              <a:t>and</a:t>
            </a:r>
            <a:r>
              <a:rPr lang="tr-TR" sz="2400" dirty="0"/>
              <a:t> </a:t>
            </a:r>
            <a:r>
              <a:rPr lang="tr-TR" sz="2400" dirty="0" err="1"/>
              <a:t>discuss</a:t>
            </a:r>
            <a:r>
              <a:rPr lang="tr-TR" sz="2400" dirty="0"/>
              <a:t> </a:t>
            </a:r>
            <a:r>
              <a:rPr lang="tr-TR" sz="2400" dirty="0" err="1"/>
              <a:t>them</a:t>
            </a:r>
            <a:r>
              <a:rPr lang="tr-TR" sz="2400" dirty="0"/>
              <a:t> </a:t>
            </a:r>
            <a:r>
              <a:rPr lang="tr-TR" sz="2400" dirty="0" err="1"/>
              <a:t>during</a:t>
            </a:r>
            <a:r>
              <a:rPr lang="tr-TR" sz="2400" dirty="0"/>
              <a:t> WG </a:t>
            </a:r>
            <a:r>
              <a:rPr lang="tr-TR" sz="2400" dirty="0" err="1"/>
              <a:t>opening</a:t>
            </a:r>
            <a:r>
              <a:rPr lang="tr-TR" sz="2400" dirty="0"/>
              <a:t> </a:t>
            </a:r>
            <a:r>
              <a:rPr lang="tr-TR" sz="2400" dirty="0" err="1"/>
              <a:t>meeting</a:t>
            </a:r>
            <a:r>
              <a:rPr lang="tr-TR" sz="2400" dirty="0"/>
              <a:t>.  </a:t>
            </a:r>
            <a:endParaRPr lang="en-US" sz="2400" dirty="0"/>
          </a:p>
          <a:p>
            <a:endParaRPr lang="en-US" sz="2400" dirty="0"/>
          </a:p>
          <a:p>
            <a:endParaRPr lang="en-US" sz="2400" dirty="0"/>
          </a:p>
        </p:txBody>
      </p:sp>
      <p:sp>
        <p:nvSpPr>
          <p:cNvPr id="4" name="Slide Number Placeholder 3">
            <a:extLst>
              <a:ext uri="{FF2B5EF4-FFF2-40B4-BE49-F238E27FC236}">
                <a16:creationId xmlns:a16="http://schemas.microsoft.com/office/drawing/2014/main" id="{5896E22D-9B1B-6ABE-CB6C-0B6D6FD9EFCF}"/>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FF9BE46-C10A-009A-4404-FDCD1B887483}"/>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BDD87138-E9EF-2EF8-FD88-9DD5B74BA641}"/>
              </a:ext>
            </a:extLst>
          </p:cNvPr>
          <p:cNvSpPr>
            <a:spLocks noGrp="1"/>
          </p:cNvSpPr>
          <p:nvPr>
            <p:ph type="dt" idx="15"/>
          </p:nvPr>
        </p:nvSpPr>
        <p:spPr/>
        <p:txBody>
          <a:bodyPr/>
          <a:lstStyle/>
          <a:p>
            <a:r>
              <a:rPr lang="en-US" dirty="0"/>
              <a:t>Ma</a:t>
            </a:r>
            <a:r>
              <a:rPr lang="tr-TR" dirty="0"/>
              <a:t>y</a:t>
            </a:r>
            <a:r>
              <a:rPr lang="en-US" dirty="0"/>
              <a:t> 2025</a:t>
            </a:r>
            <a:endParaRPr lang="en-GB" dirty="0"/>
          </a:p>
        </p:txBody>
      </p:sp>
    </p:spTree>
    <p:extLst>
      <p:ext uri="{BB962C8B-B14F-4D97-AF65-F5344CB8AC3E}">
        <p14:creationId xmlns:p14="http://schemas.microsoft.com/office/powerpoint/2010/main" val="1961315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7C8A2-F0E4-532D-6EB7-50B1A2249A9D}"/>
              </a:ext>
            </a:extLst>
          </p:cNvPr>
          <p:cNvSpPr>
            <a:spLocks noGrp="1"/>
          </p:cNvSpPr>
          <p:nvPr>
            <p:ph type="title"/>
          </p:nvPr>
        </p:nvSpPr>
        <p:spPr/>
        <p:txBody>
          <a:bodyPr/>
          <a:lstStyle/>
          <a:p>
            <a:r>
              <a:rPr lang="en-US" dirty="0"/>
              <a:t>SPs</a:t>
            </a:r>
          </a:p>
        </p:txBody>
      </p:sp>
      <p:sp>
        <p:nvSpPr>
          <p:cNvPr id="3" name="Content Placeholder 2">
            <a:extLst>
              <a:ext uri="{FF2B5EF4-FFF2-40B4-BE49-F238E27FC236}">
                <a16:creationId xmlns:a16="http://schemas.microsoft.com/office/drawing/2014/main" id="{F37A28A3-2897-17A8-104E-096ED3A59350}"/>
              </a:ext>
            </a:extLst>
          </p:cNvPr>
          <p:cNvSpPr>
            <a:spLocks noGrp="1"/>
          </p:cNvSpPr>
          <p:nvPr>
            <p:ph idx="1"/>
          </p:nvPr>
        </p:nvSpPr>
        <p:spPr/>
        <p:txBody>
          <a:bodyPr>
            <a:normAutofit fontScale="85000" lnSpcReduction="20000"/>
          </a:bodyPr>
          <a:lstStyle/>
          <a:p>
            <a:pPr algn="l"/>
            <a:r>
              <a:rPr lang="en-US" b="0" i="0" dirty="0">
                <a:solidFill>
                  <a:srgbClr val="222222"/>
                </a:solidFill>
                <a:effectLst/>
                <a:latin typeface="tahoma" panose="020B0604030504040204" pitchFamily="34" charset="0"/>
              </a:rPr>
              <a:t>1. How many people would like to come back to this venue?</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 </a:t>
            </a:r>
            <a:r>
              <a:rPr lang="tr-TR" b="0" i="0" dirty="0">
                <a:solidFill>
                  <a:srgbClr val="222222"/>
                </a:solidFill>
                <a:effectLst/>
                <a:latin typeface="tahoma" panose="020B0604030504040204" pitchFamily="34" charset="0"/>
              </a:rPr>
              <a:t> 13</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r>
              <a:rPr lang="tr-TR" b="0" i="0" dirty="0">
                <a:solidFill>
                  <a:srgbClr val="222222"/>
                </a:solidFill>
                <a:effectLst/>
                <a:latin typeface="tahoma" panose="020B0604030504040204" pitchFamily="34" charset="0"/>
              </a:rPr>
              <a:t>0</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2. Did you go to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r>
              <a:rPr lang="tr-TR" b="0" i="0" dirty="0">
                <a:solidFill>
                  <a:srgbClr val="222222"/>
                </a:solidFill>
                <a:effectLst/>
                <a:latin typeface="tahoma" panose="020B0604030504040204" pitchFamily="34" charset="0"/>
              </a:rPr>
              <a:t> 12</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r>
              <a:rPr lang="tr-TR" b="0" i="0" dirty="0">
                <a:solidFill>
                  <a:srgbClr val="222222"/>
                </a:solidFill>
                <a:effectLst/>
                <a:latin typeface="tahoma" panose="020B0604030504040204" pitchFamily="34" charset="0"/>
              </a:rPr>
              <a:t>1</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3. If you attended the Social, did you like the social?</a:t>
            </a:r>
            <a:br>
              <a:rPr lang="en-US" b="0" i="0" dirty="0">
                <a:solidFill>
                  <a:srgbClr val="222222"/>
                </a:solidFill>
                <a:effectLst/>
                <a:latin typeface="tahoma" panose="020B0604030504040204" pitchFamily="34" charset="0"/>
              </a:rPr>
            </a:br>
            <a:endParaRPr lang="en-US" b="0" i="0" dirty="0">
              <a:solidFill>
                <a:srgbClr val="222222"/>
              </a:solidFill>
              <a:effectLst/>
              <a:latin typeface="tahoma" panose="020B0604030504040204" pitchFamily="34" charset="0"/>
            </a:endParaRPr>
          </a:p>
          <a:p>
            <a:pPr algn="l"/>
            <a:r>
              <a:rPr lang="en-US" b="0" i="0" dirty="0">
                <a:solidFill>
                  <a:srgbClr val="222222"/>
                </a:solidFill>
                <a:effectLst/>
                <a:latin typeface="tahoma" panose="020B0604030504040204" pitchFamily="34" charset="0"/>
              </a:rPr>
              <a:t>Yes –</a:t>
            </a:r>
            <a:r>
              <a:rPr lang="tr-TR" b="0" i="0" dirty="0">
                <a:solidFill>
                  <a:srgbClr val="222222"/>
                </a:solidFill>
                <a:effectLst/>
                <a:latin typeface="tahoma" panose="020B0604030504040204" pitchFamily="34" charset="0"/>
              </a:rPr>
              <a:t>  11</a:t>
            </a:r>
            <a:br>
              <a:rPr lang="en-US" b="0" i="0" dirty="0">
                <a:solidFill>
                  <a:srgbClr val="222222"/>
                </a:solidFill>
                <a:effectLst/>
                <a:latin typeface="tahoma" panose="020B0604030504040204" pitchFamily="34" charset="0"/>
              </a:rPr>
            </a:br>
            <a:r>
              <a:rPr lang="en-US" b="0" i="0" dirty="0">
                <a:solidFill>
                  <a:srgbClr val="222222"/>
                </a:solidFill>
                <a:effectLst/>
                <a:latin typeface="tahoma" panose="020B0604030504040204" pitchFamily="34" charset="0"/>
              </a:rPr>
              <a:t>No – </a:t>
            </a:r>
            <a:r>
              <a:rPr lang="tr-TR" b="0" i="0" dirty="0">
                <a:solidFill>
                  <a:srgbClr val="222222"/>
                </a:solidFill>
                <a:effectLst/>
                <a:latin typeface="tahoma" panose="020B0604030504040204" pitchFamily="34" charset="0"/>
              </a:rPr>
              <a:t>1</a:t>
            </a:r>
            <a:endParaRPr lang="en-US" dirty="0"/>
          </a:p>
        </p:txBody>
      </p:sp>
      <p:sp>
        <p:nvSpPr>
          <p:cNvPr id="4" name="Slide Number Placeholder 3">
            <a:extLst>
              <a:ext uri="{FF2B5EF4-FFF2-40B4-BE49-F238E27FC236}">
                <a16:creationId xmlns:a16="http://schemas.microsoft.com/office/drawing/2014/main" id="{AFDD58CD-9010-C660-4C14-3BEEF9170AA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6A79BA4C-53A4-ACE1-CC58-78389CA89B2A}"/>
              </a:ext>
            </a:extLst>
          </p:cNvPr>
          <p:cNvSpPr>
            <a:spLocks noGrp="1"/>
          </p:cNvSpPr>
          <p:nvPr>
            <p:ph type="ftr" idx="14"/>
          </p:nvPr>
        </p:nvSpPr>
        <p:spPr/>
        <p:txBody>
          <a:bodyPr/>
          <a:lstStyle/>
          <a:p>
            <a:r>
              <a:rPr lang="en-GB" dirty="0"/>
              <a:t>Tuncer </a:t>
            </a:r>
            <a:r>
              <a:rPr lang="en-GB" dirty="0" err="1"/>
              <a:t>Baykas</a:t>
            </a:r>
            <a:r>
              <a:rPr lang="en-GB" dirty="0"/>
              <a:t>, Self</a:t>
            </a:r>
          </a:p>
        </p:txBody>
      </p:sp>
      <p:sp>
        <p:nvSpPr>
          <p:cNvPr id="6" name="Date Placeholder 5">
            <a:extLst>
              <a:ext uri="{FF2B5EF4-FFF2-40B4-BE49-F238E27FC236}">
                <a16:creationId xmlns:a16="http://schemas.microsoft.com/office/drawing/2014/main" id="{E4F2DA44-8DAE-6E1E-56FA-3D19C62951E8}"/>
              </a:ext>
            </a:extLst>
          </p:cNvPr>
          <p:cNvSpPr>
            <a:spLocks noGrp="1"/>
          </p:cNvSpPr>
          <p:nvPr>
            <p:ph type="dt" idx="15"/>
          </p:nvPr>
        </p:nvSpPr>
        <p:spPr/>
        <p:txBody>
          <a:bodyPr/>
          <a:lstStyle/>
          <a:p>
            <a:r>
              <a:rPr lang="tr-TR" dirty="0"/>
              <a:t>May</a:t>
            </a:r>
            <a:r>
              <a:rPr lang="en-US" dirty="0"/>
              <a:t> 2025</a:t>
            </a:r>
            <a:endParaRPr lang="en-GB" dirty="0"/>
          </a:p>
        </p:txBody>
      </p:sp>
    </p:spTree>
    <p:extLst>
      <p:ext uri="{BB962C8B-B14F-4D97-AF65-F5344CB8AC3E}">
        <p14:creationId xmlns:p14="http://schemas.microsoft.com/office/powerpoint/2010/main" val="834440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12227</TotalTime>
  <Words>414</Words>
  <Application>Microsoft Office PowerPoint</Application>
  <PresentationFormat>Özel</PresentationFormat>
  <Paragraphs>68</Paragraphs>
  <Slides>7</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Arial Unicode MS</vt:lpstr>
      <vt:lpstr>Calibri</vt:lpstr>
      <vt:lpstr>Courier New</vt:lpstr>
      <vt:lpstr>tahoma</vt:lpstr>
      <vt:lpstr>Times New Roman</vt:lpstr>
      <vt:lpstr>Office Theme</vt:lpstr>
      <vt:lpstr>May 2025 WG Closing Report</vt:lpstr>
      <vt:lpstr>Voter Summary</vt:lpstr>
      <vt:lpstr>Working Group Leadership</vt:lpstr>
      <vt:lpstr>Coexistence Assessment Documents</vt:lpstr>
      <vt:lpstr>802.19.3a Task Group</vt:lpstr>
      <vt:lpstr>PAR review</vt:lpstr>
      <vt:lpstr>SPs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Tunçer Baykaş</cp:lastModifiedBy>
  <cp:revision>189</cp:revision>
  <cp:lastPrinted>2015-01-08T23:35:49Z</cp:lastPrinted>
  <dcterms:created xsi:type="dcterms:W3CDTF">2014-10-30T17:06:39Z</dcterms:created>
  <dcterms:modified xsi:type="dcterms:W3CDTF">2025-05-23T18:17:08Z</dcterms:modified>
</cp:coreProperties>
</file>