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802.19-25/0027r1</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May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2025-05-11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May 2025</a:t>
            </a:r>
          </a:p>
          <a:p>
            <a:pPr marL="0" indent="0" algn="ctr">
              <a:buNone/>
            </a:pPr>
            <a:r>
              <a:rPr lang="en-US" dirty="0"/>
              <a:t>Warsaw, Poland</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9" name="Picture 8">
            <a:extLst>
              <a:ext uri="{FF2B5EF4-FFF2-40B4-BE49-F238E27FC236}">
                <a16:creationId xmlns:a16="http://schemas.microsoft.com/office/drawing/2014/main" id="{E0E7CE11-32E9-5BBB-E1A3-7C7E2306F62C}"/>
              </a:ext>
            </a:extLst>
          </p:cNvPr>
          <p:cNvPicPr>
            <a:picLocks noChangeAspect="1"/>
          </p:cNvPicPr>
          <p:nvPr/>
        </p:nvPicPr>
        <p:blipFill>
          <a:blip r:embed="rId2"/>
          <a:stretch>
            <a:fillRect/>
          </a:stretch>
        </p:blipFill>
        <p:spPr>
          <a:xfrm>
            <a:off x="3918558" y="3657600"/>
            <a:ext cx="1914792" cy="2553056"/>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May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Review technical requirements and conditions driving new and updated recommendations</a:t>
            </a:r>
          </a:p>
          <a:p>
            <a:pPr marL="883932" lvl="1" indent="-457200">
              <a:buFont typeface="Arial" panose="020B0604020202020204" pitchFamily="34" charset="0"/>
              <a:buChar char="•"/>
            </a:pPr>
            <a:r>
              <a:rPr lang="en-US" dirty="0"/>
              <a:t>Significant changes in regulations and expected conditions</a:t>
            </a:r>
          </a:p>
          <a:p>
            <a:pPr marL="883932" lvl="1" indent="-457200">
              <a:buFont typeface="Arial" panose="020B0604020202020204" pitchFamily="34" charset="0"/>
              <a:buChar char="•"/>
            </a:pPr>
            <a:r>
              <a:rPr lang="en-US" dirty="0"/>
              <a:t>New information on expected environments</a:t>
            </a:r>
          </a:p>
          <a:p>
            <a:pPr marL="883932" lvl="1" indent="-457200">
              <a:buFont typeface="Arial" panose="020B0604020202020204" pitchFamily="34" charset="0"/>
              <a:buChar char="•"/>
            </a:pPr>
            <a:r>
              <a:rPr lang="en-US" dirty="0"/>
              <a:t>New features available in each standard</a:t>
            </a:r>
          </a:p>
          <a:p>
            <a:pPr marL="883932" lvl="1" indent="-457200">
              <a:buFont typeface="Arial" panose="020B0604020202020204" pitchFamily="34" charset="0"/>
              <a:buChar char="•"/>
            </a:pPr>
            <a:r>
              <a:rPr lang="en-US" dirty="0"/>
              <a:t>New coexistence methods</a:t>
            </a:r>
          </a:p>
          <a:p>
            <a:pPr marL="457200" indent="-457200">
              <a:buFont typeface="Arial" panose="020B0604020202020204" pitchFamily="34" charset="0"/>
              <a:buChar char="•"/>
            </a:pPr>
            <a:r>
              <a:rPr lang="en-US" dirty="0"/>
              <a:t>Consider technical proposals for draft recommendations</a:t>
            </a:r>
          </a:p>
          <a:p>
            <a:pPr marL="883932" lvl="1" indent="-457200">
              <a:buFont typeface="Arial" panose="020B0604020202020204" pitchFamily="34" charset="0"/>
              <a:buChar char="•"/>
            </a:pPr>
            <a:r>
              <a:rPr lang="en-US" dirty="0"/>
              <a:t>Recommendations to change</a:t>
            </a:r>
          </a:p>
          <a:p>
            <a:pPr marL="883932" lvl="1" indent="-457200">
              <a:buFont typeface="Arial" panose="020B0604020202020204" pitchFamily="34" charset="0"/>
              <a:buChar char="•"/>
            </a:pPr>
            <a:r>
              <a:rPr lang="en-US" dirty="0"/>
              <a:t>New recommendations</a:t>
            </a:r>
          </a:p>
          <a:p>
            <a:pPr marL="883932" lvl="1" indent="-457200">
              <a:buFont typeface="Arial" panose="020B0604020202020204" pitchFamily="34" charset="0"/>
              <a:buChar char="•"/>
            </a:pPr>
            <a:r>
              <a:rPr lang="en-US" dirty="0"/>
              <a:t>New coexistence strategies and methods</a:t>
            </a:r>
          </a:p>
          <a:p>
            <a:pPr marL="883932"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1747583966"/>
              </p:ext>
            </p:extLst>
          </p:nvPr>
        </p:nvGraphicFramePr>
        <p:xfrm>
          <a:off x="591079" y="685800"/>
          <a:ext cx="8705321" cy="342963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Technical Contributions and Discussion</a:t>
                      </a:r>
                    </a:p>
                  </a:txBody>
                  <a:tcPr anchor="ctr"/>
                </a:tc>
                <a:tc>
                  <a:txBody>
                    <a:bodyPr/>
                    <a:lstStyle/>
                    <a:p>
                      <a:r>
                        <a:rPr lang="en-US" sz="1600" kern="1200" dirty="0">
                          <a:solidFill>
                            <a:schemeClr val="dk1"/>
                          </a:solidFill>
                          <a:effectLst/>
                          <a:latin typeface="+mn-lt"/>
                          <a:ea typeface="+mn-ea"/>
                          <a:cs typeface="+mn-cs"/>
                        </a:rPr>
                        <a:t> </a:t>
                      </a:r>
                      <a:endParaRPr lang="en-US" sz="1600" dirty="0"/>
                    </a:p>
                  </a:txBody>
                  <a:tcPr/>
                </a:tc>
                <a:tc>
                  <a:txBody>
                    <a:bodyPr/>
                    <a:lstStyle/>
                    <a:p>
                      <a:endParaRPr lang="en-US" sz="1600" dirty="0"/>
                    </a:p>
                  </a:txBody>
                  <a:tcPr/>
                </a:tc>
                <a:extLst>
                  <a:ext uri="{0D108BD9-81ED-4DB2-BD59-A6C34878D82A}">
                    <a16:rowId xmlns:a16="http://schemas.microsoft.com/office/drawing/2014/main" val="36521392"/>
                  </a:ext>
                </a:extLst>
              </a:tr>
              <a:tr h="223837">
                <a:tc>
                  <a:txBody>
                    <a:bodyPr/>
                    <a:lstStyle/>
                    <a:p>
                      <a:r>
                        <a:rPr lang="en-US" sz="16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802.15.4 Coexistence Feature Update	</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2.2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TBD</a:t>
                      </a:r>
                    </a:p>
                  </a:txBody>
                  <a:tcPr/>
                </a:tc>
                <a:tc>
                  <a:txBody>
                    <a:bodyPr/>
                    <a:lstStyle/>
                    <a:p>
                      <a:r>
                        <a:rPr lang="en-US" sz="1600" dirty="0"/>
                        <a:t>TBD</a:t>
                      </a:r>
                    </a:p>
                  </a:txBody>
                  <a:tcPr/>
                </a:tc>
                <a:tc>
                  <a:txBody>
                    <a:bodyPr/>
                    <a:lstStyle/>
                    <a:p>
                      <a:r>
                        <a:rPr lang="en-US" sz="1600" dirty="0"/>
                        <a:t>00:00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Preparation for drafting </a:t>
                      </a:r>
                    </a:p>
                  </a:txBody>
                  <a:tcPr/>
                </a:tc>
                <a:tc>
                  <a:txBody>
                    <a:bodyPr/>
                    <a:lstStyle/>
                    <a:p>
                      <a:r>
                        <a:rPr lang="en-US" sz="1600" dirty="0"/>
                        <a:t>Chair</a:t>
                      </a:r>
                    </a:p>
                  </a:txBody>
                  <a:tcPr/>
                </a:tc>
                <a:tc>
                  <a:txBody>
                    <a:bodyPr/>
                    <a:lstStyle/>
                    <a:p>
                      <a:r>
                        <a:rPr lang="en-US" sz="1600" dirty="0"/>
                        <a:t>00:20</a:t>
                      </a:r>
                    </a:p>
                  </a:txBody>
                  <a:tcPr/>
                </a:tc>
                <a:extLst>
                  <a:ext uri="{0D108BD9-81ED-4DB2-BD59-A6C34878D82A}">
                    <a16:rowId xmlns:a16="http://schemas.microsoft.com/office/drawing/2014/main" val="2772838150"/>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854107115"/>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958876371"/>
              </p:ext>
            </p:extLst>
          </p:nvPr>
        </p:nvGraphicFramePr>
        <p:xfrm>
          <a:off x="591079" y="685800"/>
          <a:ext cx="8629121" cy="4881880"/>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pPr marL="0" algn="l" defTabSz="975386" rtl="0" eaLnBrk="1" latinLnBrk="0" hangingPunct="1"/>
                      <a:r>
                        <a:rPr lang="en-US" sz="16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72838150"/>
                  </a:ext>
                </a:extLst>
              </a:tr>
              <a:tr h="223837">
                <a:tc>
                  <a:txBody>
                    <a:bodyPr/>
                    <a:lstStyle/>
                    <a:p>
                      <a:r>
                        <a:rPr lang="en-US" sz="16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Plan of coexistence experiment between IEEE 802.15.4g and IEEE 802.11ah systems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a:t>simulations evaluating the coexistence of IEEE 802.11ah and IEEE 802.15.4g</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00:30</a:t>
                      </a:r>
                    </a:p>
                  </a:txBody>
                  <a:tcPr/>
                </a:tc>
                <a:extLst>
                  <a:ext uri="{0D108BD9-81ED-4DB2-BD59-A6C34878D82A}">
                    <a16:rowId xmlns:a16="http://schemas.microsoft.com/office/drawing/2014/main" val="438814077"/>
                  </a:ext>
                </a:extLst>
              </a:tr>
              <a:tr h="223837">
                <a:tc>
                  <a:txBody>
                    <a:bodyPr/>
                    <a:lstStyle/>
                    <a:p>
                      <a:r>
                        <a:rPr lang="en-US" sz="1600" dirty="0"/>
                        <a:t>6.3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TBD</a:t>
                      </a:r>
                    </a:p>
                  </a:txBody>
                  <a:tcPr/>
                </a:tc>
                <a:tc>
                  <a:txBody>
                    <a:bodyPr/>
                    <a:lstStyle/>
                    <a:p>
                      <a:r>
                        <a:rPr lang="en-US" sz="1600" dirty="0"/>
                        <a:t>TBD</a:t>
                      </a:r>
                    </a:p>
                  </a:txBody>
                  <a:tcPr/>
                </a:tc>
                <a:tc>
                  <a:txBody>
                    <a:bodyPr/>
                    <a:lstStyle/>
                    <a:p>
                      <a:r>
                        <a:rPr lang="en-US" sz="1600" dirty="0"/>
                        <a:t>00:00</a:t>
                      </a:r>
                    </a:p>
                  </a:txBody>
                  <a:tcPr/>
                </a:tc>
                <a:extLst>
                  <a:ext uri="{0D108BD9-81ED-4DB2-BD59-A6C34878D82A}">
                    <a16:rowId xmlns:a16="http://schemas.microsoft.com/office/drawing/2014/main" val="3262596200"/>
                  </a:ext>
                </a:extLst>
              </a:tr>
              <a:tr h="223837">
                <a:tc>
                  <a:txBody>
                    <a:bodyPr/>
                    <a:lstStyle/>
                    <a:p>
                      <a:r>
                        <a:rPr lang="en-US" sz="1600" dirty="0"/>
                        <a:t>6.4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Updated features in 802.15.4</a:t>
                      </a:r>
                    </a:p>
                  </a:txBody>
                  <a:tcPr/>
                </a:tc>
                <a:tc>
                  <a:txBody>
                    <a:bodyPr/>
                    <a:lstStyle/>
                    <a:p>
                      <a:r>
                        <a:rPr lang="en-US" sz="1600" dirty="0"/>
                        <a:t>Ben Rolfe</a:t>
                      </a:r>
                    </a:p>
                  </a:txBody>
                  <a:tcPr/>
                </a:tc>
                <a:tc>
                  <a:txBody>
                    <a:bodyPr/>
                    <a:lstStyle/>
                    <a:p>
                      <a:r>
                        <a:rPr lang="en-US" sz="1600" dirty="0"/>
                        <a:t>00:30</a:t>
                      </a:r>
                    </a:p>
                  </a:txBody>
                  <a:tcPr/>
                </a:tc>
                <a:extLst>
                  <a:ext uri="{0D108BD9-81ED-4DB2-BD59-A6C34878D82A}">
                    <a16:rowId xmlns:a16="http://schemas.microsoft.com/office/drawing/2014/main" val="988801613"/>
                  </a:ext>
                </a:extLst>
              </a:tr>
              <a:tr h="223837">
                <a:tc>
                  <a:txBody>
                    <a:bodyPr/>
                    <a:lstStyle/>
                    <a:p>
                      <a:r>
                        <a:rPr lang="en-US" sz="1600" dirty="0"/>
                        <a:t>7</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971427514"/>
                  </a:ext>
                </a:extLst>
              </a:tr>
              <a:tr h="223837">
                <a:tc>
                  <a:txBody>
                    <a:bodyPr/>
                    <a:lstStyle/>
                    <a:p>
                      <a:r>
                        <a:rPr lang="en-US" sz="1600" dirty="0"/>
                        <a:t>8</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3409947487"/>
                  </a:ext>
                </a:extLst>
              </a:tr>
              <a:tr h="223837">
                <a:tc>
                  <a:txBody>
                    <a:bodyPr/>
                    <a:lstStyle/>
                    <a:p>
                      <a:r>
                        <a:rPr lang="en-US" sz="1600" dirty="0"/>
                        <a:t>9</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2847397613"/>
                  </a:ext>
                </a:extLst>
              </a:tr>
              <a:tr h="0">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900596196"/>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4257</TotalTime>
  <Words>584</Words>
  <Application>Microsoft Office PowerPoint</Application>
  <PresentationFormat>Custom</PresentationFormat>
  <Paragraphs>169</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 19.3a Agenda and Meeting Slides  May 2025</vt:lpstr>
      <vt:lpstr>Tg19.3a</vt:lpstr>
      <vt:lpstr>Project Overview</vt:lpstr>
      <vt:lpstr>Proposed Focus for May</vt:lpstr>
      <vt:lpstr>TG Overview</vt:lpstr>
      <vt:lpstr>Agenda</vt:lpstr>
      <vt:lpstr>Agenda</vt:lpstr>
      <vt:lpstr>Recess</vt:lpstr>
      <vt:lpstr>Next Steps</vt:lpstr>
      <vt:lpstr>Near Term Milestones</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220</cp:revision>
  <cp:lastPrinted>2015-01-08T23:35:49Z</cp:lastPrinted>
  <dcterms:created xsi:type="dcterms:W3CDTF">2014-10-30T17:06:39Z</dcterms:created>
  <dcterms:modified xsi:type="dcterms:W3CDTF">2025-05-11T14:53:51Z</dcterms:modified>
</cp:coreProperties>
</file>