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43" r:id="rId18"/>
    <p:sldId id="316" r:id="rId19"/>
    <p:sldId id="304" r:id="rId20"/>
    <p:sldId id="342" r:id="rId21"/>
    <p:sldId id="344" r:id="rId22"/>
    <p:sldId id="318" r:id="rId2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06" autoAdjust="0"/>
    <p:restoredTop sz="94127" autoAdjust="0"/>
  </p:normalViewPr>
  <p:slideViewPr>
    <p:cSldViewPr>
      <p:cViewPr varScale="1">
        <p:scale>
          <a:sx n="56" d="100"/>
          <a:sy n="56" d="100"/>
        </p:scale>
        <p:origin x="1800" y="56"/>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2732" y="6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5/12/2025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a:t>May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a:t>May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Self</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26r1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go.standards.ieee.org/MjExLUZZTC05NTUAAAGYcI4aLwgiJm4Lf7GbTCxLrulX56CsETAcYHHVc7Q99Roee80lW5dtzg0RqxlPAbv2K7ouFGE=" TargetMode="External"/><Relationship Id="rId3" Type="http://schemas.openxmlformats.org/officeDocument/2006/relationships/hyperlink" Target="https://go.standards.ieee.org/MjExLUZZTC05NTUAAAGYcI4aL8_TPZalPFeM0B9aAvtIsxPwDlu2HfDQfmmldyt2FjZbZn-I-D0J8gTSGETBZR5-JYs=" TargetMode="External"/><Relationship Id="rId7" Type="http://schemas.openxmlformats.org/officeDocument/2006/relationships/hyperlink" Target="https://go.standards.ieee.org/MjExLUZZTC05NTUAAAGYcI4aLxcuscfzSOwFRXlJa6AX5amXtdPl4v5tJdz3_YkVYa48gRftTXgXFDFyL40YWOBBKbc=" TargetMode="External"/><Relationship Id="rId2" Type="http://schemas.openxmlformats.org/officeDocument/2006/relationships/hyperlink" Target="https://standards.ieee.org/about/awards/nominate/" TargetMode="External"/><Relationship Id="rId1" Type="http://schemas.openxmlformats.org/officeDocument/2006/relationships/slideLayout" Target="../slideLayouts/slideLayout1.xml"/><Relationship Id="rId6" Type="http://schemas.openxmlformats.org/officeDocument/2006/relationships/hyperlink" Target="https://go.standards.ieee.org/MjExLUZZTC05NTUAAAGYcI4aL18TcjN0MgZO0TxVTkMSed81wrDObuRiiUic4ESZIaNwj04duBZjFjh63AnMBJAzJg0=" TargetMode="External"/><Relationship Id="rId5" Type="http://schemas.openxmlformats.org/officeDocument/2006/relationships/hyperlink" Target="https://go.standards.ieee.org/MjExLUZZTC05NTUAAAGYcI4aLkJE1YwkxLQRgRIFbnnWvNqQiyxwnCcw3VOVpq3qXXim4aT5ze8uJTd4sLGiDpXnSgY=" TargetMode="External"/><Relationship Id="rId4" Type="http://schemas.openxmlformats.org/officeDocument/2006/relationships/hyperlink" Target="https://go.standards.ieee.org/MjExLUZZTC05NTUAAAGYcI4aL2TAeILfYzlw_c3Dh7ilvztmxu2oSCkPiPVRMrrNJPZT8IjjKFXeiJBLLjIrkKqIt8I=" TargetMode="External"/><Relationship Id="rId9" Type="http://schemas.openxmlformats.org/officeDocument/2006/relationships/hyperlink" Target="https://go.standards.ieee.org/MjExLUZZTC05NTUAAAGYcI4aLjqYgKuqSQGmB2uPhJNFS3DGa4eg1qqLub9deOkKRjO3UMZoQ4wUFNDT0oNEPFffbE8="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482989"/>
            <a:ext cx="2457015" cy="163866"/>
          </a:xfrm>
        </p:spPr>
        <p:txBody>
          <a:bodyPr/>
          <a:lstStyle/>
          <a:p>
            <a:r>
              <a:rPr lang="en-US" dirty="0"/>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Self</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a:t>May </a:t>
            </a:r>
            <a:r>
              <a:rPr lang="en-GB" sz="3600" dirty="0"/>
              <a:t>2025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5</a:t>
            </a:r>
            <a:r>
              <a:rPr lang="en-GB" sz="2200" b="0" dirty="0"/>
              <a:t>-1</a:t>
            </a:r>
            <a:r>
              <a:rPr lang="tr-TR" sz="2200" b="0" dirty="0"/>
              <a:t>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082421721"/>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cs typeface="Calibri" panose="020F0502020204030204" pitchFamily="34" charset="0"/>
                        </a:rPr>
                        <a:t>Self</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600" dirty="0" err="1"/>
              <a:t>Overview</a:t>
            </a:r>
            <a:endParaRPr lang="en-US" sz="3600" dirty="0"/>
          </a:p>
        </p:txBody>
      </p:sp>
      <p:sp>
        <p:nvSpPr>
          <p:cNvPr id="3" name="Content Placeholder 2"/>
          <p:cNvSpPr>
            <a:spLocks noGrp="1"/>
          </p:cNvSpPr>
          <p:nvPr>
            <p:ph idx="1"/>
          </p:nvPr>
        </p:nvSpPr>
        <p:spPr/>
        <p:txBody>
          <a:bodyPr/>
          <a:lstStyle/>
          <a:p>
            <a:pPr marL="0">
              <a:buFont typeface="Arial" panose="020B0604020202020204" pitchFamily="34" charset="0"/>
              <a:buChar char="•"/>
            </a:pPr>
            <a:r>
              <a:rPr lang="en-US" sz="2800" b="0" i="0" dirty="0">
                <a:solidFill>
                  <a:schemeClr val="tx1"/>
                </a:solidFill>
                <a:effectLst/>
                <a:cs typeface="Calibri" panose="020F0502020204030204" pitchFamily="34" charset="0"/>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sz="2800" b="0" i="0" dirty="0">
                <a:solidFill>
                  <a:schemeClr val="tx1"/>
                </a:solidFill>
                <a:effectLst/>
                <a:cs typeface="Calibri" panose="020F0502020204030204" pitchFamily="34" charset="0"/>
              </a:rPr>
              <a:t>IEEE 802.19 develops standards for coexistence between wireless standards of unlicensed devices.</a:t>
            </a:r>
          </a:p>
          <a:p>
            <a:pPr marL="0" indent="0">
              <a:buNone/>
            </a:pPr>
            <a:endParaRPr lang="tr-TR" sz="2800" dirty="0">
              <a:cs typeface="Calibri" panose="020F0502020204030204" pitchFamily="34" charset="0"/>
            </a:endParaRPr>
          </a:p>
          <a:p>
            <a:r>
              <a:rPr lang="en-US" sz="2800" dirty="0">
                <a:cs typeface="Calibri" panose="020F0502020204030204" pitchFamily="34" charset="0"/>
              </a:rPr>
              <a:t>IEEE 802.19 </a:t>
            </a:r>
            <a:r>
              <a:rPr lang="tr-TR" sz="2800" dirty="0">
                <a:cs typeface="Calibri" panose="020F0502020204030204" pitchFamily="34" charset="0"/>
              </a:rPr>
              <a:t>WG </a:t>
            </a:r>
            <a:r>
              <a:rPr lang="en-US" sz="2800" dirty="0">
                <a:cs typeface="Calibri" panose="020F0502020204030204" pitchFamily="34" charset="0"/>
              </a:rPr>
              <a:t>has </a:t>
            </a:r>
            <a:r>
              <a:rPr lang="tr-TR" sz="2800" dirty="0">
                <a:cs typeface="Calibri" panose="020F0502020204030204" pitchFamily="34" charset="0"/>
              </a:rPr>
              <a:t>53</a:t>
            </a:r>
            <a:r>
              <a:rPr lang="en-US" sz="2800" dirty="0">
                <a:cs typeface="Calibri" panose="020F0502020204030204" pitchFamily="34" charset="0"/>
              </a:rPr>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Self</a:t>
            </a:r>
          </a:p>
        </p:txBody>
      </p:sp>
      <p:sp>
        <p:nvSpPr>
          <p:cNvPr id="6" name="Date Placeholder 5"/>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Self</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May 2025</a:t>
            </a:r>
            <a:endParaRPr lang="en-GB" dirty="0"/>
          </a:p>
        </p:txBody>
      </p:sp>
      <p:graphicFrame>
        <p:nvGraphicFramePr>
          <p:cNvPr id="9" name="Table 7">
            <a:extLst>
              <a:ext uri="{FF2B5EF4-FFF2-40B4-BE49-F238E27FC236}">
                <a16:creationId xmlns:a16="http://schemas.microsoft.com/office/drawing/2014/main" id="{452E6148-6AB8-BCEF-0AE5-6B31765CA6B1}"/>
              </a:ext>
            </a:extLst>
          </p:cNvPr>
          <p:cNvGraphicFramePr>
            <a:graphicFrameLocks/>
          </p:cNvGraphicFramePr>
          <p:nvPr>
            <p:extLst>
              <p:ext uri="{D42A27DB-BD31-4B8C-83A1-F6EECF244321}">
                <p14:modId xmlns:p14="http://schemas.microsoft.com/office/powerpoint/2010/main" val="1972123987"/>
              </p:ext>
            </p:extLst>
          </p:nvPr>
        </p:nvGraphicFramePr>
        <p:xfrm>
          <a:off x="914400" y="21336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a:t>
                      </a:r>
                      <a:r>
                        <a:rPr lang="tr-TR" sz="2000" dirty="0" err="1">
                          <a:latin typeface="Calibri" panose="020F0502020204030204" pitchFamily="34" charset="0"/>
                          <a:cs typeface="Calibri" panose="020F0502020204030204" pitchFamily="34" charset="0"/>
                        </a:rPr>
                        <a:t>ing</a:t>
                      </a:r>
                      <a:r>
                        <a:rPr lang="en-US" sz="2000" dirty="0">
                          <a:latin typeface="Calibri" panose="020F0502020204030204" pitchFamily="34" charset="0"/>
                          <a:cs typeface="Calibri" panose="020F0502020204030204" pitchFamily="34" charset="0"/>
                        </a:rPr>
                        <a:t>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a:t>
            </a:r>
            <a:r>
              <a:rPr lang="tr-TR" sz="3200" dirty="0"/>
              <a:t> </a:t>
            </a:r>
            <a:r>
              <a:rPr lang="tr-TR" sz="3200" dirty="0" err="1"/>
              <a:t>Letter</a:t>
            </a:r>
            <a:r>
              <a:rPr lang="tr-TR" sz="3200" dirty="0"/>
              <a:t> </a:t>
            </a:r>
            <a:r>
              <a:rPr lang="tr-TR" sz="3200" dirty="0" err="1"/>
              <a:t>Ballots</a:t>
            </a:r>
            <a:endParaRPr lang="en-US" sz="3200" dirty="0"/>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spcAft>
                <a:spcPts val="0"/>
              </a:spcAft>
            </a:pPr>
            <a:r>
              <a:rPr lang="en-US" sz="2400" b="0" i="0" dirty="0">
                <a:solidFill>
                  <a:srgbClr val="222222"/>
                </a:solidFill>
                <a:effectLst/>
                <a:highlight>
                  <a:srgbClr val="FFFFFF"/>
                </a:highlight>
                <a:cs typeface="Calibri" panose="020F0502020204030204" pitchFamily="34" charset="0"/>
              </a:rPr>
              <a:t>IEEE P802.15.</a:t>
            </a:r>
            <a:r>
              <a:rPr lang="tr-TR" sz="2400" b="0" i="0" dirty="0">
                <a:solidFill>
                  <a:srgbClr val="222222"/>
                </a:solidFill>
                <a:effectLst/>
                <a:highlight>
                  <a:srgbClr val="FFFFFF"/>
                </a:highlight>
                <a:cs typeface="Calibri" panose="020F0502020204030204" pitchFamily="34" charset="0"/>
              </a:rPr>
              <a:t>4ab CAD</a:t>
            </a:r>
          </a:p>
          <a:p>
            <a:pPr marL="0" indent="0" algn="l">
              <a:spcAft>
                <a:spcPts val="0"/>
              </a:spcAft>
              <a:buNone/>
            </a:pPr>
            <a:r>
              <a:rPr lang="tr-TR" sz="2400" b="0" dirty="0">
                <a:solidFill>
                  <a:srgbClr val="222222"/>
                </a:solidFill>
                <a:highlight>
                  <a:srgbClr val="FFFFFF"/>
                </a:highlight>
                <a:cs typeface="Calibri" panose="020F0502020204030204" pitchFamily="34" charset="0"/>
              </a:rPr>
              <a:t>Y:23 N:20 A:1</a:t>
            </a:r>
          </a:p>
          <a:p>
            <a:pPr marL="0" indent="0" algn="l">
              <a:spcAft>
                <a:spcPts val="0"/>
              </a:spcAft>
              <a:buNone/>
            </a:pPr>
            <a:r>
              <a:rPr lang="tr-TR" sz="2400" b="0" i="0" dirty="0">
                <a:solidFill>
                  <a:srgbClr val="222222"/>
                </a:solidFill>
                <a:effectLst/>
                <a:highlight>
                  <a:srgbClr val="FFFFFF"/>
                </a:highlight>
                <a:cs typeface="Calibri" panose="020F0502020204030204" pitchFamily="34" charset="0"/>
              </a:rPr>
              <a:t>LB </a:t>
            </a:r>
            <a:r>
              <a:rPr lang="tr-TR" sz="2400" b="0" i="0" dirty="0" err="1">
                <a:solidFill>
                  <a:srgbClr val="222222"/>
                </a:solidFill>
                <a:effectLst/>
                <a:highlight>
                  <a:srgbClr val="FFFFFF"/>
                </a:highlight>
                <a:cs typeface="Calibri" panose="020F0502020204030204" pitchFamily="34" charset="0"/>
              </a:rPr>
              <a:t>failed</a:t>
            </a:r>
            <a:endParaRPr lang="tr-TR" sz="2400" b="0" dirty="0">
              <a:solidFill>
                <a:srgbClr val="222222"/>
              </a:solidFill>
              <a:highlight>
                <a:srgbClr val="FFFFFF"/>
              </a:highlight>
              <a:cs typeface="Calibri" panose="020F0502020204030204" pitchFamily="34" charset="0"/>
            </a:endParaRPr>
          </a:p>
          <a:p>
            <a:pPr marL="0" indent="0" algn="l">
              <a:spcAft>
                <a:spcPts val="0"/>
              </a:spcAft>
              <a:buNone/>
            </a:pPr>
            <a:endParaRPr lang="tr-TR" sz="2400" b="0" i="0" dirty="0">
              <a:solidFill>
                <a:srgbClr val="222222"/>
              </a:solidFill>
              <a:effectLst/>
              <a:highlight>
                <a:srgbClr val="FFFFFF"/>
              </a:highlight>
              <a:cs typeface="Calibri" panose="020F0502020204030204" pitchFamily="34" charset="0"/>
            </a:endParaRPr>
          </a:p>
          <a:p>
            <a:pPr>
              <a:spcAft>
                <a:spcPts val="0"/>
              </a:spcAft>
            </a:pPr>
            <a:r>
              <a:rPr lang="en-US" sz="2400" b="0" i="0" dirty="0">
                <a:solidFill>
                  <a:srgbClr val="222222"/>
                </a:solidFill>
                <a:effectLst/>
                <a:highlight>
                  <a:srgbClr val="FFFFFF"/>
                </a:highlight>
                <a:cs typeface="Calibri" panose="020F0502020204030204" pitchFamily="34" charset="0"/>
              </a:rPr>
              <a:t> IEEE P802.15.6ma</a:t>
            </a:r>
            <a:r>
              <a:rPr lang="tr-TR" sz="2400" b="0" i="0" dirty="0">
                <a:solidFill>
                  <a:srgbClr val="222222"/>
                </a:solidFill>
                <a:effectLst/>
                <a:highlight>
                  <a:srgbClr val="FFFFFF"/>
                </a:highlight>
                <a:cs typeface="Calibri" panose="020F0502020204030204" pitchFamily="34" charset="0"/>
              </a:rPr>
              <a:t>  CAD</a:t>
            </a:r>
          </a:p>
          <a:p>
            <a:pPr marL="0" indent="0" algn="l">
              <a:spcAft>
                <a:spcPts val="0"/>
              </a:spcAft>
              <a:buNone/>
            </a:pPr>
            <a:r>
              <a:rPr lang="tr-TR" sz="2400" b="0" dirty="0">
                <a:solidFill>
                  <a:srgbClr val="222222"/>
                </a:solidFill>
                <a:highlight>
                  <a:srgbClr val="FFFFFF"/>
                </a:highlight>
                <a:cs typeface="Calibri" panose="020F0502020204030204" pitchFamily="34" charset="0"/>
              </a:rPr>
              <a:t>Y:21 N:4 A: 2</a:t>
            </a:r>
          </a:p>
          <a:p>
            <a:pPr marL="0" indent="0" algn="l">
              <a:spcAft>
                <a:spcPts val="0"/>
              </a:spcAft>
              <a:buNone/>
            </a:pPr>
            <a:r>
              <a:rPr lang="tr-TR" sz="2400" b="0" i="0" dirty="0">
                <a:solidFill>
                  <a:srgbClr val="222222"/>
                </a:solidFill>
                <a:effectLst/>
                <a:highlight>
                  <a:srgbClr val="FFFFFF"/>
                </a:highlight>
                <a:cs typeface="Calibri" panose="020F0502020204030204" pitchFamily="34" charset="0"/>
              </a:rPr>
              <a:t>LB </a:t>
            </a:r>
            <a:r>
              <a:rPr lang="tr-TR" sz="2400" b="0" i="0" dirty="0" err="1">
                <a:solidFill>
                  <a:srgbClr val="222222"/>
                </a:solidFill>
                <a:effectLst/>
                <a:highlight>
                  <a:srgbClr val="FFFFFF"/>
                </a:highlight>
                <a:cs typeface="Calibri" panose="020F0502020204030204" pitchFamily="34" charset="0"/>
              </a:rPr>
              <a:t>Passed</a:t>
            </a:r>
            <a:endParaRPr lang="tr-TR" sz="2400" b="0" i="0" dirty="0">
              <a:solidFill>
                <a:srgbClr val="222222"/>
              </a:solidFill>
              <a:effectLst/>
              <a:highlight>
                <a:srgbClr val="FFFFFF"/>
              </a:highlight>
              <a:cs typeface="Calibri" panose="020F0502020204030204" pitchFamily="34" charset="0"/>
            </a:endParaRPr>
          </a:p>
          <a:p>
            <a:pPr algn="l">
              <a:spcAft>
                <a:spcPts val="0"/>
              </a:spcAft>
            </a:pPr>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Self</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66A693-4037-9EB4-2DD8-97F02D4ADEF2}"/>
              </a:ext>
            </a:extLst>
          </p:cNvPr>
          <p:cNvSpPr>
            <a:spLocks noGrp="1"/>
          </p:cNvSpPr>
          <p:nvPr>
            <p:ph type="title"/>
          </p:nvPr>
        </p:nvSpPr>
        <p:spPr/>
        <p:txBody>
          <a:bodyPr/>
          <a:lstStyle/>
          <a:p>
            <a:r>
              <a:rPr lang="tr-TR" dirty="0"/>
              <a:t>FCC </a:t>
            </a:r>
            <a:r>
              <a:rPr lang="tr-TR" dirty="0" err="1"/>
              <a:t>Consultation</a:t>
            </a:r>
            <a:r>
              <a:rPr lang="tr-TR" dirty="0"/>
              <a:t> on </a:t>
            </a:r>
            <a:r>
              <a:rPr lang="tr-TR" dirty="0" err="1"/>
              <a:t>Sub</a:t>
            </a:r>
            <a:r>
              <a:rPr lang="tr-TR" dirty="0"/>
              <a:t> 1-GHZ </a:t>
            </a:r>
            <a:r>
              <a:rPr lang="tr-TR" dirty="0" err="1"/>
              <a:t>Bands</a:t>
            </a:r>
            <a:endParaRPr lang="tr-TR" dirty="0"/>
          </a:p>
        </p:txBody>
      </p:sp>
      <p:sp>
        <p:nvSpPr>
          <p:cNvPr id="3" name="İçerik Yer Tutucusu 2">
            <a:extLst>
              <a:ext uri="{FF2B5EF4-FFF2-40B4-BE49-F238E27FC236}">
                <a16:creationId xmlns:a16="http://schemas.microsoft.com/office/drawing/2014/main" id="{2719F96C-5AAC-EC4E-739C-96C93F3E34A1}"/>
              </a:ext>
            </a:extLst>
          </p:cNvPr>
          <p:cNvSpPr>
            <a:spLocks noGrp="1"/>
          </p:cNvSpPr>
          <p:nvPr>
            <p:ph idx="1"/>
          </p:nvPr>
        </p:nvSpPr>
        <p:spPr/>
        <p:txBody>
          <a:bodyPr/>
          <a:lstStyle/>
          <a:p>
            <a:pPr marL="0" indent="0">
              <a:buNone/>
            </a:pPr>
            <a:r>
              <a:rPr lang="en-US" dirty="0"/>
              <a:t>On 6 August 2024, the US FCC Wireless Telecommunications Bureau and Office of Engineering and Technology begins a consultation that seeks public comments on </a:t>
            </a:r>
            <a:r>
              <a:rPr lang="en-US" dirty="0" err="1"/>
              <a:t>NextNav's</a:t>
            </a:r>
            <a:r>
              <a:rPr lang="en-US" dirty="0"/>
              <a:t> petition to reconfigure the 902-928 MHz band and adopt new rules to enable the deployment of a 5G terrestrial positioning, navigation, and timing (PNT) network that “complements and backs up” the U.S. Global Positioning System (GPS).</a:t>
            </a:r>
            <a:endParaRPr lang="tr-TR" dirty="0"/>
          </a:p>
          <a:p>
            <a:pPr marL="0" indent="0">
              <a:buNone/>
            </a:pPr>
            <a:endParaRPr lang="tr-TR" dirty="0"/>
          </a:p>
          <a:p>
            <a:pPr marL="0" indent="0">
              <a:buNone/>
            </a:pPr>
            <a:r>
              <a:rPr lang="tr-TR" dirty="0" err="1"/>
              <a:t>Working</a:t>
            </a:r>
            <a:r>
              <a:rPr lang="tr-TR" dirty="0"/>
              <a:t> </a:t>
            </a:r>
            <a:r>
              <a:rPr lang="tr-TR" dirty="0" err="1"/>
              <a:t>group</a:t>
            </a:r>
            <a:r>
              <a:rPr lang="tr-TR" dirty="0"/>
              <a:t> had a </a:t>
            </a:r>
            <a:r>
              <a:rPr lang="tr-TR" dirty="0" err="1"/>
              <a:t>teleconference</a:t>
            </a:r>
            <a:r>
              <a:rPr lang="tr-TR" dirty="0"/>
              <a:t>.</a:t>
            </a:r>
          </a:p>
        </p:txBody>
      </p:sp>
      <p:sp>
        <p:nvSpPr>
          <p:cNvPr id="4" name="Slayt Numarası Yer Tutucusu 3">
            <a:extLst>
              <a:ext uri="{FF2B5EF4-FFF2-40B4-BE49-F238E27FC236}">
                <a16:creationId xmlns:a16="http://schemas.microsoft.com/office/drawing/2014/main" id="{3986FD8D-5F93-748A-CDF1-9C575550507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Alt Bilgi Yer Tutucusu 4">
            <a:extLst>
              <a:ext uri="{FF2B5EF4-FFF2-40B4-BE49-F238E27FC236}">
                <a16:creationId xmlns:a16="http://schemas.microsoft.com/office/drawing/2014/main" id="{1BCB496F-FF6B-9B88-6B21-5C1CEB2ED076}"/>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ECABE424-4765-7E72-3769-2E903B446337}"/>
              </a:ext>
            </a:extLst>
          </p:cNvPr>
          <p:cNvSpPr>
            <a:spLocks noGrp="1"/>
          </p:cNvSpPr>
          <p:nvPr>
            <p:ph type="dt" idx="15"/>
          </p:nvPr>
        </p:nvSpPr>
        <p:spPr/>
        <p:txBody>
          <a:bodyPr/>
          <a:lstStyle/>
          <a:p>
            <a:r>
              <a:rPr lang="tr-TR" dirty="0"/>
              <a:t>May 2025</a:t>
            </a:r>
            <a:endParaRPr lang="en-GB" dirty="0"/>
          </a:p>
        </p:txBody>
      </p:sp>
    </p:spTree>
    <p:extLst>
      <p:ext uri="{BB962C8B-B14F-4D97-AF65-F5344CB8AC3E}">
        <p14:creationId xmlns:p14="http://schemas.microsoft.com/office/powerpoint/2010/main" val="2906873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731520" y="2113282"/>
            <a:ext cx="8869680" cy="4387427"/>
          </a:xfrm>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Self</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May 2025</a:t>
            </a:r>
            <a:endParaRPr lang="en-GB" dirty="0"/>
          </a:p>
        </p:txBody>
      </p:sp>
      <p:pic>
        <p:nvPicPr>
          <p:cNvPr id="10" name="Resim 9">
            <a:extLst>
              <a:ext uri="{FF2B5EF4-FFF2-40B4-BE49-F238E27FC236}">
                <a16:creationId xmlns:a16="http://schemas.microsoft.com/office/drawing/2014/main" id="{A12C7396-FCBD-4905-0894-83FF8B33D12C}"/>
              </a:ext>
            </a:extLst>
          </p:cNvPr>
          <p:cNvPicPr>
            <a:picLocks noChangeAspect="1"/>
          </p:cNvPicPr>
          <p:nvPr/>
        </p:nvPicPr>
        <p:blipFill>
          <a:blip r:embed="rId2"/>
          <a:stretch>
            <a:fillRect/>
          </a:stretch>
        </p:blipFill>
        <p:spPr>
          <a:xfrm>
            <a:off x="825767" y="2292773"/>
            <a:ext cx="8102065" cy="160020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a:t>
            </a:r>
            <a:r>
              <a:rPr lang="tr-TR" sz="2133" dirty="0"/>
              <a:t>May</a:t>
            </a:r>
            <a:r>
              <a:rPr lang="en-US" sz="2133" dirty="0"/>
              <a:t> IEEE 802 </a:t>
            </a:r>
            <a:r>
              <a:rPr lang="tr-TR" sz="2133" dirty="0" err="1"/>
              <a:t>interim</a:t>
            </a:r>
            <a:r>
              <a:rPr lang="en-US" sz="2133" dirty="0"/>
              <a:t>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a:t>
            </a:r>
            <a:r>
              <a:rPr lang="tr-TR" sz="2133" dirty="0"/>
              <a:t> https://touchpoint.eventsair.com/2025-may-ieee-802-wireless-interim-session/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6FE0ECD4-63AC-D6AC-05AD-77F09E46011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Alt Bilgi Yer Tutucusu 4">
            <a:extLst>
              <a:ext uri="{FF2B5EF4-FFF2-40B4-BE49-F238E27FC236}">
                <a16:creationId xmlns:a16="http://schemas.microsoft.com/office/drawing/2014/main" id="{F7B0C04E-8045-5BE2-B4B1-86A3800A33F0}"/>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F6E1522F-4FF7-FE57-C0A3-37E83293F055}"/>
              </a:ext>
            </a:extLst>
          </p:cNvPr>
          <p:cNvSpPr>
            <a:spLocks noGrp="1"/>
          </p:cNvSpPr>
          <p:nvPr>
            <p:ph type="dt" idx="15"/>
          </p:nvPr>
        </p:nvSpPr>
        <p:spPr/>
        <p:txBody>
          <a:bodyPr/>
          <a:lstStyle/>
          <a:p>
            <a:r>
              <a:rPr lang="tr-TR" dirty="0"/>
              <a:t>May 2025</a:t>
            </a:r>
            <a:endParaRPr lang="en-GB" dirty="0"/>
          </a:p>
        </p:txBody>
      </p:sp>
      <p:sp>
        <p:nvSpPr>
          <p:cNvPr id="7" name="Title 1">
            <a:extLst>
              <a:ext uri="{FF2B5EF4-FFF2-40B4-BE49-F238E27FC236}">
                <a16:creationId xmlns:a16="http://schemas.microsoft.com/office/drawing/2014/main" id="{67FB7988-9D5D-7F13-6F73-BBA1EAC7103F}"/>
              </a:ext>
            </a:extLst>
          </p:cNvPr>
          <p:cNvSpPr>
            <a:spLocks noGrp="1"/>
          </p:cNvSpPr>
          <p:nvPr>
            <p:ph type="title"/>
          </p:nvPr>
        </p:nvSpPr>
        <p:spPr>
          <a:xfrm>
            <a:off x="-152400" y="501227"/>
            <a:ext cx="10363200" cy="1143000"/>
          </a:xfrm>
        </p:spPr>
        <p:txBody>
          <a:bodyPr/>
          <a:lstStyle/>
          <a:p>
            <a:r>
              <a:rPr lang="en-US" dirty="0"/>
              <a:t>IEEE SA Standards Awards Nominations</a:t>
            </a:r>
          </a:p>
        </p:txBody>
      </p:sp>
      <p:sp>
        <p:nvSpPr>
          <p:cNvPr id="9" name="TextBox 6">
            <a:extLst>
              <a:ext uri="{FF2B5EF4-FFF2-40B4-BE49-F238E27FC236}">
                <a16:creationId xmlns:a16="http://schemas.microsoft.com/office/drawing/2014/main" id="{20248DA4-4D36-A8FE-8AA4-323C5E5912D3}"/>
              </a:ext>
            </a:extLst>
          </p:cNvPr>
          <p:cNvSpPr txBox="1"/>
          <p:nvPr/>
        </p:nvSpPr>
        <p:spPr>
          <a:xfrm>
            <a:off x="401767" y="1479433"/>
            <a:ext cx="8285033" cy="2825325"/>
          </a:xfrm>
          <a:prstGeom prst="rect">
            <a:avLst/>
          </a:prstGeom>
          <a:noFill/>
        </p:spPr>
        <p:txBody>
          <a:bodyPr wrap="square">
            <a:spAutoFit/>
          </a:bodyPr>
          <a:lstStyle/>
          <a:p>
            <a:r>
              <a:rPr lang="en-US" dirty="0">
                <a:solidFill>
                  <a:schemeClr val="accent2"/>
                </a:solidFill>
              </a:rPr>
              <a:t>Submit your nominations of deserving honorees today</a:t>
            </a:r>
          </a:p>
          <a:p>
            <a:r>
              <a:rPr lang="en-US" dirty="0">
                <a:solidFill>
                  <a:schemeClr val="accent2"/>
                </a:solidFill>
                <a:hlinkClick r:id="rId2">
                  <a:extLst>
                    <a:ext uri="{A12FA001-AC4F-418D-AE19-62706E023703}">
                      <ahyp:hlinkClr xmlns:ahyp="http://schemas.microsoft.com/office/drawing/2018/hyperlinkcolor" val="tx"/>
                    </a:ext>
                  </a:extLst>
                </a:hlinkClick>
              </a:rPr>
              <a:t>https://standards.ieee.org/about/awards/nominate/</a:t>
            </a:r>
            <a:endParaRPr lang="en-US" dirty="0">
              <a:solidFill>
                <a:schemeClr val="accent2"/>
              </a:solidFill>
            </a:endParaRPr>
          </a:p>
          <a:p>
            <a:endParaRPr lang="en-US" dirty="0"/>
          </a:p>
          <a:p>
            <a:r>
              <a:rPr lang="en-US" b="1" i="0" dirty="0">
                <a:solidFill>
                  <a:srgbClr val="000000"/>
                </a:solidFill>
                <a:effectLst/>
                <a:latin typeface="Open Sans" panose="020B0606030504020204" pitchFamily="34" charset="0"/>
              </a:rPr>
              <a:t>The nomination period is now open and will run until 31 July 2025.</a:t>
            </a:r>
            <a:endParaRPr lang="en-US" dirty="0"/>
          </a:p>
          <a:p>
            <a:endParaRPr lang="en-US" dirty="0"/>
          </a:p>
          <a:p>
            <a:endParaRPr lang="en-US" dirty="0"/>
          </a:p>
        </p:txBody>
      </p:sp>
      <p:graphicFrame>
        <p:nvGraphicFramePr>
          <p:cNvPr id="10" name="Table 7">
            <a:extLst>
              <a:ext uri="{FF2B5EF4-FFF2-40B4-BE49-F238E27FC236}">
                <a16:creationId xmlns:a16="http://schemas.microsoft.com/office/drawing/2014/main" id="{383C4AC1-2BD3-CA34-F2F1-09633BF633E4}"/>
              </a:ext>
            </a:extLst>
          </p:cNvPr>
          <p:cNvGraphicFramePr>
            <a:graphicFrameLocks noGrp="1"/>
          </p:cNvGraphicFramePr>
          <p:nvPr>
            <p:extLst>
              <p:ext uri="{D42A27DB-BD31-4B8C-83A1-F6EECF244321}">
                <p14:modId xmlns:p14="http://schemas.microsoft.com/office/powerpoint/2010/main" val="2888946790"/>
              </p:ext>
            </p:extLst>
          </p:nvPr>
        </p:nvGraphicFramePr>
        <p:xfrm>
          <a:off x="265829" y="3505200"/>
          <a:ext cx="9526742" cy="2784973"/>
        </p:xfrm>
        <a:graphic>
          <a:graphicData uri="http://schemas.openxmlformats.org/drawingml/2006/table">
            <a:tbl>
              <a:tblPr/>
              <a:tblGrid>
                <a:gridCol w="9526742">
                  <a:extLst>
                    <a:ext uri="{9D8B030D-6E8A-4147-A177-3AD203B41FA5}">
                      <a16:colId xmlns:a16="http://schemas.microsoft.com/office/drawing/2014/main" val="759038452"/>
                    </a:ext>
                  </a:extLst>
                </a:gridCol>
              </a:tblGrid>
              <a:tr h="228271">
                <a:tc>
                  <a:txBody>
                    <a:bodyPr/>
                    <a:lstStyle/>
                    <a:p>
                      <a:pPr algn="l"/>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460062836"/>
                  </a:ext>
                </a:extLst>
              </a:tr>
              <a:tr h="221719">
                <a:tc>
                  <a:txBody>
                    <a:bodyPr/>
                    <a:lstStyle/>
                    <a:p>
                      <a:pPr>
                        <a:lnSpc>
                          <a:spcPts val="2250"/>
                        </a:lnSpc>
                      </a:pPr>
                      <a:endParaRPr lang="en-US" sz="1600" dirty="0">
                        <a:solidFill>
                          <a:schemeClr val="accent2"/>
                        </a:solidFill>
                        <a:effectLst/>
                        <a:latin typeface="+mj-lt"/>
                      </a:endParaRPr>
                    </a:p>
                  </a:txBody>
                  <a:tcPr marL="0" marR="0" marT="0" marB="0">
                    <a:lnL>
                      <a:noFill/>
                    </a:lnL>
                    <a:lnR>
                      <a:noFill/>
                    </a:lnR>
                    <a:lnT>
                      <a:noFill/>
                    </a:lnT>
                    <a:lnB>
                      <a:noFill/>
                    </a:lnB>
                    <a:noFill/>
                  </a:tcPr>
                </a:tc>
                <a:extLst>
                  <a:ext uri="{0D108BD9-81ED-4DB2-BD59-A6C34878D82A}">
                    <a16:rowId xmlns:a16="http://schemas.microsoft.com/office/drawing/2014/main" val="1047586299"/>
                  </a:ext>
                </a:extLst>
              </a:tr>
              <a:tr h="22827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u="none" strike="noStrike" kern="1200" dirty="0">
                          <a:solidFill>
                            <a:schemeClr val="accent2"/>
                          </a:solidFill>
                          <a:effectLst/>
                          <a:latin typeface="+mn-lt"/>
                          <a:ea typeface="+mn-ea"/>
                          <a:cs typeface="+mn-cs"/>
                          <a:hlinkClick r:id="rId3">
                            <a:extLst>
                              <a:ext uri="{A12FA001-AC4F-418D-AE19-62706E023703}">
                                <ahyp:hlinkClr xmlns:ahyp="http://schemas.microsoft.com/office/drawing/2018/hyperlinkcolor" val="tx"/>
                              </a:ext>
                            </a:extLst>
                          </a:hlinkClick>
                        </a:rPr>
                        <a:t>IEEE SA CONFORMITY ASSESSMENT AWARD</a:t>
                      </a:r>
                      <a:endParaRPr lang="en-US" sz="1600" b="1" kern="1200" dirty="0">
                        <a:solidFill>
                          <a:schemeClr val="accent2"/>
                        </a:solidFill>
                        <a:effectLst/>
                        <a:latin typeface="+mn-lt"/>
                        <a:ea typeface="+mn-ea"/>
                        <a:cs typeface="+mn-cs"/>
                      </a:endParaRPr>
                    </a:p>
                    <a:p>
                      <a:pPr algn="l"/>
                      <a:r>
                        <a:rPr lang="en-US" sz="1600" b="1" u="none" strike="noStrike" dirty="0">
                          <a:solidFill>
                            <a:schemeClr val="accent2"/>
                          </a:solidFill>
                          <a:effectLst/>
                          <a:latin typeface="+mj-lt"/>
                          <a:hlinkClick r:id="rId4">
                            <a:extLst>
                              <a:ext uri="{A12FA001-AC4F-418D-AE19-62706E023703}">
                                <ahyp:hlinkClr xmlns:ahyp="http://schemas.microsoft.com/office/drawing/2018/hyperlinkcolor" val="tx"/>
                              </a:ext>
                            </a:extLst>
                          </a:hlinkClick>
                        </a:rPr>
                        <a:t>IEEE SA CORPORATE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11288507"/>
                  </a:ext>
                </a:extLst>
              </a:tr>
              <a:tr h="228271">
                <a:tc>
                  <a:txBody>
                    <a:bodyPr/>
                    <a:lstStyle/>
                    <a:p>
                      <a:pPr algn="l"/>
                      <a:r>
                        <a:rPr lang="en-US" sz="1600" b="1" u="none" strike="noStrike" dirty="0">
                          <a:solidFill>
                            <a:schemeClr val="accent2"/>
                          </a:solidFill>
                          <a:effectLst/>
                          <a:latin typeface="+mj-lt"/>
                          <a:hlinkClick r:id="rId5">
                            <a:extLst>
                              <a:ext uri="{A12FA001-AC4F-418D-AE19-62706E023703}">
                                <ahyp:hlinkClr xmlns:ahyp="http://schemas.microsoft.com/office/drawing/2018/hyperlinkcolor" val="tx"/>
                              </a:ext>
                            </a:extLst>
                          </a:hlinkClick>
                        </a:rPr>
                        <a:t>IEEE SA STANDARDS BOARD DISTINGUISHED SERVICE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468194968"/>
                  </a:ext>
                </a:extLst>
              </a:tr>
              <a:tr h="228271">
                <a:tc>
                  <a:txBody>
                    <a:bodyPr/>
                    <a:lstStyle/>
                    <a:p>
                      <a:pPr algn="l"/>
                      <a:r>
                        <a:rPr lang="en-US" sz="1600" b="1" u="none" strike="noStrike" dirty="0">
                          <a:solidFill>
                            <a:schemeClr val="accent2"/>
                          </a:solidFill>
                          <a:effectLst/>
                          <a:latin typeface="+mj-lt"/>
                          <a:hlinkClick r:id="rId6">
                            <a:extLst>
                              <a:ext uri="{A12FA001-AC4F-418D-AE19-62706E023703}">
                                <ahyp:hlinkClr xmlns:ahyp="http://schemas.microsoft.com/office/drawing/2018/hyperlinkcolor" val="tx"/>
                              </a:ext>
                            </a:extLst>
                          </a:hlinkClick>
                        </a:rPr>
                        <a:t>IEEE SA LIFETIME ACHIEVEMENT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2328424279"/>
                  </a:ext>
                </a:extLst>
              </a:tr>
              <a:tr h="228271">
                <a:tc>
                  <a:txBody>
                    <a:bodyPr/>
                    <a:lstStyle/>
                    <a:p>
                      <a:pPr algn="l"/>
                      <a:r>
                        <a:rPr lang="en-US" sz="1600" b="1" u="none" strike="noStrike" dirty="0">
                          <a:solidFill>
                            <a:schemeClr val="accent2"/>
                          </a:solidFill>
                          <a:effectLst/>
                          <a:latin typeface="+mj-lt"/>
                          <a:hlinkClick r:id="rId7">
                            <a:extLst>
                              <a:ext uri="{A12FA001-AC4F-418D-AE19-62706E023703}">
                                <ahyp:hlinkClr xmlns:ahyp="http://schemas.microsoft.com/office/drawing/2018/hyperlinkcolor" val="tx"/>
                              </a:ext>
                            </a:extLst>
                          </a:hlinkClick>
                        </a:rPr>
                        <a:t>IEEE SA INTERNATIONAL AWARD</a:t>
                      </a:r>
                      <a:endParaRPr lang="en-US" sz="1600" b="1" u="none" strike="noStrike" dirty="0">
                        <a:solidFill>
                          <a:schemeClr val="accent2"/>
                        </a:solidFill>
                        <a:effectLst/>
                        <a:latin typeface="+mj-lt"/>
                      </a:endParaRPr>
                    </a:p>
                    <a:p>
                      <a:pPr algn="l"/>
                      <a:r>
                        <a:rPr lang="en-US" sz="1600" b="1" i="0" u="none" strike="noStrike" kern="1200" dirty="0">
                          <a:solidFill>
                            <a:schemeClr val="accent2"/>
                          </a:solidFill>
                          <a:effectLst/>
                          <a:latin typeface="+mj-lt"/>
                          <a:ea typeface="+mn-ea"/>
                          <a:cs typeface="+mn-cs"/>
                          <a:hlinkClick r:id="rId8">
                            <a:extLst>
                              <a:ext uri="{A12FA001-AC4F-418D-AE19-62706E023703}">
                                <ahyp:hlinkClr xmlns:ahyp="http://schemas.microsoft.com/office/drawing/2018/hyperlinkcolor" val="tx"/>
                              </a:ext>
                            </a:extLst>
                          </a:hlinkClick>
                        </a:rPr>
                        <a:t>IEEE SA STANDARDS COMMITTEE AWARD FOR OUTSTANDING CONTRIBUTION TO ENTITY STANDARDS</a:t>
                      </a:r>
                      <a:endParaRPr lang="en-US" sz="1600" b="1" i="0" u="none" strike="noStrike" kern="1200" dirty="0">
                        <a:solidFill>
                          <a:schemeClr val="accent2"/>
                        </a:solidFill>
                        <a:effectLst/>
                        <a:latin typeface="+mj-lt"/>
                        <a:ea typeface="+mn-ea"/>
                        <a:cs typeface="+mn-cs"/>
                      </a:endParaRPr>
                    </a:p>
                    <a:p>
                      <a:pPr algn="l"/>
                      <a:r>
                        <a:rPr lang="en-US" sz="1600" b="1" i="0" u="none" strike="noStrike" kern="1200" dirty="0">
                          <a:solidFill>
                            <a:schemeClr val="accent2"/>
                          </a:solidFill>
                          <a:effectLst/>
                          <a:latin typeface="+mj-lt"/>
                          <a:ea typeface="+mn-ea"/>
                          <a:cs typeface="+mn-cs"/>
                          <a:hlinkClick r:id="rId9">
                            <a:extLst>
                              <a:ext uri="{A12FA001-AC4F-418D-AE19-62706E023703}">
                                <ahyp:hlinkClr xmlns:ahyp="http://schemas.microsoft.com/office/drawing/2018/hyperlinkcolor" val="tx"/>
                              </a:ext>
                            </a:extLst>
                          </a:hlinkClick>
                        </a:rPr>
                        <a:t>IEEE SA STANDARDS MEDALLION</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1434345047"/>
                  </a:ext>
                </a:extLst>
              </a:tr>
              <a:tr h="228271">
                <a:tc>
                  <a:txBody>
                    <a:bodyPr/>
                    <a:lstStyle/>
                    <a:p>
                      <a:pPr algn="l"/>
                      <a:endParaRPr lang="en-US" sz="1500" dirty="0">
                        <a:effectLst/>
                      </a:endParaRPr>
                    </a:p>
                  </a:txBody>
                  <a:tcPr marL="158522" marR="158522" marT="31704" marB="63409">
                    <a:lnL>
                      <a:noFill/>
                    </a:lnL>
                    <a:lnR>
                      <a:noFill/>
                    </a:lnR>
                    <a:lnT>
                      <a:noFill/>
                    </a:lnT>
                    <a:lnB>
                      <a:noFill/>
                    </a:lnB>
                    <a:noFill/>
                  </a:tcPr>
                </a:tc>
                <a:extLst>
                  <a:ext uri="{0D108BD9-81ED-4DB2-BD59-A6C34878D82A}">
                    <a16:rowId xmlns:a16="http://schemas.microsoft.com/office/drawing/2014/main" val="1073658667"/>
                  </a:ext>
                </a:extLst>
              </a:tr>
            </a:tbl>
          </a:graphicData>
        </a:graphic>
      </p:graphicFrame>
    </p:spTree>
    <p:extLst>
      <p:ext uri="{BB962C8B-B14F-4D97-AF65-F5344CB8AC3E}">
        <p14:creationId xmlns:p14="http://schemas.microsoft.com/office/powerpoint/2010/main" val="3525671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DCF12B-534A-09FB-678A-125D18E4333B}"/>
              </a:ext>
            </a:extLst>
          </p:cNvPr>
          <p:cNvSpPr>
            <a:spLocks noGrp="1"/>
          </p:cNvSpPr>
          <p:nvPr>
            <p:ph type="title"/>
          </p:nvPr>
        </p:nvSpPr>
        <p:spPr/>
        <p:txBody>
          <a:bodyPr/>
          <a:lstStyle/>
          <a:p>
            <a:r>
              <a:rPr lang="tr-TR" dirty="0"/>
              <a:t>CSCN 2025</a:t>
            </a:r>
          </a:p>
        </p:txBody>
      </p:sp>
      <p:sp>
        <p:nvSpPr>
          <p:cNvPr id="3" name="İçerik Yer Tutucusu 2">
            <a:extLst>
              <a:ext uri="{FF2B5EF4-FFF2-40B4-BE49-F238E27FC236}">
                <a16:creationId xmlns:a16="http://schemas.microsoft.com/office/drawing/2014/main" id="{BB812791-A730-97BD-2BDB-1F0ED48AF057}"/>
              </a:ext>
            </a:extLst>
          </p:cNvPr>
          <p:cNvSpPr>
            <a:spLocks noGrp="1"/>
          </p:cNvSpPr>
          <p:nvPr>
            <p:ph idx="1"/>
          </p:nvPr>
        </p:nvSpPr>
        <p:spPr>
          <a:xfrm>
            <a:off x="769620" y="1929924"/>
            <a:ext cx="8288868" cy="4387427"/>
          </a:xfrm>
        </p:spPr>
        <p:txBody>
          <a:bodyPr/>
          <a:lstStyle/>
          <a:p>
            <a:pPr algn="l">
              <a:buNone/>
            </a:pPr>
            <a:r>
              <a:rPr lang="en-US" b="0" i="0" dirty="0">
                <a:solidFill>
                  <a:srgbClr val="404041"/>
                </a:solidFill>
                <a:effectLst/>
                <a:latin typeface="Oswald" panose="020F0502020204030204" pitchFamily="2" charset="-94"/>
              </a:rPr>
              <a:t>IEEE Conference on Standards for Communications and Networking</a:t>
            </a:r>
          </a:p>
          <a:p>
            <a:pPr algn="l"/>
            <a:r>
              <a:rPr lang="en-US" b="0" i="0" dirty="0">
                <a:solidFill>
                  <a:srgbClr val="404041"/>
                </a:solidFill>
                <a:effectLst/>
                <a:latin typeface="Oswald" panose="020F0502020204030204" pitchFamily="2" charset="-94"/>
              </a:rPr>
              <a:t>15–17 September 2025 // Bologna, Italy</a:t>
            </a:r>
          </a:p>
          <a:p>
            <a:endParaRPr lang="tr-TR" dirty="0"/>
          </a:p>
          <a:p>
            <a:r>
              <a:rPr lang="tr-TR" dirty="0" err="1"/>
              <a:t>Submission</a:t>
            </a:r>
            <a:r>
              <a:rPr lang="tr-TR" dirty="0"/>
              <a:t> </a:t>
            </a:r>
            <a:r>
              <a:rPr lang="tr-TR" dirty="0" err="1"/>
              <a:t>deadline</a:t>
            </a:r>
            <a:r>
              <a:rPr lang="tr-TR" dirty="0"/>
              <a:t>: 15 </a:t>
            </a:r>
            <a:r>
              <a:rPr lang="tr-TR" dirty="0" err="1"/>
              <a:t>June</a:t>
            </a:r>
            <a:r>
              <a:rPr lang="tr-TR" dirty="0"/>
              <a:t> 2025</a:t>
            </a:r>
          </a:p>
          <a:p>
            <a:endParaRPr lang="tr-TR" dirty="0"/>
          </a:p>
          <a:p>
            <a:endParaRPr lang="tr-TR" dirty="0"/>
          </a:p>
        </p:txBody>
      </p:sp>
      <p:sp>
        <p:nvSpPr>
          <p:cNvPr id="4" name="Slayt Numarası Yer Tutucusu 3">
            <a:extLst>
              <a:ext uri="{FF2B5EF4-FFF2-40B4-BE49-F238E27FC236}">
                <a16:creationId xmlns:a16="http://schemas.microsoft.com/office/drawing/2014/main" id="{86ADA034-5F28-7FEE-CA95-6B2B694EDD0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Alt Bilgi Yer Tutucusu 4">
            <a:extLst>
              <a:ext uri="{FF2B5EF4-FFF2-40B4-BE49-F238E27FC236}">
                <a16:creationId xmlns:a16="http://schemas.microsoft.com/office/drawing/2014/main" id="{4A665B24-2A3B-E1F9-C6E4-4C22AF94EC87}"/>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B907A06D-FA25-1679-C4DE-AEF71CBEE2B8}"/>
              </a:ext>
            </a:extLst>
          </p:cNvPr>
          <p:cNvSpPr>
            <a:spLocks noGrp="1"/>
          </p:cNvSpPr>
          <p:nvPr>
            <p:ph type="dt" idx="15"/>
          </p:nvPr>
        </p:nvSpPr>
        <p:spPr/>
        <p:txBody>
          <a:bodyPr/>
          <a:lstStyle/>
          <a:p>
            <a:r>
              <a:rPr lang="tr-TR"/>
              <a:t>May 2025</a:t>
            </a:r>
            <a:endParaRPr lang="en-GB" dirty="0"/>
          </a:p>
        </p:txBody>
      </p:sp>
      <p:sp>
        <p:nvSpPr>
          <p:cNvPr id="7" name="AutoShape 2">
            <a:extLst>
              <a:ext uri="{FF2B5EF4-FFF2-40B4-BE49-F238E27FC236}">
                <a16:creationId xmlns:a16="http://schemas.microsoft.com/office/drawing/2014/main" id="{09677CBE-F269-9101-E081-0D12268B3797}"/>
              </a:ext>
            </a:extLst>
          </p:cNvPr>
          <p:cNvSpPr>
            <a:spLocks noChangeAspect="1" noChangeArrowheads="1"/>
          </p:cNvSpPr>
          <p:nvPr/>
        </p:nvSpPr>
        <p:spPr bwMode="auto">
          <a:xfrm>
            <a:off x="4724400" y="35052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9" name="Resim 8">
            <a:extLst>
              <a:ext uri="{FF2B5EF4-FFF2-40B4-BE49-F238E27FC236}">
                <a16:creationId xmlns:a16="http://schemas.microsoft.com/office/drawing/2014/main" id="{7AA0C28F-B7EA-76A5-ECF6-DC96499B03EA}"/>
              </a:ext>
            </a:extLst>
          </p:cNvPr>
          <p:cNvPicPr>
            <a:picLocks noChangeAspect="1"/>
          </p:cNvPicPr>
          <p:nvPr/>
        </p:nvPicPr>
        <p:blipFill>
          <a:blip r:embed="rId2"/>
          <a:stretch>
            <a:fillRect/>
          </a:stretch>
        </p:blipFill>
        <p:spPr>
          <a:xfrm>
            <a:off x="0" y="4123638"/>
            <a:ext cx="9753600" cy="2580271"/>
          </a:xfrm>
          <a:prstGeom prst="rect">
            <a:avLst/>
          </a:prstGeom>
        </p:spPr>
      </p:pic>
    </p:spTree>
    <p:extLst>
      <p:ext uri="{BB962C8B-B14F-4D97-AF65-F5344CB8AC3E}">
        <p14:creationId xmlns:p14="http://schemas.microsoft.com/office/powerpoint/2010/main" val="1342226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a:t>
            </a:r>
            <a:r>
              <a:rPr lang="tr-TR" sz="2800" dirty="0" err="1">
                <a:ea typeface="Calibri" panose="020F0502020204030204" pitchFamily="34" charset="0"/>
                <a:cs typeface="Calibri" panose="020F0502020204030204" pitchFamily="34" charset="0"/>
              </a:rPr>
              <a:t>March</a:t>
            </a:r>
            <a:r>
              <a:rPr lang="en-US" sz="2800" dirty="0">
                <a:ea typeface="Calibri" panose="020F0502020204030204" pitchFamily="34" charset="0"/>
                <a:cs typeface="Calibri" panose="020F0502020204030204" pitchFamily="34" charset="0"/>
              </a:rPr>
              <a:t>2025 WG Minutes (2</a:t>
            </a:r>
            <a:r>
              <a:rPr lang="tr-TR" sz="2800" dirty="0">
                <a:ea typeface="Calibri" panose="020F0502020204030204" pitchFamily="34" charset="0"/>
                <a:cs typeface="Calibri" panose="020F0502020204030204" pitchFamily="34" charset="0"/>
              </a:rPr>
              <a:t>5</a:t>
            </a:r>
            <a:r>
              <a:rPr lang="en-US" sz="2800" dirty="0">
                <a:ea typeface="Calibri" panose="020F0502020204030204" pitchFamily="34" charset="0"/>
                <a:cs typeface="Calibri" panose="020F0502020204030204" pitchFamily="34" charset="0"/>
              </a:rPr>
              <a:t>/0</a:t>
            </a:r>
            <a:r>
              <a:rPr lang="tr-TR" sz="2800" dirty="0">
                <a:ea typeface="Calibri" panose="020F0502020204030204" pitchFamily="34" charset="0"/>
                <a:cs typeface="Calibri" panose="020F0502020204030204" pitchFamily="34" charset="0"/>
              </a:rPr>
              <a:t>24</a:t>
            </a:r>
            <a:r>
              <a:rPr lang="en-US" sz="2800" dirty="0">
                <a:ea typeface="Calibri" panose="020F0502020204030204" pitchFamily="34" charset="0"/>
                <a:cs typeface="Calibri" panose="020F0502020204030204" pitchFamily="34" charset="0"/>
              </a:rPr>
              <a:t>r0) </a:t>
            </a:r>
            <a:r>
              <a:rPr lang="tr-TR" sz="2800" dirty="0" err="1">
                <a:ea typeface="Calibri" panose="020F0502020204030204" pitchFamily="34" charset="0"/>
                <a:cs typeface="Calibri" panose="020F0502020204030204" pitchFamily="34" charset="0"/>
              </a:rPr>
              <a:t>and</a:t>
            </a:r>
            <a:r>
              <a:rPr lang="tr-TR" sz="2800" dirty="0">
                <a:ea typeface="Calibri" panose="020F0502020204030204" pitchFamily="34" charset="0"/>
                <a:cs typeface="Calibri" panose="020F0502020204030204" pitchFamily="34" charset="0"/>
              </a:rPr>
              <a:t> </a:t>
            </a:r>
            <a:r>
              <a:rPr lang="tr-TR" sz="2800" dirty="0" err="1">
                <a:ea typeface="Calibri" panose="020F0502020204030204" pitchFamily="34" charset="0"/>
                <a:cs typeface="Calibri" panose="020F0502020204030204" pitchFamily="34" charset="0"/>
              </a:rPr>
              <a:t>March</a:t>
            </a:r>
            <a:r>
              <a:rPr lang="tr-TR" sz="2800" dirty="0">
                <a:ea typeface="Calibri" panose="020F0502020204030204" pitchFamily="34" charset="0"/>
                <a:cs typeface="Calibri" panose="020F0502020204030204" pitchFamily="34" charset="0"/>
              </a:rPr>
              <a:t> </a:t>
            </a:r>
            <a:r>
              <a:rPr lang="tr-TR" sz="2800" dirty="0" err="1">
                <a:ea typeface="Calibri" panose="020F0502020204030204" pitchFamily="34" charset="0"/>
                <a:cs typeface="Calibri" panose="020F0502020204030204" pitchFamily="34" charset="0"/>
              </a:rPr>
              <a:t>Teleconference</a:t>
            </a:r>
            <a:r>
              <a:rPr lang="tr-TR" sz="2800" dirty="0">
                <a:ea typeface="Calibri" panose="020F0502020204030204" pitchFamily="34" charset="0"/>
                <a:cs typeface="Calibri" panose="020F0502020204030204" pitchFamily="34" charset="0"/>
              </a:rPr>
              <a:t> </a:t>
            </a:r>
            <a:r>
              <a:rPr lang="tr-TR" sz="2800" dirty="0" err="1">
                <a:ea typeface="Calibri" panose="020F0502020204030204" pitchFamily="34" charset="0"/>
                <a:cs typeface="Calibri" panose="020F0502020204030204" pitchFamily="34" charset="0"/>
              </a:rPr>
              <a:t>Minutes</a:t>
            </a:r>
            <a:r>
              <a:rPr lang="tr-TR" sz="2800" dirty="0">
                <a:ea typeface="Calibri" panose="020F0502020204030204" pitchFamily="34" charset="0"/>
                <a:cs typeface="Calibri" panose="020F0502020204030204" pitchFamily="34" charset="0"/>
              </a:rPr>
              <a:t> </a:t>
            </a:r>
            <a:r>
              <a:rPr lang="en-US" sz="2800" dirty="0">
                <a:ea typeface="Calibri" panose="020F0502020204030204" pitchFamily="34" charset="0"/>
                <a:cs typeface="Calibri" panose="020F0502020204030204" pitchFamily="34" charset="0"/>
              </a:rPr>
              <a:t>(2</a:t>
            </a:r>
            <a:r>
              <a:rPr lang="tr-TR" sz="2800" dirty="0">
                <a:ea typeface="Calibri" panose="020F0502020204030204" pitchFamily="34" charset="0"/>
                <a:cs typeface="Calibri" panose="020F0502020204030204" pitchFamily="34" charset="0"/>
              </a:rPr>
              <a:t>5</a:t>
            </a:r>
            <a:r>
              <a:rPr lang="en-US" sz="2800" dirty="0">
                <a:ea typeface="Calibri" panose="020F0502020204030204" pitchFamily="34" charset="0"/>
                <a:cs typeface="Calibri" panose="020F0502020204030204" pitchFamily="34" charset="0"/>
              </a:rPr>
              <a:t>/0</a:t>
            </a:r>
            <a:r>
              <a:rPr lang="tr-TR" sz="2800" dirty="0">
                <a:ea typeface="Calibri" panose="020F0502020204030204" pitchFamily="34" charset="0"/>
                <a:cs typeface="Calibri" panose="020F0502020204030204" pitchFamily="34" charset="0"/>
              </a:rPr>
              <a:t>25</a:t>
            </a:r>
            <a:r>
              <a:rPr lang="en-US" sz="2800" dirty="0">
                <a:ea typeface="Calibri" panose="020F0502020204030204" pitchFamily="34" charset="0"/>
                <a:cs typeface="Calibri" panose="020F0502020204030204" pitchFamily="34" charset="0"/>
              </a:rPr>
              <a:t>r0) </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r>
              <a:rPr lang="tr-TR" sz="2800" dirty="0">
                <a:ea typeface="Calibri" panose="020F0502020204030204" pitchFamily="34" charset="0"/>
                <a:cs typeface="Calibri" panose="020F0502020204030204" pitchFamily="34" charset="0"/>
              </a:rPr>
              <a:t> </a:t>
            </a:r>
          </a:p>
          <a:p>
            <a:r>
              <a:rPr lang="en-US" sz="2800" dirty="0">
                <a:ea typeface="Calibri" panose="020F0502020204030204" pitchFamily="34" charset="0"/>
                <a:cs typeface="Calibri" panose="020F0502020204030204" pitchFamily="34" charset="0"/>
              </a:rPr>
              <a:t>Seconded by:</a:t>
            </a: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8633</TotalTime>
  <Words>2161</Words>
  <Application>Microsoft Office PowerPoint</Application>
  <PresentationFormat>Özel</PresentationFormat>
  <Paragraphs>230</Paragraphs>
  <Slides>22</Slides>
  <Notes>2</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22</vt:i4>
      </vt:variant>
    </vt:vector>
  </HeadingPairs>
  <TitlesOfParts>
    <vt:vector size="33" baseType="lpstr">
      <vt:lpstr>MS Gothic</vt:lpstr>
      <vt:lpstr>Arial</vt:lpstr>
      <vt:lpstr>Arial Unicode MS</vt:lpstr>
      <vt:lpstr>Calibri</vt:lpstr>
      <vt:lpstr>Courier New</vt:lpstr>
      <vt:lpstr>Monotype Sorts</vt:lpstr>
      <vt:lpstr>Open Sans</vt:lpstr>
      <vt:lpstr>Oswald</vt:lpstr>
      <vt:lpstr>Times New Roman</vt:lpstr>
      <vt:lpstr>Wingdings</vt:lpstr>
      <vt:lpstr>Office Theme</vt:lpstr>
      <vt:lpstr>May 2025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Overview</vt:lpstr>
      <vt:lpstr>Working Group Leadership</vt:lpstr>
      <vt:lpstr>Coexistence Assessment Document Letter Ballots</vt:lpstr>
      <vt:lpstr>FCC Consultation on Sub 1-GHZ Bands</vt:lpstr>
      <vt:lpstr>802.19.3a Task Group</vt:lpstr>
      <vt:lpstr>Schedule</vt:lpstr>
      <vt:lpstr>IEEE SA Standards Awards Nominations</vt:lpstr>
      <vt:lpstr>CSCN 2025</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190</cp:revision>
  <cp:lastPrinted>2015-01-08T23:35:49Z</cp:lastPrinted>
  <dcterms:created xsi:type="dcterms:W3CDTF">2014-10-30T17:06:39Z</dcterms:created>
  <dcterms:modified xsi:type="dcterms:W3CDTF">2025-05-12T16:21:37Z</dcterms:modified>
</cp:coreProperties>
</file>