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333" r:id="rId3"/>
    <p:sldId id="258" r:id="rId4"/>
    <p:sldId id="340" r:id="rId5"/>
    <p:sldId id="261" r:id="rId6"/>
    <p:sldId id="263" r:id="rId7"/>
    <p:sldId id="341" r:id="rId8"/>
    <p:sldId id="265" r:id="rId9"/>
    <p:sldId id="266" r:id="rId10"/>
    <p:sldId id="270" r:id="rId11"/>
    <p:sldId id="330" r:id="rId12"/>
    <p:sldId id="331" r:id="rId13"/>
    <p:sldId id="332" r:id="rId14"/>
    <p:sldId id="312" r:id="rId15"/>
    <p:sldId id="264" r:id="rId16"/>
    <p:sldId id="313" r:id="rId17"/>
    <p:sldId id="343" r:id="rId18"/>
    <p:sldId id="316" r:id="rId19"/>
    <p:sldId id="304" r:id="rId20"/>
    <p:sldId id="342" r:id="rId21"/>
    <p:sldId id="344" r:id="rId22"/>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911" autoAdjust="0"/>
    <p:restoredTop sz="94127" autoAdjust="0"/>
  </p:normalViewPr>
  <p:slideViewPr>
    <p:cSldViewPr>
      <p:cViewPr varScale="1">
        <p:scale>
          <a:sx n="56" d="100"/>
          <a:sy n="56" d="100"/>
        </p:scale>
        <p:origin x="988" y="56"/>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6" d="100"/>
          <a:sy n="46" d="100"/>
        </p:scale>
        <p:origin x="2732" y="60"/>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5/12/2025</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Tuncer </a:t>
            </a:r>
            <a:r>
              <a:rPr lang="en-GB" dirty="0" err="1"/>
              <a:t>Baykas</a:t>
            </a:r>
            <a:r>
              <a:rPr lang="en-GB" dirty="0"/>
              <a:t>, </a:t>
            </a:r>
            <a:r>
              <a:rPr lang="tr-TR" dirty="0"/>
              <a:t>Self</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tr-TR" dirty="0"/>
              <a:t>May 2025</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tr-TR" dirty="0"/>
              <a:t>May 2025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Tuncer Baykas, Self</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802.19-25/00</a:t>
            </a:r>
            <a:r>
              <a:rPr kumimoji="0" lang="tr-TR"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26r0</a:t>
            </a: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8" Type="http://schemas.openxmlformats.org/officeDocument/2006/relationships/hyperlink" Target="https://go.standards.ieee.org/MjExLUZZTC05NTUAAAGYcI4aLwgiJm4Lf7GbTCxLrulX56CsETAcYHHVc7Q99Roee80lW5dtzg0RqxlPAbv2K7ouFGE=" TargetMode="External"/><Relationship Id="rId3" Type="http://schemas.openxmlformats.org/officeDocument/2006/relationships/hyperlink" Target="https://go.standards.ieee.org/MjExLUZZTC05NTUAAAGYcI4aL8_TPZalPFeM0B9aAvtIsxPwDlu2HfDQfmmldyt2FjZbZn-I-D0J8gTSGETBZR5-JYs=" TargetMode="External"/><Relationship Id="rId7" Type="http://schemas.openxmlformats.org/officeDocument/2006/relationships/hyperlink" Target="https://go.standards.ieee.org/MjExLUZZTC05NTUAAAGYcI4aLxcuscfzSOwFRXlJa6AX5amXtdPl4v5tJdz3_YkVYa48gRftTXgXFDFyL40YWOBBKbc=" TargetMode="External"/><Relationship Id="rId2" Type="http://schemas.openxmlformats.org/officeDocument/2006/relationships/hyperlink" Target="https://standards.ieee.org/about/awards/nominate/" TargetMode="External"/><Relationship Id="rId1" Type="http://schemas.openxmlformats.org/officeDocument/2006/relationships/slideLayout" Target="../slideLayouts/slideLayout1.xml"/><Relationship Id="rId6" Type="http://schemas.openxmlformats.org/officeDocument/2006/relationships/hyperlink" Target="https://go.standards.ieee.org/MjExLUZZTC05NTUAAAGYcI4aL18TcjN0MgZO0TxVTkMSed81wrDObuRiiUic4ESZIaNwj04duBZjFjh63AnMBJAzJg0=" TargetMode="External"/><Relationship Id="rId5" Type="http://schemas.openxmlformats.org/officeDocument/2006/relationships/hyperlink" Target="https://go.standards.ieee.org/MjExLUZZTC05NTUAAAGYcI4aLkJE1YwkxLQRgRIFbnnWvNqQiyxwnCcw3VOVpq3qXXim4aT5ze8uJTd4sLGiDpXnSgY=" TargetMode="External"/><Relationship Id="rId4" Type="http://schemas.openxmlformats.org/officeDocument/2006/relationships/hyperlink" Target="https://go.standards.ieee.org/MjExLUZZTC05NTUAAAGYcI4aL2TAeILfYzlw_c3Dh7ilvztmxu2oSCkPiPVRMrrNJPZT8IjjKFXeiJBLLjIrkKqIt8I=" TargetMode="External"/><Relationship Id="rId9" Type="http://schemas.openxmlformats.org/officeDocument/2006/relationships/hyperlink" Target="https://go.standards.ieee.org/MjExLUZZTC05NTUAAAGYcI4aLjqYgKuqSQGmB2uPhJNFS3DGa4eg1qqLub9deOkKRjO3UMZoQ4wUFNDT0oNEPFffbE8=" TargetMode="Externa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482989"/>
            <a:ext cx="2457015" cy="163866"/>
          </a:xfrm>
        </p:spPr>
        <p:txBody>
          <a:bodyPr/>
          <a:lstStyle/>
          <a:p>
            <a:r>
              <a:rPr lang="en-US" dirty="0"/>
              <a:t>May 2025</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Tuncer Baykas, Self</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tr-TR" sz="3600" dirty="0"/>
              <a:t>May </a:t>
            </a:r>
            <a:r>
              <a:rPr lang="en-GB" sz="3600" dirty="0"/>
              <a:t>2025 WG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2025-0</a:t>
            </a:r>
            <a:r>
              <a:rPr lang="tr-TR" sz="2200" b="0" dirty="0"/>
              <a:t>5</a:t>
            </a:r>
            <a:r>
              <a:rPr lang="en-GB" sz="2200" b="0" dirty="0"/>
              <a:t>-1</a:t>
            </a:r>
            <a:r>
              <a:rPr lang="tr-TR" sz="2200" b="0" dirty="0"/>
              <a:t>1</a:t>
            </a:r>
            <a:endParaRPr lang="en-GB" sz="2200" b="0" dirty="0">
              <a:highlight>
                <a:srgbClr val="FFFF00"/>
              </a:highlight>
            </a:endParaRP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1082421721"/>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Tuncer Baykas</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tr-TR" sz="1800" dirty="0">
                          <a:effectLst/>
                          <a:latin typeface="Calibri" panose="020F0502020204030204" pitchFamily="34" charset="0"/>
                          <a:cs typeface="Calibri" panose="020F0502020204030204" pitchFamily="34" charset="0"/>
                        </a:rPr>
                        <a:t>Self</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tbaykas@ieee.org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1" y="731521"/>
            <a:ext cx="8288867" cy="65024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406400" y="1381760"/>
            <a:ext cx="9022080" cy="5120640"/>
          </a:xfrm>
        </p:spPr>
        <p:txBody>
          <a:bodyPr/>
          <a:lstStyle/>
          <a:p>
            <a:pPr>
              <a:buClrTx/>
            </a:pPr>
            <a:r>
              <a:rPr lang="en-GB" altLang="en-US" sz="1707" dirty="0">
                <a:ea typeface="MS Gothic" panose="020B0609070205080204" pitchFamily="49" charset="-128"/>
              </a:rPr>
              <a:t>All participation in IEEE 802 Working Group meetings is on an individual basis</a:t>
            </a:r>
          </a:p>
          <a:p>
            <a:pPr>
              <a:buClrTx/>
            </a:pPr>
            <a:r>
              <a:rPr lang="en-GB" altLang="en-US" sz="1493" i="1" dirty="0">
                <a:ea typeface="MS Gothic" panose="020B0609070205080204" pitchFamily="49" charset="-128"/>
              </a:rPr>
              <a:t>•     </a:t>
            </a:r>
            <a:r>
              <a:rPr lang="en-GB" altLang="en-US" sz="1493" dirty="0">
                <a:ea typeface="MS Gothic" panose="020B0609070205080204" pitchFamily="49" charset="-128"/>
              </a:rPr>
              <a:t>Participants in the IEEE standards development individual process shall act based on their qualifications and experience. (</a:t>
            </a:r>
            <a:r>
              <a:rPr lang="en-GB" altLang="en-US" sz="1493" u="sng" dirty="0">
                <a:solidFill>
                  <a:srgbClr val="CCCCFF"/>
                </a:solidFill>
                <a:ea typeface="MS Gothic" panose="020B0609070205080204" pitchFamily="49" charset="-128"/>
                <a:hlinkClick r:id="rId2"/>
              </a:rPr>
              <a:t>https://standards.ieee.org/develop/policies/bylaws/sb_bylaws.pdf</a:t>
            </a:r>
            <a:r>
              <a:rPr lang="en-GB" altLang="en-US" sz="1493" dirty="0">
                <a:ea typeface="MS Gothic" panose="020B0609070205080204" pitchFamily="49" charset="-128"/>
              </a:rPr>
              <a:t>section 5.2.1)</a:t>
            </a:r>
          </a:p>
          <a:p>
            <a:pPr>
              <a:buClrTx/>
            </a:pPr>
            <a:r>
              <a:rPr lang="en-GB" altLang="en-US" sz="1493"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93" dirty="0" err="1">
                <a:ea typeface="MS Gothic" panose="020B0609070205080204" pitchFamily="49" charset="-128"/>
              </a:rPr>
              <a:t>subclause</a:t>
            </a:r>
            <a:r>
              <a:rPr lang="en-GB" altLang="en-US" sz="1493" dirty="0">
                <a:ea typeface="MS Gothic" panose="020B0609070205080204" pitchFamily="49" charset="-128"/>
              </a:rPr>
              <a:t> 4.2.1 “Establishment”, of the IEEE 802 LMSC Working Group Policies and Procedures)</a:t>
            </a:r>
          </a:p>
          <a:p>
            <a:pPr marL="364079"/>
            <a:r>
              <a:rPr lang="en-GB" altLang="en-US" sz="1493"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64079"/>
            <a:r>
              <a:rPr lang="en-GB" altLang="en-US" sz="1493"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93" u="sng" dirty="0">
                <a:solidFill>
                  <a:srgbClr val="CCCCFF"/>
                </a:solidFill>
                <a:ea typeface="MS Gothic" panose="020B0609070205080204" pitchFamily="49" charset="-128"/>
                <a:hlinkClick r:id="rId3"/>
              </a:rPr>
              <a:t>https://standards.ieee.org/develop/policies/bylaws/sb_bylaws.pdf </a:t>
            </a:r>
            <a:r>
              <a:rPr lang="en-GB" altLang="en-US" sz="1493" dirty="0">
                <a:ea typeface="MS Gothic" panose="020B0609070205080204" pitchFamily="49" charset="-128"/>
              </a:rPr>
              <a:t> section 5.2.1.3 and the IEEE 802 LMSC Working Group Policies and Procedures, </a:t>
            </a:r>
            <a:r>
              <a:rPr lang="en-GB" altLang="en-US" sz="1493" dirty="0" err="1">
                <a:ea typeface="MS Gothic" panose="020B0609070205080204" pitchFamily="49" charset="-128"/>
              </a:rPr>
              <a:t>subclause</a:t>
            </a:r>
            <a:r>
              <a:rPr lang="en-GB" altLang="en-US" sz="1493" dirty="0">
                <a:ea typeface="MS Gothic" panose="020B0609070205080204" pitchFamily="49" charset="-128"/>
              </a:rPr>
              <a:t> 3.4.1 “Chair”, list item x.</a:t>
            </a:r>
          </a:p>
          <a:p>
            <a:pPr>
              <a:buClrTx/>
            </a:pPr>
            <a:r>
              <a:rPr lang="en-GB" altLang="en-US" sz="1707"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93" dirty="0">
                <a:ea typeface="MS Gothic" panose="020B0609070205080204" pitchFamily="49" charset="-128"/>
              </a:rPr>
              <a:t>(Latest revision of IEEE 802 LMSC Working Group Policies and Procedures: </a:t>
            </a:r>
            <a:r>
              <a:rPr lang="en-GB" altLang="en-US" sz="1493" dirty="0">
                <a:ea typeface="MS Gothic" panose="020B0609070205080204" pitchFamily="49" charset="-128"/>
                <a:hlinkClick r:id="rId4"/>
              </a:rPr>
              <a:t>http://www.ieee802.org/devdocs.shtml</a:t>
            </a:r>
            <a:r>
              <a:rPr lang="en-GB" altLang="en-US" sz="1493" dirty="0">
                <a:ea typeface="MS Gothic" panose="020B0609070205080204" pitchFamily="49" charset="-128"/>
              </a:rPr>
              <a:t> and Participation slide: </a:t>
            </a:r>
            <a:r>
              <a:rPr lang="en-GB" altLang="en-US" sz="1493" dirty="0">
                <a:ea typeface="MS Gothic" panose="020B0609070205080204" pitchFamily="49" charset="-128"/>
                <a:hlinkClick r:id="rId5"/>
              </a:rPr>
              <a:t>https://mentor.ieee.org/802-ec/dcn/16/ec-16-0180-03-00EC-ieee-802-participation-slide.ppt</a:t>
            </a:r>
            <a:r>
              <a:rPr lang="en-GB" altLang="en-US" sz="1493" dirty="0">
                <a:ea typeface="MS Gothic" panose="020B0609070205080204" pitchFamily="49" charset="-128"/>
              </a:rPr>
              <a:t> )</a:t>
            </a:r>
            <a:br>
              <a:rPr lang="en-GB" altLang="en-US" sz="1493" dirty="0">
                <a:ea typeface="MS Gothic" panose="020B0609070205080204" pitchFamily="49" charset="-128"/>
              </a:rPr>
            </a:br>
            <a:endParaRPr lang="en-GB" altLang="en-US" sz="1493" dirty="0">
              <a:ea typeface="MS Gothic" panose="020B0609070205080204" pitchFamily="49" charset="-128"/>
            </a:endParaRPr>
          </a:p>
          <a:p>
            <a:endParaRPr lang="en-US" sz="128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Tuncer </a:t>
            </a:r>
            <a:r>
              <a:rPr lang="en-GB" dirty="0" err="1"/>
              <a:t>Baykas</a:t>
            </a:r>
            <a:r>
              <a:rPr lang="en-GB" dirty="0"/>
              <a:t>, Self</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#5</a:t>
            </a:r>
            <a:endParaRPr lang="en-US" altLang="en-US" sz="2560" dirty="0"/>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743374" y="355600"/>
            <a:ext cx="2457014" cy="291253"/>
          </a:xfrm>
        </p:spPr>
        <p:txBody>
          <a:bodyPr/>
          <a:lstStyle/>
          <a:p>
            <a:r>
              <a:rPr lang="en-US" dirty="0"/>
              <a:t>May 2025</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Tuncer </a:t>
            </a:r>
            <a:r>
              <a:rPr lang="en-GB" dirty="0" err="1"/>
              <a:t>Baykas</a:t>
            </a:r>
            <a:r>
              <a:rPr lang="en-GB" dirty="0"/>
              <a:t>, Self</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920" dirty="0"/>
              <a:t>By participating in this activity, you agree to comply with the IEEE Code of Ethics, all applicable laws, and all IEEE policies and procedures including, but not limited to, the IEEE SA Copyright Policy.</a:t>
            </a:r>
            <a:endParaRPr lang="en-US" sz="1920" dirty="0"/>
          </a:p>
          <a:p>
            <a:pPr lvl="1">
              <a:buFont typeface="Arial" panose="020B0604020202020204" pitchFamily="34" charset="0"/>
              <a:buChar char="•"/>
            </a:pPr>
            <a:r>
              <a:rPr lang="en-GB" sz="1493" dirty="0"/>
              <a:t>Previously Published material (copyright assertion indicated) shall not be presented/submitted to the Working Group nor incorporated into a Working Group draft unless permission is granted. </a:t>
            </a:r>
            <a:endParaRPr lang="en-US" sz="1493" dirty="0"/>
          </a:p>
          <a:p>
            <a:pPr lvl="1">
              <a:buFont typeface="Arial" panose="020B0604020202020204" pitchFamily="34" charset="0"/>
              <a:buChar char="•"/>
            </a:pPr>
            <a:r>
              <a:rPr lang="en-GB" sz="1493" dirty="0"/>
              <a:t>Prior to presentation or submission, you shall notify the Working Group Chair of previously Published material and should assist the Chair in obtaining copyright permission acceptable to IEEE SA.</a:t>
            </a:r>
            <a:endParaRPr lang="en-US" sz="1493" dirty="0"/>
          </a:p>
          <a:p>
            <a:pPr lvl="1">
              <a:buFont typeface="Arial" panose="020B0604020202020204" pitchFamily="34" charset="0"/>
              <a:buChar char="•"/>
            </a:pPr>
            <a:r>
              <a:rPr lang="en-GB" sz="1493" dirty="0"/>
              <a:t>For material that is not previously Published, IEEE is automatically granted a license to use any material that is presented or submitted</a:t>
            </a:r>
            <a:endParaRPr lang="en-US" sz="1493"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Tuncer </a:t>
            </a:r>
            <a:r>
              <a:rPr lang="en-GB" dirty="0" err="1"/>
              <a:t>Baykas</a:t>
            </a:r>
            <a:r>
              <a:rPr lang="en-GB" dirty="0"/>
              <a:t>, Self</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731521" y="2113281"/>
            <a:ext cx="8288867" cy="4793827"/>
          </a:xfrm>
        </p:spPr>
        <p:txBody>
          <a:bodyPr/>
          <a:lstStyle/>
          <a:p>
            <a:pPr>
              <a:buFont typeface="Arial" panose="020B0604020202020204" pitchFamily="34" charset="0"/>
              <a:buChar char="•"/>
            </a:pPr>
            <a:r>
              <a:rPr lang="en-US" sz="1707" dirty="0"/>
              <a:t>The IEEE SA Copyright Policy is described in the IEEE SA Standards Board Bylaws and IEEE SA Standards Board Operations Manual</a:t>
            </a:r>
          </a:p>
          <a:p>
            <a:pPr marL="853467" lvl="1" indent="-365771">
              <a:buFont typeface="Arial" panose="020B0604020202020204" pitchFamily="34" charset="0"/>
              <a:buChar char="•"/>
            </a:pPr>
            <a:r>
              <a:rPr lang="en-US" sz="1493" dirty="0"/>
              <a:t>IEEE SA Copyright Policy, see </a:t>
            </a:r>
            <a:br>
              <a:rPr lang="en-US" sz="1493" dirty="0"/>
            </a:br>
            <a:r>
              <a:rPr lang="en-US" sz="1493" dirty="0"/>
              <a:t>	Clause 7 of the IEEE SA Standards Board Bylaws</a:t>
            </a:r>
            <a:br>
              <a:rPr lang="en-US" sz="1493" dirty="0"/>
            </a:br>
            <a:r>
              <a:rPr lang="en-US" sz="1493" dirty="0"/>
              <a:t> 	</a:t>
            </a:r>
            <a:r>
              <a:rPr lang="en-US" sz="1493" dirty="0">
                <a:hlinkClick r:id="rId2"/>
              </a:rPr>
              <a:t>https://standards.ieee.org/about/policies/bylaws/sect6-7.html#7</a:t>
            </a:r>
            <a:br>
              <a:rPr lang="en-US" sz="1493" dirty="0"/>
            </a:br>
            <a:r>
              <a:rPr lang="en-US" sz="1493" dirty="0"/>
              <a:t>	Clause 6.1 of the IEEE SA Standards Board Operations Manual</a:t>
            </a:r>
            <a:br>
              <a:rPr lang="en-US" sz="1493" dirty="0"/>
            </a:br>
            <a:r>
              <a:rPr lang="en-US" sz="1493" dirty="0"/>
              <a:t>	</a:t>
            </a:r>
            <a:r>
              <a:rPr lang="en-US" sz="1493" dirty="0">
                <a:hlinkClick r:id="rId3"/>
              </a:rPr>
              <a:t>https://standards.ieee.org/about/policies/opman/sect6.html</a:t>
            </a:r>
            <a:endParaRPr lang="en-US" sz="1493" dirty="0"/>
          </a:p>
          <a:p>
            <a:pPr>
              <a:buFont typeface="Arial" panose="020B0604020202020204" pitchFamily="34" charset="0"/>
              <a:buChar char="•"/>
            </a:pPr>
            <a:r>
              <a:rPr lang="en-US" sz="1707" dirty="0"/>
              <a:t>IEEE SA Copyright Permission</a:t>
            </a:r>
          </a:p>
          <a:p>
            <a:pPr marL="853467" lvl="1" indent="-365771">
              <a:buFont typeface="Arial" panose="020B0604020202020204" pitchFamily="34" charset="0"/>
              <a:buChar char="•"/>
            </a:pPr>
            <a:r>
              <a:rPr lang="en-US" sz="1493" dirty="0">
                <a:hlinkClick r:id="rId4"/>
              </a:rPr>
              <a:t>https://standards.ieee.org/content/dam/ieee-standards/standards/web/documents/other/permissionltrs.zip</a:t>
            </a:r>
            <a:endParaRPr lang="en-US" sz="1493" dirty="0"/>
          </a:p>
          <a:p>
            <a:pPr>
              <a:buFont typeface="Arial" panose="020B0604020202020204" pitchFamily="34" charset="0"/>
              <a:buChar char="•"/>
            </a:pPr>
            <a:r>
              <a:rPr lang="en-US" sz="1707" dirty="0"/>
              <a:t>IEEE SA Copyright FAQs</a:t>
            </a:r>
          </a:p>
          <a:p>
            <a:pPr marL="853467" lvl="1" indent="-365771">
              <a:buFont typeface="Arial" panose="020B0604020202020204" pitchFamily="34" charset="0"/>
              <a:buChar char="•"/>
            </a:pPr>
            <a:r>
              <a:rPr lang="en-US" sz="1493" dirty="0">
                <a:hlinkClick r:id="rId5"/>
              </a:rPr>
              <a:t>http://standards.ieee.org/faqs/copyrights.html/</a:t>
            </a:r>
            <a:endParaRPr lang="en-US" sz="1493" dirty="0"/>
          </a:p>
          <a:p>
            <a:pPr>
              <a:buFont typeface="Arial" panose="020B0604020202020204" pitchFamily="34" charset="0"/>
              <a:buChar char="•"/>
            </a:pPr>
            <a:r>
              <a:rPr lang="en-US" sz="1707" dirty="0"/>
              <a:t>IEEE SA Best Practices for IEEE Standards Development </a:t>
            </a:r>
          </a:p>
          <a:p>
            <a:pPr marL="853467" lvl="1" indent="-365771">
              <a:buFont typeface="Arial" panose="020B0604020202020204" pitchFamily="34" charset="0"/>
              <a:buChar char="•"/>
            </a:pPr>
            <a:r>
              <a:rPr lang="en-US" sz="1493" dirty="0">
                <a:hlinkClick r:id="rId6"/>
              </a:rPr>
              <a:t>http://standards.ieee.org/develop/policies/best_practices_for_ieee_standards_development_051215.pdf</a:t>
            </a:r>
            <a:endParaRPr lang="en-US" sz="1493" dirty="0"/>
          </a:p>
          <a:p>
            <a:pPr>
              <a:buFont typeface="Arial" panose="020B0604020202020204" pitchFamily="34" charset="0"/>
              <a:buChar char="•"/>
            </a:pPr>
            <a:r>
              <a:rPr lang="en-US" sz="1707" dirty="0"/>
              <a:t>Distribution of Draft Standards (see 6.1.3 of the SASB Operations Manual)</a:t>
            </a:r>
          </a:p>
          <a:p>
            <a:pPr marL="853467" lvl="1" indent="-365771">
              <a:buFont typeface="Arial" panose="020B0604020202020204" pitchFamily="34" charset="0"/>
              <a:buChar char="•"/>
            </a:pPr>
            <a:r>
              <a:rPr lang="en-US" sz="1493" dirty="0">
                <a:hlinkClick r:id="rId3"/>
              </a:rPr>
              <a:t>https://standards.ieee.org/about/policies/opman/sect6.html</a:t>
            </a:r>
            <a:endParaRPr lang="en-US" sz="1493"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Tuncer </a:t>
            </a:r>
            <a:r>
              <a:rPr lang="en-GB" dirty="0" err="1"/>
              <a:t>Baykas</a:t>
            </a:r>
            <a:r>
              <a:rPr lang="en-GB" dirty="0"/>
              <a:t>, Self</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34C6F-A3C2-4901-B0C9-0630E0486B1A}"/>
              </a:ext>
            </a:extLst>
          </p:cNvPr>
          <p:cNvSpPr>
            <a:spLocks noGrp="1"/>
          </p:cNvSpPr>
          <p:nvPr>
            <p:ph type="title"/>
          </p:nvPr>
        </p:nvSpPr>
        <p:spPr/>
        <p:txBody>
          <a:bodyPr/>
          <a:lstStyle/>
          <a:p>
            <a:r>
              <a:rPr lang="en-US" dirty="0"/>
              <a:t>Working Group Leadership</a:t>
            </a:r>
          </a:p>
        </p:txBody>
      </p:sp>
      <p:sp>
        <p:nvSpPr>
          <p:cNvPr id="4" name="Slide Number Placeholder 3">
            <a:extLst>
              <a:ext uri="{FF2B5EF4-FFF2-40B4-BE49-F238E27FC236}">
                <a16:creationId xmlns:a16="http://schemas.microsoft.com/office/drawing/2014/main" id="{65084C7E-844E-4904-941B-28B709F00C00}"/>
              </a:ext>
            </a:extLst>
          </p:cNvPr>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7EC77173-4E6C-4C89-8F9F-7446C07C75D1}"/>
              </a:ext>
            </a:extLst>
          </p:cNvPr>
          <p:cNvSpPr>
            <a:spLocks noGrp="1"/>
          </p:cNvSpPr>
          <p:nvPr>
            <p:ph type="ftr" idx="14"/>
          </p:nvPr>
        </p:nvSpPr>
        <p:spPr>
          <a:xfrm>
            <a:off x="6096000" y="6941268"/>
            <a:ext cx="3396821" cy="245533"/>
          </a:xfrm>
        </p:spPr>
        <p:txBody>
          <a:bodyPr/>
          <a:lstStyle/>
          <a:p>
            <a:r>
              <a:rPr lang="en-GB" dirty="0"/>
              <a:t>Tuncer Baykas, Self</a:t>
            </a:r>
          </a:p>
        </p:txBody>
      </p:sp>
      <p:sp>
        <p:nvSpPr>
          <p:cNvPr id="6" name="Date Placeholder 5">
            <a:extLst>
              <a:ext uri="{FF2B5EF4-FFF2-40B4-BE49-F238E27FC236}">
                <a16:creationId xmlns:a16="http://schemas.microsoft.com/office/drawing/2014/main" id="{3CA5FD41-C7F5-4DC0-91EC-7DE3A381BDAE}"/>
              </a:ext>
            </a:extLst>
          </p:cNvPr>
          <p:cNvSpPr>
            <a:spLocks noGrp="1"/>
          </p:cNvSpPr>
          <p:nvPr>
            <p:ph type="dt" idx="15"/>
          </p:nvPr>
        </p:nvSpPr>
        <p:spPr/>
        <p:txBody>
          <a:bodyPr/>
          <a:lstStyle/>
          <a:p>
            <a:r>
              <a:rPr lang="en-US" dirty="0"/>
              <a:t>May 2025</a:t>
            </a:r>
            <a:endParaRPr lang="en-GB" dirty="0"/>
          </a:p>
        </p:txBody>
      </p:sp>
      <p:graphicFrame>
        <p:nvGraphicFramePr>
          <p:cNvPr id="9" name="Table 7">
            <a:extLst>
              <a:ext uri="{FF2B5EF4-FFF2-40B4-BE49-F238E27FC236}">
                <a16:creationId xmlns:a16="http://schemas.microsoft.com/office/drawing/2014/main" id="{452E6148-6AB8-BCEF-0AE5-6B31765CA6B1}"/>
              </a:ext>
            </a:extLst>
          </p:cNvPr>
          <p:cNvGraphicFramePr>
            <a:graphicFrameLocks/>
          </p:cNvGraphicFramePr>
          <p:nvPr>
            <p:extLst>
              <p:ext uri="{D42A27DB-BD31-4B8C-83A1-F6EECF244321}">
                <p14:modId xmlns:p14="http://schemas.microsoft.com/office/powerpoint/2010/main" val="1972123987"/>
              </p:ext>
            </p:extLst>
          </p:nvPr>
        </p:nvGraphicFramePr>
        <p:xfrm>
          <a:off x="914400" y="2133600"/>
          <a:ext cx="8288336" cy="1981200"/>
        </p:xfrm>
        <a:graphic>
          <a:graphicData uri="http://schemas.openxmlformats.org/drawingml/2006/table">
            <a:tbl>
              <a:tblPr firstRow="1" bandRow="1">
                <a:tableStyleId>{21E4AEA4-8DFA-4A89-87EB-49C32662AFE0}</a:tableStyleId>
              </a:tblPr>
              <a:tblGrid>
                <a:gridCol w="4144168">
                  <a:extLst>
                    <a:ext uri="{9D8B030D-6E8A-4147-A177-3AD203B41FA5}">
                      <a16:colId xmlns:a16="http://schemas.microsoft.com/office/drawing/2014/main" val="189339927"/>
                    </a:ext>
                  </a:extLst>
                </a:gridCol>
                <a:gridCol w="4144168">
                  <a:extLst>
                    <a:ext uri="{9D8B030D-6E8A-4147-A177-3AD203B41FA5}">
                      <a16:colId xmlns:a16="http://schemas.microsoft.com/office/drawing/2014/main" val="1781321727"/>
                    </a:ext>
                  </a:extLst>
                </a:gridCol>
              </a:tblGrid>
              <a:tr h="370840">
                <a:tc>
                  <a:txBody>
                    <a:bodyPr/>
                    <a:lstStyle/>
                    <a:p>
                      <a:r>
                        <a:rPr lang="en-US" sz="2000" dirty="0">
                          <a:latin typeface="Calibri" panose="020F0502020204030204" pitchFamily="34" charset="0"/>
                          <a:cs typeface="Calibri" panose="020F0502020204030204" pitchFamily="34" charset="0"/>
                        </a:rPr>
                        <a:t>Position</a:t>
                      </a:r>
                    </a:p>
                  </a:txBody>
                  <a:tcPr/>
                </a:tc>
                <a:tc>
                  <a:txBody>
                    <a:bodyPr/>
                    <a:lstStyle/>
                    <a:p>
                      <a:r>
                        <a:rPr lang="en-US" sz="2000" dirty="0">
                          <a:latin typeface="Calibri" panose="020F0502020204030204" pitchFamily="34" charset="0"/>
                          <a:cs typeface="Calibri" panose="020F0502020204030204" pitchFamily="34" charset="0"/>
                        </a:rPr>
                        <a:t>Person</a:t>
                      </a:r>
                    </a:p>
                  </a:txBody>
                  <a:tcPr/>
                </a:tc>
                <a:extLst>
                  <a:ext uri="{0D108BD9-81ED-4DB2-BD59-A6C34878D82A}">
                    <a16:rowId xmlns:a16="http://schemas.microsoft.com/office/drawing/2014/main" val="1368241674"/>
                  </a:ext>
                </a:extLst>
              </a:tr>
              <a:tr h="370840">
                <a:tc>
                  <a:txBody>
                    <a:bodyPr/>
                    <a:lstStyle/>
                    <a:p>
                      <a:r>
                        <a:rPr lang="en-US" sz="2000" dirty="0">
                          <a:latin typeface="Calibri" panose="020F0502020204030204" pitchFamily="34" charset="0"/>
                          <a:cs typeface="Calibri" panose="020F0502020204030204" pitchFamily="34" charset="0"/>
                        </a:rPr>
                        <a:t>Working Group Chair</a:t>
                      </a:r>
                    </a:p>
                  </a:txBody>
                  <a:tcPr/>
                </a:tc>
                <a:tc>
                  <a:txBody>
                    <a:bodyPr/>
                    <a:lstStyle/>
                    <a:p>
                      <a:r>
                        <a:rPr lang="en-US" sz="2000" dirty="0">
                          <a:latin typeface="Calibri" panose="020F0502020204030204" pitchFamily="34" charset="0"/>
                          <a:cs typeface="Calibri" panose="020F0502020204030204" pitchFamily="34" charset="0"/>
                        </a:rPr>
                        <a:t>Tuncer </a:t>
                      </a:r>
                      <a:r>
                        <a:rPr lang="en-US" sz="2000" dirty="0" err="1">
                          <a:latin typeface="Calibri" panose="020F0502020204030204" pitchFamily="34" charset="0"/>
                          <a:cs typeface="Calibri" panose="020F0502020204030204" pitchFamily="34" charset="0"/>
                        </a:rPr>
                        <a:t>Baykas</a:t>
                      </a:r>
                      <a:r>
                        <a:rPr lang="en-US" sz="2000" dirty="0">
                          <a:latin typeface="Calibri" panose="020F0502020204030204" pitchFamily="34" charset="0"/>
                          <a:cs typeface="Calibri" panose="020F0502020204030204" pitchFamily="34" charset="0"/>
                        </a:rPr>
                        <a:t> (</a:t>
                      </a:r>
                      <a:r>
                        <a:rPr lang="tr-TR" sz="2000" dirty="0">
                          <a:latin typeface="Calibri" panose="020F0502020204030204" pitchFamily="34" charset="0"/>
                          <a:cs typeface="Calibri" panose="020F0502020204030204" pitchFamily="34" charset="0"/>
                        </a:rPr>
                        <a:t>Self</a:t>
                      </a:r>
                      <a:r>
                        <a:rPr lang="en-US" sz="2000" dirty="0">
                          <a:latin typeface="Calibri" panose="020F0502020204030204" pitchFamily="34" charset="0"/>
                          <a:cs typeface="Calibri" panose="020F0502020204030204" pitchFamily="34" charset="0"/>
                        </a:rPr>
                        <a:t>) </a:t>
                      </a:r>
                    </a:p>
                  </a:txBody>
                  <a:tcPr/>
                </a:tc>
                <a:extLst>
                  <a:ext uri="{0D108BD9-81ED-4DB2-BD59-A6C34878D82A}">
                    <a16:rowId xmlns:a16="http://schemas.microsoft.com/office/drawing/2014/main" val="271438856"/>
                  </a:ext>
                </a:extLst>
              </a:tr>
              <a:tr h="370840">
                <a:tc>
                  <a:txBody>
                    <a:bodyPr/>
                    <a:lstStyle/>
                    <a:p>
                      <a:r>
                        <a:rPr lang="en-US" sz="2000" dirty="0">
                          <a:latin typeface="Calibri" panose="020F0502020204030204" pitchFamily="34" charset="0"/>
                          <a:cs typeface="Calibri" panose="020F0502020204030204" pitchFamily="34" charset="0"/>
                        </a:rPr>
                        <a:t>Working Group Vice Chair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Steve </a:t>
                      </a:r>
                      <a:r>
                        <a:rPr lang="en-US" sz="2000" dirty="0" err="1">
                          <a:latin typeface="Calibri" panose="020F0502020204030204" pitchFamily="34" charset="0"/>
                          <a:cs typeface="Calibri" panose="020F0502020204030204" pitchFamily="34" charset="0"/>
                        </a:rPr>
                        <a:t>Shellhammer</a:t>
                      </a:r>
                      <a:r>
                        <a:rPr lang="en-US" sz="2000" dirty="0">
                          <a:latin typeface="Calibri" panose="020F0502020204030204" pitchFamily="34" charset="0"/>
                          <a:cs typeface="Calibri" panose="020F0502020204030204" pitchFamily="34" charset="0"/>
                        </a:rPr>
                        <a:t> (Qualcomm)</a:t>
                      </a:r>
                    </a:p>
                  </a:txBody>
                  <a:tcPr/>
                </a:tc>
                <a:extLst>
                  <a:ext uri="{0D108BD9-81ED-4DB2-BD59-A6C34878D82A}">
                    <a16:rowId xmlns:a16="http://schemas.microsoft.com/office/drawing/2014/main" val="1117612258"/>
                  </a:ext>
                </a:extLst>
              </a:tr>
              <a:tr h="370840">
                <a:tc>
                  <a:txBody>
                    <a:bodyPr/>
                    <a:lstStyle/>
                    <a:p>
                      <a:r>
                        <a:rPr lang="en-US" sz="2000" dirty="0">
                          <a:latin typeface="Calibri" panose="020F0502020204030204" pitchFamily="34" charset="0"/>
                          <a:cs typeface="Calibri" panose="020F0502020204030204" pitchFamily="34" charset="0"/>
                        </a:rPr>
                        <a:t>Work</a:t>
                      </a:r>
                      <a:r>
                        <a:rPr lang="tr-TR" sz="2000" dirty="0" err="1">
                          <a:latin typeface="Calibri" panose="020F0502020204030204" pitchFamily="34" charset="0"/>
                          <a:cs typeface="Calibri" panose="020F0502020204030204" pitchFamily="34" charset="0"/>
                        </a:rPr>
                        <a:t>ing</a:t>
                      </a:r>
                      <a:r>
                        <a:rPr lang="en-US" sz="2000" dirty="0">
                          <a:latin typeface="Calibri" panose="020F0502020204030204" pitchFamily="34" charset="0"/>
                          <a:cs typeface="Calibri" panose="020F0502020204030204" pitchFamily="34" charset="0"/>
                        </a:rPr>
                        <a:t> Group Secretary</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err="1">
                          <a:latin typeface="Calibri" panose="020F0502020204030204" pitchFamily="34" charset="0"/>
                          <a:cs typeface="Calibri" panose="020F0502020204030204" pitchFamily="34" charset="0"/>
                        </a:rPr>
                        <a:t>Yukimasa</a:t>
                      </a:r>
                      <a:r>
                        <a:rPr lang="en-US" sz="2000" dirty="0">
                          <a:latin typeface="Calibri" panose="020F0502020204030204" pitchFamily="34" charset="0"/>
                          <a:cs typeface="Calibri" panose="020F0502020204030204" pitchFamily="34" charset="0"/>
                        </a:rPr>
                        <a:t> Nagai (Mitsubishi Electric)</a:t>
                      </a:r>
                    </a:p>
                  </a:txBody>
                  <a:tcPr/>
                </a:tc>
                <a:extLst>
                  <a:ext uri="{0D108BD9-81ED-4DB2-BD59-A6C34878D82A}">
                    <a16:rowId xmlns:a16="http://schemas.microsoft.com/office/drawing/2014/main" val="2408979462"/>
                  </a:ext>
                </a:extLst>
              </a:tr>
              <a:tr h="370840">
                <a:tc>
                  <a:txBody>
                    <a:bodyPr/>
                    <a:lstStyle/>
                    <a:p>
                      <a:r>
                        <a:rPr lang="en-US" sz="2000" dirty="0">
                          <a:latin typeface="Calibri" panose="020F0502020204030204" pitchFamily="34" charset="0"/>
                          <a:cs typeface="Calibri" panose="020F0502020204030204" pitchFamily="34" charset="0"/>
                        </a:rPr>
                        <a:t>Task Group 3a Chair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1726122403"/>
                  </a:ext>
                </a:extLst>
              </a:tr>
            </a:tbl>
          </a:graphicData>
        </a:graphic>
      </p:graphicFrame>
    </p:spTree>
    <p:extLst>
      <p:ext uri="{BB962C8B-B14F-4D97-AF65-F5344CB8AC3E}">
        <p14:creationId xmlns:p14="http://schemas.microsoft.com/office/powerpoint/2010/main" val="807392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z="3600" dirty="0" err="1"/>
              <a:t>Overview</a:t>
            </a:r>
            <a:endParaRPr lang="en-US" sz="3600" dirty="0"/>
          </a:p>
        </p:txBody>
      </p:sp>
      <p:sp>
        <p:nvSpPr>
          <p:cNvPr id="3" name="Content Placeholder 2"/>
          <p:cNvSpPr>
            <a:spLocks noGrp="1"/>
          </p:cNvSpPr>
          <p:nvPr>
            <p:ph idx="1"/>
          </p:nvPr>
        </p:nvSpPr>
        <p:spPr/>
        <p:txBody>
          <a:bodyPr/>
          <a:lstStyle/>
          <a:p>
            <a:pPr marL="0">
              <a:buFont typeface="Arial" panose="020B0604020202020204" pitchFamily="34" charset="0"/>
              <a:buChar char="•"/>
            </a:pPr>
            <a:r>
              <a:rPr lang="en-US" sz="2800" b="0" i="0" dirty="0">
                <a:solidFill>
                  <a:schemeClr val="tx1"/>
                </a:solidFill>
                <a:effectLst/>
                <a:cs typeface="Calibri" panose="020F0502020204030204" pitchFamily="34" charset="0"/>
              </a:rPr>
              <a:t>IEEE 802.19 group reviews coexistence assessment documents (CAD) produced by working groups developing new wireless standards for unlicensed devices.</a:t>
            </a:r>
          </a:p>
          <a:p>
            <a:pPr marL="0">
              <a:buFont typeface="Arial" panose="020B0604020202020204" pitchFamily="34" charset="0"/>
              <a:buChar char="•"/>
            </a:pPr>
            <a:r>
              <a:rPr lang="en-US" sz="2800" b="0" i="0" dirty="0">
                <a:solidFill>
                  <a:schemeClr val="tx1"/>
                </a:solidFill>
                <a:effectLst/>
                <a:cs typeface="Calibri" panose="020F0502020204030204" pitchFamily="34" charset="0"/>
              </a:rPr>
              <a:t>IEEE 802.19 develops standards for coexistence between wireless standards of unlicensed devices.</a:t>
            </a:r>
          </a:p>
          <a:p>
            <a:pPr marL="0" indent="0">
              <a:buNone/>
            </a:pPr>
            <a:endParaRPr lang="tr-TR" sz="2800" dirty="0">
              <a:cs typeface="Calibri" panose="020F0502020204030204" pitchFamily="34" charset="0"/>
            </a:endParaRPr>
          </a:p>
          <a:p>
            <a:r>
              <a:rPr lang="en-US" sz="2800" dirty="0">
                <a:cs typeface="Calibri" panose="020F0502020204030204" pitchFamily="34" charset="0"/>
              </a:rPr>
              <a:t>IEEE 802.19 </a:t>
            </a:r>
            <a:r>
              <a:rPr lang="tr-TR" sz="2800" dirty="0">
                <a:cs typeface="Calibri" panose="020F0502020204030204" pitchFamily="34" charset="0"/>
              </a:rPr>
              <a:t>WG </a:t>
            </a:r>
            <a:r>
              <a:rPr lang="en-US" sz="2800" dirty="0">
                <a:cs typeface="Calibri" panose="020F0502020204030204" pitchFamily="34" charset="0"/>
              </a:rPr>
              <a:t>has </a:t>
            </a:r>
            <a:r>
              <a:rPr lang="tr-TR" sz="2800" dirty="0">
                <a:cs typeface="Calibri" panose="020F0502020204030204" pitchFamily="34" charset="0"/>
              </a:rPr>
              <a:t>53</a:t>
            </a:r>
            <a:r>
              <a:rPr lang="en-US" sz="2800" dirty="0">
                <a:cs typeface="Calibri" panose="020F0502020204030204" pitchFamily="34" charset="0"/>
              </a:rPr>
              <a:t>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Tuncer Baykas, Self</a:t>
            </a:r>
          </a:p>
        </p:txBody>
      </p:sp>
      <p:sp>
        <p:nvSpPr>
          <p:cNvPr id="6" name="Date Placeholder 5"/>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47416-7B90-4E0E-8796-4BBB6DB4243A}"/>
              </a:ext>
            </a:extLst>
          </p:cNvPr>
          <p:cNvSpPr>
            <a:spLocks noGrp="1"/>
          </p:cNvSpPr>
          <p:nvPr>
            <p:ph type="title"/>
          </p:nvPr>
        </p:nvSpPr>
        <p:spPr>
          <a:xfrm>
            <a:off x="743373" y="731522"/>
            <a:ext cx="8277016" cy="1136227"/>
          </a:xfrm>
        </p:spPr>
        <p:txBody>
          <a:bodyPr/>
          <a:lstStyle/>
          <a:p>
            <a:r>
              <a:rPr lang="en-US" sz="3200" dirty="0"/>
              <a:t>Coexistence Assessment Document</a:t>
            </a:r>
            <a:r>
              <a:rPr lang="tr-TR" sz="3200" dirty="0"/>
              <a:t> </a:t>
            </a:r>
            <a:r>
              <a:rPr lang="tr-TR" sz="3200" dirty="0" err="1"/>
              <a:t>Letter</a:t>
            </a:r>
            <a:r>
              <a:rPr lang="tr-TR" sz="3200" dirty="0"/>
              <a:t> </a:t>
            </a:r>
            <a:r>
              <a:rPr lang="tr-TR" sz="3200" dirty="0" err="1"/>
              <a:t>Ballots</a:t>
            </a:r>
            <a:endParaRPr lang="en-US" sz="3200" dirty="0"/>
          </a:p>
        </p:txBody>
      </p:sp>
      <p:sp>
        <p:nvSpPr>
          <p:cNvPr id="3" name="Content Placeholder 2">
            <a:extLst>
              <a:ext uri="{FF2B5EF4-FFF2-40B4-BE49-F238E27FC236}">
                <a16:creationId xmlns:a16="http://schemas.microsoft.com/office/drawing/2014/main" id="{00ECBD66-7829-4FC5-A0DC-BB47AEB85123}"/>
              </a:ext>
            </a:extLst>
          </p:cNvPr>
          <p:cNvSpPr>
            <a:spLocks noGrp="1"/>
          </p:cNvSpPr>
          <p:nvPr>
            <p:ph idx="1"/>
          </p:nvPr>
        </p:nvSpPr>
        <p:spPr/>
        <p:txBody>
          <a:bodyPr/>
          <a:lstStyle/>
          <a:p>
            <a:pPr>
              <a:spcAft>
                <a:spcPts val="0"/>
              </a:spcAft>
            </a:pPr>
            <a:r>
              <a:rPr lang="en-US" sz="2400" b="0" i="0" dirty="0">
                <a:solidFill>
                  <a:srgbClr val="222222"/>
                </a:solidFill>
                <a:effectLst/>
                <a:highlight>
                  <a:srgbClr val="FFFFFF"/>
                </a:highlight>
                <a:cs typeface="Calibri" panose="020F0502020204030204" pitchFamily="34" charset="0"/>
              </a:rPr>
              <a:t>IEEE P802.15.</a:t>
            </a:r>
            <a:r>
              <a:rPr lang="tr-TR" sz="2400" b="0" i="0" dirty="0">
                <a:solidFill>
                  <a:srgbClr val="222222"/>
                </a:solidFill>
                <a:effectLst/>
                <a:highlight>
                  <a:srgbClr val="FFFFFF"/>
                </a:highlight>
                <a:cs typeface="Calibri" panose="020F0502020204030204" pitchFamily="34" charset="0"/>
              </a:rPr>
              <a:t>4ab CAD</a:t>
            </a:r>
          </a:p>
          <a:p>
            <a:pPr marL="0" indent="0" algn="l">
              <a:spcAft>
                <a:spcPts val="0"/>
              </a:spcAft>
              <a:buNone/>
            </a:pPr>
            <a:r>
              <a:rPr lang="tr-TR" sz="2400" b="0" dirty="0">
                <a:solidFill>
                  <a:srgbClr val="222222"/>
                </a:solidFill>
                <a:highlight>
                  <a:srgbClr val="FFFFFF"/>
                </a:highlight>
                <a:cs typeface="Calibri" panose="020F0502020204030204" pitchFamily="34" charset="0"/>
              </a:rPr>
              <a:t>Y:23 N:20 A:1</a:t>
            </a:r>
          </a:p>
          <a:p>
            <a:pPr marL="0" indent="0" algn="l">
              <a:spcAft>
                <a:spcPts val="0"/>
              </a:spcAft>
              <a:buNone/>
            </a:pPr>
            <a:r>
              <a:rPr lang="tr-TR" sz="2400" b="0" i="0" dirty="0">
                <a:solidFill>
                  <a:srgbClr val="222222"/>
                </a:solidFill>
                <a:effectLst/>
                <a:highlight>
                  <a:srgbClr val="FFFFFF"/>
                </a:highlight>
                <a:cs typeface="Calibri" panose="020F0502020204030204" pitchFamily="34" charset="0"/>
              </a:rPr>
              <a:t>LB </a:t>
            </a:r>
            <a:r>
              <a:rPr lang="tr-TR" sz="2400" b="0" i="0" dirty="0" err="1">
                <a:solidFill>
                  <a:srgbClr val="222222"/>
                </a:solidFill>
                <a:effectLst/>
                <a:highlight>
                  <a:srgbClr val="FFFFFF"/>
                </a:highlight>
                <a:cs typeface="Calibri" panose="020F0502020204030204" pitchFamily="34" charset="0"/>
              </a:rPr>
              <a:t>failed</a:t>
            </a:r>
            <a:endParaRPr lang="tr-TR" sz="2400" b="0" dirty="0">
              <a:solidFill>
                <a:srgbClr val="222222"/>
              </a:solidFill>
              <a:highlight>
                <a:srgbClr val="FFFFFF"/>
              </a:highlight>
              <a:cs typeface="Calibri" panose="020F0502020204030204" pitchFamily="34" charset="0"/>
            </a:endParaRPr>
          </a:p>
          <a:p>
            <a:pPr marL="0" indent="0" algn="l">
              <a:spcAft>
                <a:spcPts val="0"/>
              </a:spcAft>
              <a:buNone/>
            </a:pPr>
            <a:endParaRPr lang="tr-TR" sz="2400" b="0" i="0" dirty="0">
              <a:solidFill>
                <a:srgbClr val="222222"/>
              </a:solidFill>
              <a:effectLst/>
              <a:highlight>
                <a:srgbClr val="FFFFFF"/>
              </a:highlight>
              <a:cs typeface="Calibri" panose="020F0502020204030204" pitchFamily="34" charset="0"/>
            </a:endParaRPr>
          </a:p>
          <a:p>
            <a:pPr>
              <a:spcAft>
                <a:spcPts val="0"/>
              </a:spcAft>
            </a:pPr>
            <a:r>
              <a:rPr lang="en-US" sz="2400" b="0" i="0" dirty="0">
                <a:solidFill>
                  <a:srgbClr val="222222"/>
                </a:solidFill>
                <a:effectLst/>
                <a:highlight>
                  <a:srgbClr val="FFFFFF"/>
                </a:highlight>
                <a:cs typeface="Calibri" panose="020F0502020204030204" pitchFamily="34" charset="0"/>
              </a:rPr>
              <a:t> IEEE P802.15.6ma</a:t>
            </a:r>
            <a:r>
              <a:rPr lang="tr-TR" sz="2400" b="0" i="0" dirty="0">
                <a:solidFill>
                  <a:srgbClr val="222222"/>
                </a:solidFill>
                <a:effectLst/>
                <a:highlight>
                  <a:srgbClr val="FFFFFF"/>
                </a:highlight>
                <a:cs typeface="Calibri" panose="020F0502020204030204" pitchFamily="34" charset="0"/>
              </a:rPr>
              <a:t>  CAD</a:t>
            </a:r>
          </a:p>
          <a:p>
            <a:pPr marL="0" indent="0" algn="l">
              <a:spcAft>
                <a:spcPts val="0"/>
              </a:spcAft>
              <a:buNone/>
            </a:pPr>
            <a:r>
              <a:rPr lang="tr-TR" sz="2400" b="0" dirty="0">
                <a:solidFill>
                  <a:srgbClr val="222222"/>
                </a:solidFill>
                <a:highlight>
                  <a:srgbClr val="FFFFFF"/>
                </a:highlight>
                <a:cs typeface="Calibri" panose="020F0502020204030204" pitchFamily="34" charset="0"/>
              </a:rPr>
              <a:t>Y:21 N:4 A: 2</a:t>
            </a:r>
          </a:p>
          <a:p>
            <a:pPr marL="0" indent="0" algn="l">
              <a:spcAft>
                <a:spcPts val="0"/>
              </a:spcAft>
              <a:buNone/>
            </a:pPr>
            <a:r>
              <a:rPr lang="tr-TR" sz="2400" b="0" i="0" dirty="0">
                <a:solidFill>
                  <a:srgbClr val="222222"/>
                </a:solidFill>
                <a:effectLst/>
                <a:highlight>
                  <a:srgbClr val="FFFFFF"/>
                </a:highlight>
                <a:cs typeface="Calibri" panose="020F0502020204030204" pitchFamily="34" charset="0"/>
              </a:rPr>
              <a:t>LB </a:t>
            </a:r>
            <a:r>
              <a:rPr lang="tr-TR" sz="2400" b="0" i="0" dirty="0" err="1">
                <a:solidFill>
                  <a:srgbClr val="222222"/>
                </a:solidFill>
                <a:effectLst/>
                <a:highlight>
                  <a:srgbClr val="FFFFFF"/>
                </a:highlight>
                <a:cs typeface="Calibri" panose="020F0502020204030204" pitchFamily="34" charset="0"/>
              </a:rPr>
              <a:t>Passed</a:t>
            </a:r>
            <a:endParaRPr lang="tr-TR" sz="2400" b="0" i="0" dirty="0">
              <a:solidFill>
                <a:srgbClr val="222222"/>
              </a:solidFill>
              <a:effectLst/>
              <a:highlight>
                <a:srgbClr val="FFFFFF"/>
              </a:highlight>
              <a:cs typeface="Calibri" panose="020F0502020204030204" pitchFamily="34" charset="0"/>
            </a:endParaRPr>
          </a:p>
          <a:p>
            <a:pPr algn="l">
              <a:spcAft>
                <a:spcPts val="0"/>
              </a:spcAft>
            </a:pPr>
            <a:endParaRPr lang="en-US" sz="2400" dirty="0"/>
          </a:p>
        </p:txBody>
      </p:sp>
      <p:sp>
        <p:nvSpPr>
          <p:cNvPr id="4" name="Slide Number Placeholder 3">
            <a:extLst>
              <a:ext uri="{FF2B5EF4-FFF2-40B4-BE49-F238E27FC236}">
                <a16:creationId xmlns:a16="http://schemas.microsoft.com/office/drawing/2014/main" id="{BA69075E-F14D-4E48-99BD-CD0110F986C7}"/>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84029E5-777C-445A-BCEF-5958FC4E959C}"/>
              </a:ext>
            </a:extLst>
          </p:cNvPr>
          <p:cNvSpPr>
            <a:spLocks noGrp="1"/>
          </p:cNvSpPr>
          <p:nvPr>
            <p:ph type="ftr" idx="14"/>
          </p:nvPr>
        </p:nvSpPr>
        <p:spPr/>
        <p:txBody>
          <a:bodyPr/>
          <a:lstStyle/>
          <a:p>
            <a:r>
              <a:rPr lang="en-GB" dirty="0"/>
              <a:t>Tuncer Baykas, Self</a:t>
            </a:r>
          </a:p>
        </p:txBody>
      </p:sp>
      <p:sp>
        <p:nvSpPr>
          <p:cNvPr id="6" name="Date Placeholder 5">
            <a:extLst>
              <a:ext uri="{FF2B5EF4-FFF2-40B4-BE49-F238E27FC236}">
                <a16:creationId xmlns:a16="http://schemas.microsoft.com/office/drawing/2014/main" id="{E65E7056-66EE-434F-AEA3-6CA0731A57A3}"/>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6856034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F66A693-4037-9EB4-2DD8-97F02D4ADEF2}"/>
              </a:ext>
            </a:extLst>
          </p:cNvPr>
          <p:cNvSpPr>
            <a:spLocks noGrp="1"/>
          </p:cNvSpPr>
          <p:nvPr>
            <p:ph type="title"/>
          </p:nvPr>
        </p:nvSpPr>
        <p:spPr/>
        <p:txBody>
          <a:bodyPr/>
          <a:lstStyle/>
          <a:p>
            <a:r>
              <a:rPr lang="tr-TR" dirty="0"/>
              <a:t>FCC </a:t>
            </a:r>
            <a:r>
              <a:rPr lang="tr-TR" dirty="0" err="1"/>
              <a:t>Consultation</a:t>
            </a:r>
            <a:r>
              <a:rPr lang="tr-TR" dirty="0"/>
              <a:t> on </a:t>
            </a:r>
            <a:r>
              <a:rPr lang="tr-TR" dirty="0" err="1"/>
              <a:t>Sub</a:t>
            </a:r>
            <a:r>
              <a:rPr lang="tr-TR" dirty="0"/>
              <a:t> 1-GHZ </a:t>
            </a:r>
            <a:r>
              <a:rPr lang="tr-TR" dirty="0" err="1"/>
              <a:t>Bands</a:t>
            </a:r>
            <a:endParaRPr lang="tr-TR" dirty="0"/>
          </a:p>
        </p:txBody>
      </p:sp>
      <p:sp>
        <p:nvSpPr>
          <p:cNvPr id="3" name="İçerik Yer Tutucusu 2">
            <a:extLst>
              <a:ext uri="{FF2B5EF4-FFF2-40B4-BE49-F238E27FC236}">
                <a16:creationId xmlns:a16="http://schemas.microsoft.com/office/drawing/2014/main" id="{2719F96C-5AAC-EC4E-739C-96C93F3E34A1}"/>
              </a:ext>
            </a:extLst>
          </p:cNvPr>
          <p:cNvSpPr>
            <a:spLocks noGrp="1"/>
          </p:cNvSpPr>
          <p:nvPr>
            <p:ph idx="1"/>
          </p:nvPr>
        </p:nvSpPr>
        <p:spPr/>
        <p:txBody>
          <a:bodyPr/>
          <a:lstStyle/>
          <a:p>
            <a:pPr marL="0" indent="0">
              <a:buNone/>
            </a:pPr>
            <a:r>
              <a:rPr lang="en-US" dirty="0"/>
              <a:t>On 6 August 2024, the US FCC Wireless Telecommunications Bureau and Office of Engineering and Technology begins a consultation that seeks public comments on </a:t>
            </a:r>
            <a:r>
              <a:rPr lang="en-US" dirty="0" err="1"/>
              <a:t>NextNav's</a:t>
            </a:r>
            <a:r>
              <a:rPr lang="en-US" dirty="0"/>
              <a:t> petition to reconfigure the 902-928 MHz band and adopt new rules to enable the deployment of a 5G terrestrial positioning, navigation, and timing (PNT) network that “complements and backs up” the U.S. Global Positioning System (GPS).</a:t>
            </a:r>
            <a:endParaRPr lang="tr-TR" dirty="0"/>
          </a:p>
          <a:p>
            <a:pPr marL="0" indent="0">
              <a:buNone/>
            </a:pPr>
            <a:endParaRPr lang="tr-TR" dirty="0"/>
          </a:p>
          <a:p>
            <a:pPr marL="0" indent="0">
              <a:buNone/>
            </a:pPr>
            <a:r>
              <a:rPr lang="tr-TR" dirty="0" err="1"/>
              <a:t>Group</a:t>
            </a:r>
            <a:r>
              <a:rPr lang="tr-TR" dirty="0"/>
              <a:t> had a </a:t>
            </a:r>
            <a:r>
              <a:rPr lang="tr-TR" dirty="0" err="1"/>
              <a:t>teleconference</a:t>
            </a:r>
            <a:r>
              <a:rPr lang="tr-TR" dirty="0"/>
              <a:t>.</a:t>
            </a:r>
          </a:p>
        </p:txBody>
      </p:sp>
      <p:sp>
        <p:nvSpPr>
          <p:cNvPr id="4" name="Slayt Numarası Yer Tutucusu 3">
            <a:extLst>
              <a:ext uri="{FF2B5EF4-FFF2-40B4-BE49-F238E27FC236}">
                <a16:creationId xmlns:a16="http://schemas.microsoft.com/office/drawing/2014/main" id="{3986FD8D-5F93-748A-CDF1-9C575550507F}"/>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Alt Bilgi Yer Tutucusu 4">
            <a:extLst>
              <a:ext uri="{FF2B5EF4-FFF2-40B4-BE49-F238E27FC236}">
                <a16:creationId xmlns:a16="http://schemas.microsoft.com/office/drawing/2014/main" id="{1BCB496F-FF6B-9B88-6B21-5C1CEB2ED076}"/>
              </a:ext>
            </a:extLst>
          </p:cNvPr>
          <p:cNvSpPr>
            <a:spLocks noGrp="1"/>
          </p:cNvSpPr>
          <p:nvPr>
            <p:ph type="ftr" idx="14"/>
          </p:nvPr>
        </p:nvSpPr>
        <p:spPr/>
        <p:txBody>
          <a:bodyPr/>
          <a:lstStyle/>
          <a:p>
            <a:r>
              <a:rPr lang="en-GB"/>
              <a:t>Tuncer Baykas, </a:t>
            </a:r>
            <a:r>
              <a:rPr lang="tr-TR"/>
              <a:t>Self</a:t>
            </a:r>
            <a:endParaRPr lang="en-GB" dirty="0"/>
          </a:p>
        </p:txBody>
      </p:sp>
      <p:sp>
        <p:nvSpPr>
          <p:cNvPr id="6" name="Veri Yer Tutucusu 5">
            <a:extLst>
              <a:ext uri="{FF2B5EF4-FFF2-40B4-BE49-F238E27FC236}">
                <a16:creationId xmlns:a16="http://schemas.microsoft.com/office/drawing/2014/main" id="{ECABE424-4765-7E72-3769-2E903B446337}"/>
              </a:ext>
            </a:extLst>
          </p:cNvPr>
          <p:cNvSpPr>
            <a:spLocks noGrp="1"/>
          </p:cNvSpPr>
          <p:nvPr>
            <p:ph type="dt" idx="15"/>
          </p:nvPr>
        </p:nvSpPr>
        <p:spPr/>
        <p:txBody>
          <a:bodyPr/>
          <a:lstStyle/>
          <a:p>
            <a:r>
              <a:rPr lang="tr-TR" dirty="0"/>
              <a:t>May 2025</a:t>
            </a:r>
            <a:endParaRPr lang="en-GB" dirty="0"/>
          </a:p>
        </p:txBody>
      </p:sp>
    </p:spTree>
    <p:extLst>
      <p:ext uri="{BB962C8B-B14F-4D97-AF65-F5344CB8AC3E}">
        <p14:creationId xmlns:p14="http://schemas.microsoft.com/office/powerpoint/2010/main" val="29068732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BA726-C346-1E44-CE24-5F94BCBFB508}"/>
              </a:ext>
            </a:extLst>
          </p:cNvPr>
          <p:cNvSpPr>
            <a:spLocks noGrp="1"/>
          </p:cNvSpPr>
          <p:nvPr>
            <p:ph type="title"/>
          </p:nvPr>
        </p:nvSpPr>
        <p:spPr/>
        <p:txBody>
          <a:bodyPr/>
          <a:lstStyle/>
          <a:p>
            <a:r>
              <a:rPr lang="en-US" dirty="0"/>
              <a:t>802.19.3a Task Group</a:t>
            </a:r>
          </a:p>
        </p:txBody>
      </p:sp>
      <p:sp>
        <p:nvSpPr>
          <p:cNvPr id="3" name="Content Placeholder 2">
            <a:extLst>
              <a:ext uri="{FF2B5EF4-FFF2-40B4-BE49-F238E27FC236}">
                <a16:creationId xmlns:a16="http://schemas.microsoft.com/office/drawing/2014/main" id="{DF95C1EA-954D-208B-E139-13379EABE68A}"/>
              </a:ext>
            </a:extLst>
          </p:cNvPr>
          <p:cNvSpPr>
            <a:spLocks noGrp="1"/>
          </p:cNvSpPr>
          <p:nvPr>
            <p:ph idx="1"/>
          </p:nvPr>
        </p:nvSpPr>
        <p:spPr>
          <a:xfrm>
            <a:off x="731520" y="2113282"/>
            <a:ext cx="8869680" cy="4387427"/>
          </a:xfrm>
        </p:spPr>
        <p:txBody>
          <a:bodyPr/>
          <a:lstStyle/>
          <a:p>
            <a:r>
              <a:rPr lang="en-US" sz="2400" dirty="0"/>
              <a:t>Scope of the project: This amendment updates and expands coexistence recommendations to address new market requirements, increasing data traffic, greater device density of devices, and increased potential for congestion based on both IEEE Std 802.11-2020 and IEEE Std 802.15.4 sub-1 GHz standards. </a:t>
            </a:r>
          </a:p>
          <a:p>
            <a:r>
              <a:rPr lang="en-US" sz="2400" dirty="0"/>
              <a:t>This amendment includes recommendations with respect to new devices, as well as compatibility with deployed legacy devices</a:t>
            </a:r>
          </a:p>
          <a:p>
            <a:endParaRPr lang="en-US" sz="2400" dirty="0"/>
          </a:p>
          <a:p>
            <a:endParaRPr lang="en-US" sz="2400" dirty="0"/>
          </a:p>
          <a:p>
            <a:endParaRPr lang="en-US" sz="2400" dirty="0"/>
          </a:p>
          <a:p>
            <a:endParaRPr lang="en-US" sz="2400" dirty="0"/>
          </a:p>
        </p:txBody>
      </p:sp>
      <p:sp>
        <p:nvSpPr>
          <p:cNvPr id="4" name="Slide Number Placeholder 3">
            <a:extLst>
              <a:ext uri="{FF2B5EF4-FFF2-40B4-BE49-F238E27FC236}">
                <a16:creationId xmlns:a16="http://schemas.microsoft.com/office/drawing/2014/main" id="{CDF45B08-C00E-CACB-D1D1-1F346EE1D705}"/>
              </a:ext>
            </a:extLst>
          </p:cNvPr>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53344716-9975-A61A-BA49-3D8A3325E956}"/>
              </a:ext>
            </a:extLst>
          </p:cNvPr>
          <p:cNvSpPr>
            <a:spLocks noGrp="1"/>
          </p:cNvSpPr>
          <p:nvPr>
            <p:ph type="ftr" idx="14"/>
          </p:nvPr>
        </p:nvSpPr>
        <p:spPr/>
        <p:txBody>
          <a:bodyPr/>
          <a:lstStyle/>
          <a:p>
            <a:r>
              <a:rPr lang="en-GB" dirty="0"/>
              <a:t>Tuncer </a:t>
            </a:r>
            <a:r>
              <a:rPr lang="en-GB" dirty="0" err="1"/>
              <a:t>Baykas</a:t>
            </a:r>
            <a:r>
              <a:rPr lang="en-GB" dirty="0"/>
              <a:t>, Self</a:t>
            </a:r>
          </a:p>
        </p:txBody>
      </p:sp>
      <p:sp>
        <p:nvSpPr>
          <p:cNvPr id="6" name="Date Placeholder 5">
            <a:extLst>
              <a:ext uri="{FF2B5EF4-FFF2-40B4-BE49-F238E27FC236}">
                <a16:creationId xmlns:a16="http://schemas.microsoft.com/office/drawing/2014/main" id="{4B924F09-BA14-B325-89A1-B80DA83402F5}"/>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1880318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15B67-333F-4136-B413-8BB853474209}"/>
              </a:ext>
            </a:extLst>
          </p:cNvPr>
          <p:cNvSpPr>
            <a:spLocks noGrp="1"/>
          </p:cNvSpPr>
          <p:nvPr>
            <p:ph type="title"/>
          </p:nvPr>
        </p:nvSpPr>
        <p:spPr>
          <a:xfrm>
            <a:off x="731520" y="731522"/>
            <a:ext cx="8288868" cy="927947"/>
          </a:xfrm>
        </p:spPr>
        <p:txBody>
          <a:bodyPr/>
          <a:lstStyle/>
          <a:p>
            <a:r>
              <a:rPr lang="en-US" dirty="0"/>
              <a:t>Schedule</a:t>
            </a:r>
          </a:p>
        </p:txBody>
      </p:sp>
      <p:sp>
        <p:nvSpPr>
          <p:cNvPr id="4" name="Slide Number Placeholder 3">
            <a:extLst>
              <a:ext uri="{FF2B5EF4-FFF2-40B4-BE49-F238E27FC236}">
                <a16:creationId xmlns:a16="http://schemas.microsoft.com/office/drawing/2014/main" id="{8516BF85-703F-4D99-BFAC-8C17C72B17FE}"/>
              </a:ext>
            </a:extLst>
          </p:cNvPr>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A75A814C-D46D-4A36-981C-071708DE9501}"/>
              </a:ext>
            </a:extLst>
          </p:cNvPr>
          <p:cNvSpPr>
            <a:spLocks noGrp="1"/>
          </p:cNvSpPr>
          <p:nvPr>
            <p:ph type="ftr" idx="14"/>
          </p:nvPr>
        </p:nvSpPr>
        <p:spPr/>
        <p:txBody>
          <a:bodyPr/>
          <a:lstStyle/>
          <a:p>
            <a:r>
              <a:rPr lang="en-GB" dirty="0"/>
              <a:t>Tuncer Baykas, Self</a:t>
            </a:r>
          </a:p>
        </p:txBody>
      </p:sp>
      <p:sp>
        <p:nvSpPr>
          <p:cNvPr id="6" name="Date Placeholder 5">
            <a:extLst>
              <a:ext uri="{FF2B5EF4-FFF2-40B4-BE49-F238E27FC236}">
                <a16:creationId xmlns:a16="http://schemas.microsoft.com/office/drawing/2014/main" id="{EFFDB710-5A2A-49E4-A93C-63257E73EF25}"/>
              </a:ext>
            </a:extLst>
          </p:cNvPr>
          <p:cNvSpPr>
            <a:spLocks noGrp="1"/>
          </p:cNvSpPr>
          <p:nvPr>
            <p:ph type="dt" idx="15"/>
          </p:nvPr>
        </p:nvSpPr>
        <p:spPr/>
        <p:txBody>
          <a:bodyPr/>
          <a:lstStyle/>
          <a:p>
            <a:r>
              <a:rPr lang="en-US" dirty="0"/>
              <a:t>May 2025</a:t>
            </a:r>
            <a:endParaRPr lang="en-GB" dirty="0"/>
          </a:p>
        </p:txBody>
      </p:sp>
      <p:pic>
        <p:nvPicPr>
          <p:cNvPr id="10" name="Resim 9">
            <a:extLst>
              <a:ext uri="{FF2B5EF4-FFF2-40B4-BE49-F238E27FC236}">
                <a16:creationId xmlns:a16="http://schemas.microsoft.com/office/drawing/2014/main" id="{A12C7396-FCBD-4905-0894-83FF8B33D12C}"/>
              </a:ext>
            </a:extLst>
          </p:cNvPr>
          <p:cNvPicPr>
            <a:picLocks noChangeAspect="1"/>
          </p:cNvPicPr>
          <p:nvPr/>
        </p:nvPicPr>
        <p:blipFill>
          <a:blip r:embed="rId2"/>
          <a:stretch>
            <a:fillRect/>
          </a:stretch>
        </p:blipFill>
        <p:spPr>
          <a:xfrm>
            <a:off x="825767" y="2292773"/>
            <a:ext cx="8102065" cy="1600200"/>
          </a:xfrm>
          <a:prstGeom prst="rect">
            <a:avLst/>
          </a:prstGeom>
        </p:spPr>
      </p:pic>
    </p:spTree>
    <p:extLst>
      <p:ext uri="{BB962C8B-B14F-4D97-AF65-F5344CB8AC3E}">
        <p14:creationId xmlns:p14="http://schemas.microsoft.com/office/powerpoint/2010/main" val="6930986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56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731521" y="2113281"/>
            <a:ext cx="8288867" cy="4793827"/>
          </a:xfrm>
        </p:spPr>
        <p:txBody>
          <a:bodyPr/>
          <a:lstStyle/>
          <a:p>
            <a:pPr>
              <a:buFont typeface="Arial" panose="020B0604020202020204" pitchFamily="34" charset="0"/>
              <a:buChar char="•"/>
            </a:pPr>
            <a:r>
              <a:rPr lang="en-US" sz="2133" dirty="0"/>
              <a:t>This meeting is part of the </a:t>
            </a:r>
            <a:r>
              <a:rPr lang="tr-TR" sz="2133" dirty="0"/>
              <a:t>May</a:t>
            </a:r>
            <a:r>
              <a:rPr lang="en-US" sz="2133" dirty="0"/>
              <a:t> IEEE 802 </a:t>
            </a:r>
            <a:r>
              <a:rPr lang="tr-TR" sz="2133" dirty="0" err="1"/>
              <a:t>interim</a:t>
            </a:r>
            <a:r>
              <a:rPr lang="en-US" sz="2133" dirty="0"/>
              <a:t> session</a:t>
            </a:r>
          </a:p>
          <a:p>
            <a:pPr>
              <a:buFont typeface="Arial" panose="020B0604020202020204" pitchFamily="34" charset="0"/>
              <a:buChar char="•"/>
            </a:pPr>
            <a:endParaRPr lang="en-US" sz="2133" dirty="0"/>
          </a:p>
          <a:p>
            <a:pPr>
              <a:buFont typeface="Arial" panose="020B0604020202020204" pitchFamily="34" charset="0"/>
              <a:buChar char="•"/>
            </a:pPr>
            <a:r>
              <a:rPr lang="en-US" sz="2133" dirty="0"/>
              <a:t>You must pay the registration fee whether attending in-person or remotely</a:t>
            </a:r>
          </a:p>
          <a:p>
            <a:pPr>
              <a:buFont typeface="Arial" panose="020B0604020202020204" pitchFamily="34" charset="0"/>
              <a:buChar char="•"/>
            </a:pPr>
            <a:endParaRPr lang="en-US" sz="2133" dirty="0"/>
          </a:p>
          <a:p>
            <a:pPr>
              <a:buFont typeface="Arial" panose="020B0604020202020204" pitchFamily="34" charset="0"/>
              <a:buChar char="•"/>
            </a:pPr>
            <a:r>
              <a:rPr lang="en-US" sz="2133" dirty="0"/>
              <a:t>If you have not already done so, you can register here:</a:t>
            </a:r>
            <a:r>
              <a:rPr lang="tr-TR" sz="2133" dirty="0"/>
              <a:t> https://touchpoint.eventsair.com/2025-may-ieee-802-wireless-interim-session/</a:t>
            </a:r>
          </a:p>
          <a:p>
            <a:pPr>
              <a:buFont typeface="Arial" panose="020B0604020202020204" pitchFamily="34" charset="0"/>
              <a:buChar char="•"/>
            </a:pPr>
            <a:endParaRPr lang="en-US" sz="2133" dirty="0"/>
          </a:p>
          <a:p>
            <a:pPr>
              <a:buFont typeface="Arial" panose="020B0604020202020204" pitchFamily="34" charset="0"/>
              <a:buChar char="•"/>
            </a:pPr>
            <a:r>
              <a:rPr lang="en-US" sz="2133" dirty="0"/>
              <a:t>If you do not intend to register for this session you must leave this meeting and, if you have logged attendance on IMAT, email the 802.19 chair or vice chair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a:xfrm>
            <a:off x="5943600" y="6907108"/>
            <a:ext cx="3396821" cy="245533"/>
          </a:xfrm>
        </p:spPr>
        <p:txBody>
          <a:bodyPr/>
          <a:lstStyle/>
          <a:p>
            <a:r>
              <a:rPr lang="en-GB" dirty="0"/>
              <a:t>Tuncer </a:t>
            </a:r>
            <a:r>
              <a:rPr lang="en-GB" dirty="0" err="1"/>
              <a:t>Baykas</a:t>
            </a:r>
            <a:r>
              <a:rPr lang="en-GB" dirty="0"/>
              <a:t>, Self</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a:extLst>
              <a:ext uri="{FF2B5EF4-FFF2-40B4-BE49-F238E27FC236}">
                <a16:creationId xmlns:a16="http://schemas.microsoft.com/office/drawing/2014/main" id="{6FE0ECD4-63AC-D6AC-05AD-77F09E46011A}"/>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Alt Bilgi Yer Tutucusu 4">
            <a:extLst>
              <a:ext uri="{FF2B5EF4-FFF2-40B4-BE49-F238E27FC236}">
                <a16:creationId xmlns:a16="http://schemas.microsoft.com/office/drawing/2014/main" id="{F7B0C04E-8045-5BE2-B4B1-86A3800A33F0}"/>
              </a:ext>
            </a:extLst>
          </p:cNvPr>
          <p:cNvSpPr>
            <a:spLocks noGrp="1"/>
          </p:cNvSpPr>
          <p:nvPr>
            <p:ph type="ftr" idx="14"/>
          </p:nvPr>
        </p:nvSpPr>
        <p:spPr/>
        <p:txBody>
          <a:bodyPr/>
          <a:lstStyle/>
          <a:p>
            <a:r>
              <a:rPr lang="en-GB"/>
              <a:t>Tuncer Baykas, </a:t>
            </a:r>
            <a:r>
              <a:rPr lang="tr-TR"/>
              <a:t>Self</a:t>
            </a:r>
            <a:endParaRPr lang="en-GB" dirty="0"/>
          </a:p>
        </p:txBody>
      </p:sp>
      <p:sp>
        <p:nvSpPr>
          <p:cNvPr id="6" name="Veri Yer Tutucusu 5">
            <a:extLst>
              <a:ext uri="{FF2B5EF4-FFF2-40B4-BE49-F238E27FC236}">
                <a16:creationId xmlns:a16="http://schemas.microsoft.com/office/drawing/2014/main" id="{F6E1522F-4FF7-FE57-C0A3-37E83293F055}"/>
              </a:ext>
            </a:extLst>
          </p:cNvPr>
          <p:cNvSpPr>
            <a:spLocks noGrp="1"/>
          </p:cNvSpPr>
          <p:nvPr>
            <p:ph type="dt" idx="15"/>
          </p:nvPr>
        </p:nvSpPr>
        <p:spPr/>
        <p:txBody>
          <a:bodyPr/>
          <a:lstStyle/>
          <a:p>
            <a:r>
              <a:rPr lang="tr-TR" dirty="0"/>
              <a:t>May 2025</a:t>
            </a:r>
            <a:endParaRPr lang="en-GB" dirty="0"/>
          </a:p>
        </p:txBody>
      </p:sp>
      <p:sp>
        <p:nvSpPr>
          <p:cNvPr id="7" name="Title 1">
            <a:extLst>
              <a:ext uri="{FF2B5EF4-FFF2-40B4-BE49-F238E27FC236}">
                <a16:creationId xmlns:a16="http://schemas.microsoft.com/office/drawing/2014/main" id="{67FB7988-9D5D-7F13-6F73-BBA1EAC7103F}"/>
              </a:ext>
            </a:extLst>
          </p:cNvPr>
          <p:cNvSpPr>
            <a:spLocks noGrp="1"/>
          </p:cNvSpPr>
          <p:nvPr>
            <p:ph type="title"/>
          </p:nvPr>
        </p:nvSpPr>
        <p:spPr>
          <a:xfrm>
            <a:off x="-152400" y="501227"/>
            <a:ext cx="10363200" cy="1143000"/>
          </a:xfrm>
        </p:spPr>
        <p:txBody>
          <a:bodyPr/>
          <a:lstStyle/>
          <a:p>
            <a:r>
              <a:rPr lang="en-US" dirty="0"/>
              <a:t>IEEE SA Standards Awards Nominations</a:t>
            </a:r>
          </a:p>
        </p:txBody>
      </p:sp>
      <p:sp>
        <p:nvSpPr>
          <p:cNvPr id="9" name="TextBox 6">
            <a:extLst>
              <a:ext uri="{FF2B5EF4-FFF2-40B4-BE49-F238E27FC236}">
                <a16:creationId xmlns:a16="http://schemas.microsoft.com/office/drawing/2014/main" id="{20248DA4-4D36-A8FE-8AA4-323C5E5912D3}"/>
              </a:ext>
            </a:extLst>
          </p:cNvPr>
          <p:cNvSpPr txBox="1"/>
          <p:nvPr/>
        </p:nvSpPr>
        <p:spPr>
          <a:xfrm>
            <a:off x="401767" y="1479433"/>
            <a:ext cx="8285033" cy="2825325"/>
          </a:xfrm>
          <a:prstGeom prst="rect">
            <a:avLst/>
          </a:prstGeom>
          <a:noFill/>
        </p:spPr>
        <p:txBody>
          <a:bodyPr wrap="square">
            <a:spAutoFit/>
          </a:bodyPr>
          <a:lstStyle/>
          <a:p>
            <a:r>
              <a:rPr lang="en-US" dirty="0">
                <a:solidFill>
                  <a:schemeClr val="accent2"/>
                </a:solidFill>
              </a:rPr>
              <a:t>Submit your nominations of deserving honorees today</a:t>
            </a:r>
          </a:p>
          <a:p>
            <a:r>
              <a:rPr lang="en-US" dirty="0">
                <a:solidFill>
                  <a:schemeClr val="accent2"/>
                </a:solidFill>
                <a:hlinkClick r:id="rId2">
                  <a:extLst>
                    <a:ext uri="{A12FA001-AC4F-418D-AE19-62706E023703}">
                      <ahyp:hlinkClr xmlns:ahyp="http://schemas.microsoft.com/office/drawing/2018/hyperlinkcolor" val="tx"/>
                    </a:ext>
                  </a:extLst>
                </a:hlinkClick>
              </a:rPr>
              <a:t>https://standards.ieee.org/about/awards/nominate/</a:t>
            </a:r>
            <a:endParaRPr lang="en-US" dirty="0">
              <a:solidFill>
                <a:schemeClr val="accent2"/>
              </a:solidFill>
            </a:endParaRPr>
          </a:p>
          <a:p>
            <a:endParaRPr lang="en-US" dirty="0"/>
          </a:p>
          <a:p>
            <a:r>
              <a:rPr lang="en-US" b="1" i="0" dirty="0">
                <a:solidFill>
                  <a:srgbClr val="000000"/>
                </a:solidFill>
                <a:effectLst/>
                <a:latin typeface="Open Sans" panose="020B0606030504020204" pitchFamily="34" charset="0"/>
              </a:rPr>
              <a:t>The nomination period is now open and will run until 31 July 2025.</a:t>
            </a:r>
            <a:endParaRPr lang="en-US" dirty="0"/>
          </a:p>
          <a:p>
            <a:endParaRPr lang="en-US" dirty="0"/>
          </a:p>
          <a:p>
            <a:endParaRPr lang="en-US" dirty="0"/>
          </a:p>
        </p:txBody>
      </p:sp>
      <p:graphicFrame>
        <p:nvGraphicFramePr>
          <p:cNvPr id="10" name="Table 7">
            <a:extLst>
              <a:ext uri="{FF2B5EF4-FFF2-40B4-BE49-F238E27FC236}">
                <a16:creationId xmlns:a16="http://schemas.microsoft.com/office/drawing/2014/main" id="{383C4AC1-2BD3-CA34-F2F1-09633BF633E4}"/>
              </a:ext>
            </a:extLst>
          </p:cNvPr>
          <p:cNvGraphicFramePr>
            <a:graphicFrameLocks noGrp="1"/>
          </p:cNvGraphicFramePr>
          <p:nvPr>
            <p:extLst>
              <p:ext uri="{D42A27DB-BD31-4B8C-83A1-F6EECF244321}">
                <p14:modId xmlns:p14="http://schemas.microsoft.com/office/powerpoint/2010/main" val="2888946790"/>
              </p:ext>
            </p:extLst>
          </p:nvPr>
        </p:nvGraphicFramePr>
        <p:xfrm>
          <a:off x="265829" y="3505200"/>
          <a:ext cx="9526742" cy="2784973"/>
        </p:xfrm>
        <a:graphic>
          <a:graphicData uri="http://schemas.openxmlformats.org/drawingml/2006/table">
            <a:tbl>
              <a:tblPr/>
              <a:tblGrid>
                <a:gridCol w="9526742">
                  <a:extLst>
                    <a:ext uri="{9D8B030D-6E8A-4147-A177-3AD203B41FA5}">
                      <a16:colId xmlns:a16="http://schemas.microsoft.com/office/drawing/2014/main" val="759038452"/>
                    </a:ext>
                  </a:extLst>
                </a:gridCol>
              </a:tblGrid>
              <a:tr h="228271">
                <a:tc>
                  <a:txBody>
                    <a:bodyPr/>
                    <a:lstStyle/>
                    <a:p>
                      <a:pPr algn="l"/>
                      <a:endParaRPr lang="en-US" sz="1600" b="1" dirty="0">
                        <a:solidFill>
                          <a:schemeClr val="accent2"/>
                        </a:solidFill>
                        <a:effectLst/>
                        <a:latin typeface="+mj-lt"/>
                      </a:endParaRPr>
                    </a:p>
                  </a:txBody>
                  <a:tcPr marL="158522" marR="158522" marT="0" marB="0">
                    <a:lnL>
                      <a:noFill/>
                    </a:lnL>
                    <a:lnR>
                      <a:noFill/>
                    </a:lnR>
                    <a:lnT>
                      <a:noFill/>
                    </a:lnT>
                    <a:lnB>
                      <a:noFill/>
                    </a:lnB>
                    <a:noFill/>
                  </a:tcPr>
                </a:tc>
                <a:extLst>
                  <a:ext uri="{0D108BD9-81ED-4DB2-BD59-A6C34878D82A}">
                    <a16:rowId xmlns:a16="http://schemas.microsoft.com/office/drawing/2014/main" val="3460062836"/>
                  </a:ext>
                </a:extLst>
              </a:tr>
              <a:tr h="221719">
                <a:tc>
                  <a:txBody>
                    <a:bodyPr/>
                    <a:lstStyle/>
                    <a:p>
                      <a:pPr>
                        <a:lnSpc>
                          <a:spcPts val="2250"/>
                        </a:lnSpc>
                      </a:pPr>
                      <a:endParaRPr lang="en-US" sz="1600" dirty="0">
                        <a:solidFill>
                          <a:schemeClr val="accent2"/>
                        </a:solidFill>
                        <a:effectLst/>
                        <a:latin typeface="+mj-lt"/>
                      </a:endParaRPr>
                    </a:p>
                  </a:txBody>
                  <a:tcPr marL="0" marR="0" marT="0" marB="0">
                    <a:lnL>
                      <a:noFill/>
                    </a:lnL>
                    <a:lnR>
                      <a:noFill/>
                    </a:lnR>
                    <a:lnT>
                      <a:noFill/>
                    </a:lnT>
                    <a:lnB>
                      <a:noFill/>
                    </a:lnB>
                    <a:noFill/>
                  </a:tcPr>
                </a:tc>
                <a:extLst>
                  <a:ext uri="{0D108BD9-81ED-4DB2-BD59-A6C34878D82A}">
                    <a16:rowId xmlns:a16="http://schemas.microsoft.com/office/drawing/2014/main" val="1047586299"/>
                  </a:ext>
                </a:extLst>
              </a:tr>
              <a:tr h="22827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b="1" u="none" strike="noStrike" kern="1200" dirty="0">
                          <a:solidFill>
                            <a:schemeClr val="accent2"/>
                          </a:solidFill>
                          <a:effectLst/>
                          <a:latin typeface="+mn-lt"/>
                          <a:ea typeface="+mn-ea"/>
                          <a:cs typeface="+mn-cs"/>
                          <a:hlinkClick r:id="rId3">
                            <a:extLst>
                              <a:ext uri="{A12FA001-AC4F-418D-AE19-62706E023703}">
                                <ahyp:hlinkClr xmlns:ahyp="http://schemas.microsoft.com/office/drawing/2018/hyperlinkcolor" val="tx"/>
                              </a:ext>
                            </a:extLst>
                          </a:hlinkClick>
                        </a:rPr>
                        <a:t>IEEE SA CONFORMITY ASSESSMENT AWARD</a:t>
                      </a:r>
                      <a:endParaRPr lang="en-US" sz="1600" b="1" kern="1200" dirty="0">
                        <a:solidFill>
                          <a:schemeClr val="accent2"/>
                        </a:solidFill>
                        <a:effectLst/>
                        <a:latin typeface="+mn-lt"/>
                        <a:ea typeface="+mn-ea"/>
                        <a:cs typeface="+mn-cs"/>
                      </a:endParaRPr>
                    </a:p>
                    <a:p>
                      <a:pPr algn="l"/>
                      <a:r>
                        <a:rPr lang="en-US" sz="1600" b="1" u="none" strike="noStrike" dirty="0">
                          <a:solidFill>
                            <a:schemeClr val="accent2"/>
                          </a:solidFill>
                          <a:effectLst/>
                          <a:latin typeface="+mj-lt"/>
                          <a:hlinkClick r:id="rId4">
                            <a:extLst>
                              <a:ext uri="{A12FA001-AC4F-418D-AE19-62706E023703}">
                                <ahyp:hlinkClr xmlns:ahyp="http://schemas.microsoft.com/office/drawing/2018/hyperlinkcolor" val="tx"/>
                              </a:ext>
                            </a:extLst>
                          </a:hlinkClick>
                        </a:rPr>
                        <a:t>IEEE SA CORPORATE AWARD</a:t>
                      </a:r>
                      <a:endParaRPr lang="en-US" sz="1600" b="1" dirty="0">
                        <a:solidFill>
                          <a:schemeClr val="accent2"/>
                        </a:solidFill>
                        <a:effectLst/>
                        <a:latin typeface="+mj-lt"/>
                      </a:endParaRPr>
                    </a:p>
                  </a:txBody>
                  <a:tcPr marL="158522" marR="158522" marT="0" marB="0">
                    <a:lnL>
                      <a:noFill/>
                    </a:lnL>
                    <a:lnR>
                      <a:noFill/>
                    </a:lnR>
                    <a:lnT>
                      <a:noFill/>
                    </a:lnT>
                    <a:lnB>
                      <a:noFill/>
                    </a:lnB>
                    <a:noFill/>
                  </a:tcPr>
                </a:tc>
                <a:extLst>
                  <a:ext uri="{0D108BD9-81ED-4DB2-BD59-A6C34878D82A}">
                    <a16:rowId xmlns:a16="http://schemas.microsoft.com/office/drawing/2014/main" val="311288507"/>
                  </a:ext>
                </a:extLst>
              </a:tr>
              <a:tr h="228271">
                <a:tc>
                  <a:txBody>
                    <a:bodyPr/>
                    <a:lstStyle/>
                    <a:p>
                      <a:pPr algn="l"/>
                      <a:r>
                        <a:rPr lang="en-US" sz="1600" b="1" u="none" strike="noStrike" dirty="0">
                          <a:solidFill>
                            <a:schemeClr val="accent2"/>
                          </a:solidFill>
                          <a:effectLst/>
                          <a:latin typeface="+mj-lt"/>
                          <a:hlinkClick r:id="rId5">
                            <a:extLst>
                              <a:ext uri="{A12FA001-AC4F-418D-AE19-62706E023703}">
                                <ahyp:hlinkClr xmlns:ahyp="http://schemas.microsoft.com/office/drawing/2018/hyperlinkcolor" val="tx"/>
                              </a:ext>
                            </a:extLst>
                          </a:hlinkClick>
                        </a:rPr>
                        <a:t>IEEE SA STANDARDS BOARD DISTINGUISHED SERVICE AWARD</a:t>
                      </a:r>
                      <a:endParaRPr lang="en-US" sz="1600" b="1" dirty="0">
                        <a:solidFill>
                          <a:schemeClr val="accent2"/>
                        </a:solidFill>
                        <a:effectLst/>
                        <a:latin typeface="+mj-lt"/>
                      </a:endParaRPr>
                    </a:p>
                  </a:txBody>
                  <a:tcPr marL="158522" marR="158522" marT="0" marB="0">
                    <a:lnL>
                      <a:noFill/>
                    </a:lnL>
                    <a:lnR>
                      <a:noFill/>
                    </a:lnR>
                    <a:lnT>
                      <a:noFill/>
                    </a:lnT>
                    <a:lnB>
                      <a:noFill/>
                    </a:lnB>
                    <a:noFill/>
                  </a:tcPr>
                </a:tc>
                <a:extLst>
                  <a:ext uri="{0D108BD9-81ED-4DB2-BD59-A6C34878D82A}">
                    <a16:rowId xmlns:a16="http://schemas.microsoft.com/office/drawing/2014/main" val="3468194968"/>
                  </a:ext>
                </a:extLst>
              </a:tr>
              <a:tr h="228271">
                <a:tc>
                  <a:txBody>
                    <a:bodyPr/>
                    <a:lstStyle/>
                    <a:p>
                      <a:pPr algn="l"/>
                      <a:r>
                        <a:rPr lang="en-US" sz="1600" b="1" u="none" strike="noStrike" dirty="0">
                          <a:solidFill>
                            <a:schemeClr val="accent2"/>
                          </a:solidFill>
                          <a:effectLst/>
                          <a:latin typeface="+mj-lt"/>
                          <a:hlinkClick r:id="rId6">
                            <a:extLst>
                              <a:ext uri="{A12FA001-AC4F-418D-AE19-62706E023703}">
                                <ahyp:hlinkClr xmlns:ahyp="http://schemas.microsoft.com/office/drawing/2018/hyperlinkcolor" val="tx"/>
                              </a:ext>
                            </a:extLst>
                          </a:hlinkClick>
                        </a:rPr>
                        <a:t>IEEE SA LIFETIME ACHIEVEMENT AWARD</a:t>
                      </a:r>
                      <a:endParaRPr lang="en-US" sz="1600" b="1" dirty="0">
                        <a:solidFill>
                          <a:schemeClr val="accent2"/>
                        </a:solidFill>
                        <a:effectLst/>
                        <a:latin typeface="+mj-lt"/>
                      </a:endParaRPr>
                    </a:p>
                  </a:txBody>
                  <a:tcPr marL="158522" marR="158522" marT="0" marB="0">
                    <a:lnL>
                      <a:noFill/>
                    </a:lnL>
                    <a:lnR>
                      <a:noFill/>
                    </a:lnR>
                    <a:lnT>
                      <a:noFill/>
                    </a:lnT>
                    <a:lnB>
                      <a:noFill/>
                    </a:lnB>
                    <a:noFill/>
                  </a:tcPr>
                </a:tc>
                <a:extLst>
                  <a:ext uri="{0D108BD9-81ED-4DB2-BD59-A6C34878D82A}">
                    <a16:rowId xmlns:a16="http://schemas.microsoft.com/office/drawing/2014/main" val="2328424279"/>
                  </a:ext>
                </a:extLst>
              </a:tr>
              <a:tr h="228271">
                <a:tc>
                  <a:txBody>
                    <a:bodyPr/>
                    <a:lstStyle/>
                    <a:p>
                      <a:pPr algn="l"/>
                      <a:r>
                        <a:rPr lang="en-US" sz="1600" b="1" u="none" strike="noStrike" dirty="0">
                          <a:solidFill>
                            <a:schemeClr val="accent2"/>
                          </a:solidFill>
                          <a:effectLst/>
                          <a:latin typeface="+mj-lt"/>
                          <a:hlinkClick r:id="rId7">
                            <a:extLst>
                              <a:ext uri="{A12FA001-AC4F-418D-AE19-62706E023703}">
                                <ahyp:hlinkClr xmlns:ahyp="http://schemas.microsoft.com/office/drawing/2018/hyperlinkcolor" val="tx"/>
                              </a:ext>
                            </a:extLst>
                          </a:hlinkClick>
                        </a:rPr>
                        <a:t>IEEE SA INTERNATIONAL AWARD</a:t>
                      </a:r>
                      <a:endParaRPr lang="en-US" sz="1600" b="1" u="none" strike="noStrike" dirty="0">
                        <a:solidFill>
                          <a:schemeClr val="accent2"/>
                        </a:solidFill>
                        <a:effectLst/>
                        <a:latin typeface="+mj-lt"/>
                      </a:endParaRPr>
                    </a:p>
                    <a:p>
                      <a:pPr algn="l"/>
                      <a:r>
                        <a:rPr lang="en-US" sz="1600" b="1" i="0" u="none" strike="noStrike" kern="1200" dirty="0">
                          <a:solidFill>
                            <a:schemeClr val="accent2"/>
                          </a:solidFill>
                          <a:effectLst/>
                          <a:latin typeface="+mj-lt"/>
                          <a:ea typeface="+mn-ea"/>
                          <a:cs typeface="+mn-cs"/>
                          <a:hlinkClick r:id="rId8">
                            <a:extLst>
                              <a:ext uri="{A12FA001-AC4F-418D-AE19-62706E023703}">
                                <ahyp:hlinkClr xmlns:ahyp="http://schemas.microsoft.com/office/drawing/2018/hyperlinkcolor" val="tx"/>
                              </a:ext>
                            </a:extLst>
                          </a:hlinkClick>
                        </a:rPr>
                        <a:t>IEEE SA STANDARDS COMMITTEE AWARD FOR OUTSTANDING CONTRIBUTION TO ENTITY STANDARDS</a:t>
                      </a:r>
                      <a:endParaRPr lang="en-US" sz="1600" b="1" i="0" u="none" strike="noStrike" kern="1200" dirty="0">
                        <a:solidFill>
                          <a:schemeClr val="accent2"/>
                        </a:solidFill>
                        <a:effectLst/>
                        <a:latin typeface="+mj-lt"/>
                        <a:ea typeface="+mn-ea"/>
                        <a:cs typeface="+mn-cs"/>
                      </a:endParaRPr>
                    </a:p>
                    <a:p>
                      <a:pPr algn="l"/>
                      <a:r>
                        <a:rPr lang="en-US" sz="1600" b="1" i="0" u="none" strike="noStrike" kern="1200" dirty="0">
                          <a:solidFill>
                            <a:schemeClr val="accent2"/>
                          </a:solidFill>
                          <a:effectLst/>
                          <a:latin typeface="+mj-lt"/>
                          <a:ea typeface="+mn-ea"/>
                          <a:cs typeface="+mn-cs"/>
                          <a:hlinkClick r:id="rId9">
                            <a:extLst>
                              <a:ext uri="{A12FA001-AC4F-418D-AE19-62706E023703}">
                                <ahyp:hlinkClr xmlns:ahyp="http://schemas.microsoft.com/office/drawing/2018/hyperlinkcolor" val="tx"/>
                              </a:ext>
                            </a:extLst>
                          </a:hlinkClick>
                        </a:rPr>
                        <a:t>IEEE SA STANDARDS MEDALLION</a:t>
                      </a:r>
                      <a:endParaRPr lang="en-US" sz="1600" b="1" dirty="0">
                        <a:solidFill>
                          <a:schemeClr val="accent2"/>
                        </a:solidFill>
                        <a:effectLst/>
                        <a:latin typeface="+mj-lt"/>
                      </a:endParaRPr>
                    </a:p>
                  </a:txBody>
                  <a:tcPr marL="158522" marR="158522" marT="0" marB="0">
                    <a:lnL>
                      <a:noFill/>
                    </a:lnL>
                    <a:lnR>
                      <a:noFill/>
                    </a:lnR>
                    <a:lnT>
                      <a:noFill/>
                    </a:lnT>
                    <a:lnB>
                      <a:noFill/>
                    </a:lnB>
                    <a:noFill/>
                  </a:tcPr>
                </a:tc>
                <a:extLst>
                  <a:ext uri="{0D108BD9-81ED-4DB2-BD59-A6C34878D82A}">
                    <a16:rowId xmlns:a16="http://schemas.microsoft.com/office/drawing/2014/main" val="1434345047"/>
                  </a:ext>
                </a:extLst>
              </a:tr>
              <a:tr h="228271">
                <a:tc>
                  <a:txBody>
                    <a:bodyPr/>
                    <a:lstStyle/>
                    <a:p>
                      <a:pPr algn="l"/>
                      <a:endParaRPr lang="en-US" sz="1500" dirty="0">
                        <a:effectLst/>
                      </a:endParaRPr>
                    </a:p>
                  </a:txBody>
                  <a:tcPr marL="158522" marR="158522" marT="31704" marB="63409">
                    <a:lnL>
                      <a:noFill/>
                    </a:lnL>
                    <a:lnR>
                      <a:noFill/>
                    </a:lnR>
                    <a:lnT>
                      <a:noFill/>
                    </a:lnT>
                    <a:lnB>
                      <a:noFill/>
                    </a:lnB>
                    <a:noFill/>
                  </a:tcPr>
                </a:tc>
                <a:extLst>
                  <a:ext uri="{0D108BD9-81ED-4DB2-BD59-A6C34878D82A}">
                    <a16:rowId xmlns:a16="http://schemas.microsoft.com/office/drawing/2014/main" val="1073658667"/>
                  </a:ext>
                </a:extLst>
              </a:tr>
            </a:tbl>
          </a:graphicData>
        </a:graphic>
      </p:graphicFrame>
    </p:spTree>
    <p:extLst>
      <p:ext uri="{BB962C8B-B14F-4D97-AF65-F5344CB8AC3E}">
        <p14:creationId xmlns:p14="http://schemas.microsoft.com/office/powerpoint/2010/main" val="35256714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1DCF12B-534A-09FB-678A-125D18E4333B}"/>
              </a:ext>
            </a:extLst>
          </p:cNvPr>
          <p:cNvSpPr>
            <a:spLocks noGrp="1"/>
          </p:cNvSpPr>
          <p:nvPr>
            <p:ph type="title"/>
          </p:nvPr>
        </p:nvSpPr>
        <p:spPr/>
        <p:txBody>
          <a:bodyPr/>
          <a:lstStyle/>
          <a:p>
            <a:r>
              <a:rPr lang="tr-TR" dirty="0"/>
              <a:t>CSCN 2025</a:t>
            </a:r>
          </a:p>
        </p:txBody>
      </p:sp>
      <p:sp>
        <p:nvSpPr>
          <p:cNvPr id="3" name="İçerik Yer Tutucusu 2">
            <a:extLst>
              <a:ext uri="{FF2B5EF4-FFF2-40B4-BE49-F238E27FC236}">
                <a16:creationId xmlns:a16="http://schemas.microsoft.com/office/drawing/2014/main" id="{BB812791-A730-97BD-2BDB-1F0ED48AF057}"/>
              </a:ext>
            </a:extLst>
          </p:cNvPr>
          <p:cNvSpPr>
            <a:spLocks noGrp="1"/>
          </p:cNvSpPr>
          <p:nvPr>
            <p:ph idx="1"/>
          </p:nvPr>
        </p:nvSpPr>
        <p:spPr>
          <a:xfrm>
            <a:off x="769620" y="1929924"/>
            <a:ext cx="8288868" cy="4387427"/>
          </a:xfrm>
        </p:spPr>
        <p:txBody>
          <a:bodyPr/>
          <a:lstStyle/>
          <a:p>
            <a:pPr algn="l">
              <a:buNone/>
            </a:pPr>
            <a:r>
              <a:rPr lang="en-US" b="0" i="0" dirty="0">
                <a:solidFill>
                  <a:srgbClr val="404041"/>
                </a:solidFill>
                <a:effectLst/>
                <a:latin typeface="Oswald" panose="020F0502020204030204" pitchFamily="2" charset="-94"/>
              </a:rPr>
              <a:t>IEEE Conference on Standards for Communications and Networking</a:t>
            </a:r>
          </a:p>
          <a:p>
            <a:pPr algn="l"/>
            <a:r>
              <a:rPr lang="en-US" b="0" i="0" dirty="0">
                <a:solidFill>
                  <a:srgbClr val="404041"/>
                </a:solidFill>
                <a:effectLst/>
                <a:latin typeface="Oswald" panose="020F0502020204030204" pitchFamily="2" charset="-94"/>
              </a:rPr>
              <a:t>15–17 September 2025 // Bologna, Italy</a:t>
            </a:r>
          </a:p>
          <a:p>
            <a:endParaRPr lang="tr-TR" dirty="0"/>
          </a:p>
          <a:p>
            <a:r>
              <a:rPr lang="tr-TR" dirty="0" err="1"/>
              <a:t>Submission</a:t>
            </a:r>
            <a:r>
              <a:rPr lang="tr-TR" dirty="0"/>
              <a:t> </a:t>
            </a:r>
            <a:r>
              <a:rPr lang="tr-TR" dirty="0" err="1"/>
              <a:t>deadline</a:t>
            </a:r>
            <a:r>
              <a:rPr lang="tr-TR" dirty="0"/>
              <a:t>: 15 </a:t>
            </a:r>
            <a:r>
              <a:rPr lang="tr-TR" dirty="0" err="1"/>
              <a:t>June</a:t>
            </a:r>
            <a:r>
              <a:rPr lang="tr-TR" dirty="0"/>
              <a:t> 2025</a:t>
            </a:r>
          </a:p>
          <a:p>
            <a:endParaRPr lang="tr-TR" dirty="0"/>
          </a:p>
          <a:p>
            <a:endParaRPr lang="tr-TR" dirty="0"/>
          </a:p>
        </p:txBody>
      </p:sp>
      <p:sp>
        <p:nvSpPr>
          <p:cNvPr id="4" name="Slayt Numarası Yer Tutucusu 3">
            <a:extLst>
              <a:ext uri="{FF2B5EF4-FFF2-40B4-BE49-F238E27FC236}">
                <a16:creationId xmlns:a16="http://schemas.microsoft.com/office/drawing/2014/main" id="{86ADA034-5F28-7FEE-CA95-6B2B694EDD0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Alt Bilgi Yer Tutucusu 4">
            <a:extLst>
              <a:ext uri="{FF2B5EF4-FFF2-40B4-BE49-F238E27FC236}">
                <a16:creationId xmlns:a16="http://schemas.microsoft.com/office/drawing/2014/main" id="{4A665B24-2A3B-E1F9-C6E4-4C22AF94EC87}"/>
              </a:ext>
            </a:extLst>
          </p:cNvPr>
          <p:cNvSpPr>
            <a:spLocks noGrp="1"/>
          </p:cNvSpPr>
          <p:nvPr>
            <p:ph type="ftr" idx="14"/>
          </p:nvPr>
        </p:nvSpPr>
        <p:spPr/>
        <p:txBody>
          <a:bodyPr/>
          <a:lstStyle/>
          <a:p>
            <a:r>
              <a:rPr lang="en-GB"/>
              <a:t>Tuncer Baykas, </a:t>
            </a:r>
            <a:r>
              <a:rPr lang="tr-TR"/>
              <a:t>Self</a:t>
            </a:r>
            <a:endParaRPr lang="en-GB" dirty="0"/>
          </a:p>
        </p:txBody>
      </p:sp>
      <p:sp>
        <p:nvSpPr>
          <p:cNvPr id="6" name="Veri Yer Tutucusu 5">
            <a:extLst>
              <a:ext uri="{FF2B5EF4-FFF2-40B4-BE49-F238E27FC236}">
                <a16:creationId xmlns:a16="http://schemas.microsoft.com/office/drawing/2014/main" id="{B907A06D-FA25-1679-C4DE-AEF71CBEE2B8}"/>
              </a:ext>
            </a:extLst>
          </p:cNvPr>
          <p:cNvSpPr>
            <a:spLocks noGrp="1"/>
          </p:cNvSpPr>
          <p:nvPr>
            <p:ph type="dt" idx="15"/>
          </p:nvPr>
        </p:nvSpPr>
        <p:spPr/>
        <p:txBody>
          <a:bodyPr/>
          <a:lstStyle/>
          <a:p>
            <a:r>
              <a:rPr lang="tr-TR"/>
              <a:t>May 2025</a:t>
            </a:r>
            <a:endParaRPr lang="en-GB" dirty="0"/>
          </a:p>
        </p:txBody>
      </p:sp>
      <p:sp>
        <p:nvSpPr>
          <p:cNvPr id="7" name="AutoShape 2">
            <a:extLst>
              <a:ext uri="{FF2B5EF4-FFF2-40B4-BE49-F238E27FC236}">
                <a16:creationId xmlns:a16="http://schemas.microsoft.com/office/drawing/2014/main" id="{09677CBE-F269-9101-E081-0D12268B3797}"/>
              </a:ext>
            </a:extLst>
          </p:cNvPr>
          <p:cNvSpPr>
            <a:spLocks noChangeAspect="1" noChangeArrowheads="1"/>
          </p:cNvSpPr>
          <p:nvPr/>
        </p:nvSpPr>
        <p:spPr bwMode="auto">
          <a:xfrm>
            <a:off x="4724400" y="35052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pic>
        <p:nvPicPr>
          <p:cNvPr id="9" name="Resim 8">
            <a:extLst>
              <a:ext uri="{FF2B5EF4-FFF2-40B4-BE49-F238E27FC236}">
                <a16:creationId xmlns:a16="http://schemas.microsoft.com/office/drawing/2014/main" id="{7AA0C28F-B7EA-76A5-ECF6-DC96499B03EA}"/>
              </a:ext>
            </a:extLst>
          </p:cNvPr>
          <p:cNvPicPr>
            <a:picLocks noChangeAspect="1"/>
          </p:cNvPicPr>
          <p:nvPr/>
        </p:nvPicPr>
        <p:blipFill>
          <a:blip r:embed="rId2"/>
          <a:stretch>
            <a:fillRect/>
          </a:stretch>
        </p:blipFill>
        <p:spPr>
          <a:xfrm>
            <a:off x="0" y="4123638"/>
            <a:ext cx="9753600" cy="2580271"/>
          </a:xfrm>
          <a:prstGeom prst="rect">
            <a:avLst/>
          </a:prstGeom>
        </p:spPr>
      </p:pic>
    </p:spTree>
    <p:extLst>
      <p:ext uri="{BB962C8B-B14F-4D97-AF65-F5344CB8AC3E}">
        <p14:creationId xmlns:p14="http://schemas.microsoft.com/office/powerpoint/2010/main" val="13422260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731521" y="2438400"/>
            <a:ext cx="8288867" cy="894080"/>
          </a:xfrm>
        </p:spPr>
        <p:txBody>
          <a:bodyPr/>
          <a:lstStyle/>
          <a:p>
            <a:r>
              <a:rPr lang="en-US" altLang="en-US" sz="2987" dirty="0"/>
              <a:t>Please announce your affiliation when you first address the group during a meeting slot</a:t>
            </a:r>
          </a:p>
          <a:p>
            <a:endParaRPr lang="en-US" sz="2987" dirty="0"/>
          </a:p>
          <a:p>
            <a:endParaRPr lang="en-US" sz="2987" dirty="0"/>
          </a:p>
          <a:p>
            <a:endParaRPr lang="en-US" sz="2987"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Tuncer </a:t>
            </a:r>
            <a:r>
              <a:rPr lang="en-GB" dirty="0" err="1"/>
              <a:t>Baykas</a:t>
            </a:r>
            <a:r>
              <a:rPr lang="en-GB" dirty="0"/>
              <a:t>, Self</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743374" y="355600"/>
            <a:ext cx="2457014" cy="291253"/>
          </a:xfrm>
        </p:spPr>
        <p:txBody>
          <a:bodyPr/>
          <a:lstStyle/>
          <a:p>
            <a:r>
              <a:rPr lang="en-US" dirty="0"/>
              <a:t>May 2025</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731521" y="3495523"/>
            <a:ext cx="8288867" cy="3005184"/>
          </a:xfrm>
        </p:spPr>
        <p:txBody>
          <a:bodyPr/>
          <a:lstStyle/>
          <a:p>
            <a:pPr lvl="0">
              <a:buFont typeface="Arial" panose="020B0604020202020204" pitchFamily="34" charset="0"/>
              <a:buChar char="•"/>
            </a:pPr>
            <a:r>
              <a:rPr lang="en-GB" sz="1707" dirty="0"/>
              <a:t>Please observe proper decorum in meetings; No Photography or recording </a:t>
            </a:r>
          </a:p>
          <a:p>
            <a:pPr lvl="0">
              <a:buFont typeface="Arial" panose="020B0604020202020204" pitchFamily="34" charset="0"/>
              <a:buChar char="•"/>
            </a:pPr>
            <a:r>
              <a:rPr lang="en-GB" sz="1707" dirty="0"/>
              <a:t>Press (i.e., anyone reporting publicly on this meeting) are to announce their presence (Jan 2019 IEEE-SA Standards Board Ops Manual 5.3.3.2)</a:t>
            </a:r>
            <a:endParaRPr lang="en-GB" sz="1120" dirty="0"/>
          </a:p>
          <a:p>
            <a:pPr lvl="0">
              <a:buFont typeface="Arial" panose="020B0604020202020204" pitchFamily="34" charset="0"/>
              <a:buChar char="•"/>
            </a:pPr>
            <a:r>
              <a:rPr lang="en-GB" sz="1707" dirty="0"/>
              <a:t>Laptop speakers, cell phone / tablet ringers off</a:t>
            </a:r>
          </a:p>
          <a:p>
            <a:pPr lvl="0">
              <a:buFont typeface="Arial" panose="020B0604020202020204" pitchFamily="34" charset="0"/>
              <a:buChar char="•"/>
            </a:pPr>
            <a:r>
              <a:rPr lang="en-GB" sz="1707" dirty="0"/>
              <a:t>Mute when not speaking (teleconference)</a:t>
            </a:r>
          </a:p>
          <a:p>
            <a:pPr>
              <a:buFont typeface="Arial" panose="020B0604020202020204" pitchFamily="34" charset="0"/>
              <a:buChar char="•"/>
            </a:pPr>
            <a:r>
              <a:rPr lang="en-US" sz="1707" dirty="0"/>
              <a:t>Use chat window to enter the queue </a:t>
            </a:r>
            <a:r>
              <a:rPr lang="en-GB" sz="1707" dirty="0"/>
              <a:t>(teleconference)</a:t>
            </a:r>
          </a:p>
          <a:p>
            <a:pPr lvl="0">
              <a:buFont typeface="Arial" panose="020B0604020202020204" pitchFamily="34" charset="0"/>
              <a:buChar char="•"/>
            </a:pPr>
            <a:r>
              <a:rPr lang="en-GB" sz="1707" dirty="0"/>
              <a:t>Wear badges at all times in meeting areas (face to face meetings)</a:t>
            </a:r>
            <a:endParaRPr lang="en-GB" sz="1120" dirty="0"/>
          </a:p>
          <a:p>
            <a:pPr lvl="1">
              <a:buFont typeface="Arial" panose="020B0604020202020204" pitchFamily="34" charset="0"/>
              <a:buChar char="•"/>
            </a:pPr>
            <a:r>
              <a:rPr lang="en-GB" sz="1493" dirty="0"/>
              <a:t>Help the hotel security staff improve the general security of the meeting rooms</a:t>
            </a:r>
          </a:p>
          <a:p>
            <a:pPr>
              <a:buFont typeface="Arial" panose="020B0604020202020204" pitchFamily="34" charset="0"/>
              <a:buChar char="•"/>
            </a:pPr>
            <a:endParaRPr lang="en-US" sz="1707"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Tuncer </a:t>
            </a:r>
            <a:r>
              <a:rPr lang="en-GB" dirty="0" err="1"/>
              <a:t>Baykas</a:t>
            </a:r>
            <a:r>
              <a:rPr lang="en-GB" dirty="0"/>
              <a:t>, Self</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2025</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63389" y="1843856"/>
            <a:ext cx="3959590" cy="1298787"/>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sz="2706"/>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sz="2706"/>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sz="2706"/>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sz="2706"/>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sz="2706"/>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sz="2706"/>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sz="2706"/>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sz="2706"/>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sz="2706"/>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sz="2706"/>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sz="2706"/>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sz="2706"/>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sz="2706"/>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53"/>
                </a:spcAft>
              </a:pPr>
              <a:r>
                <a:rPr lang="en-GB" sz="4267">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73">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951243" y="1970293"/>
            <a:ext cx="1843723" cy="127743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sz="2706"/>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sz="2706"/>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7325522" y="1760219"/>
            <a:ext cx="1197473" cy="1399440"/>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sz="2706"/>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sz="2706"/>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Tuncer </a:t>
            </a:r>
            <a:r>
              <a:rPr lang="en-GB" dirty="0" err="1"/>
              <a:t>Baykas</a:t>
            </a:r>
            <a:r>
              <a:rPr lang="en-GB" dirty="0"/>
              <a:t>, Self</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743374" y="355600"/>
            <a:ext cx="2457014" cy="291253"/>
          </a:xfrm>
        </p:spPr>
        <p:txBody>
          <a:bodyPr/>
          <a:lstStyle/>
          <a:p>
            <a:r>
              <a:rPr lang="en-US" dirty="0"/>
              <a:t>May 2025</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3006" y="1056640"/>
            <a:ext cx="8288867" cy="321733"/>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406399" y="1842258"/>
            <a:ext cx="9022080" cy="4387427"/>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87695" lvl="1" indent="0" algn="ctr">
              <a:buNone/>
              <a:defRPr/>
            </a:pPr>
            <a:r>
              <a:rPr lang="en-US" altLang="en-US" sz="3413" b="1" dirty="0">
                <a:solidFill>
                  <a:schemeClr val="tx1"/>
                </a:solidFill>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Tuncer </a:t>
            </a:r>
            <a:r>
              <a:rPr lang="en-GB" dirty="0" err="1"/>
              <a:t>Baykas</a:t>
            </a:r>
            <a:r>
              <a:rPr lang="en-GB" dirty="0"/>
              <a:t>, Self</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#1</a:t>
            </a:r>
            <a:endParaRPr lang="en-US" altLang="en-US" sz="2560" dirty="0"/>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743374" y="355600"/>
            <a:ext cx="2457014" cy="291253"/>
          </a:xfrm>
        </p:spPr>
        <p:txBody>
          <a:bodyPr/>
          <a:lstStyle/>
          <a:p>
            <a:r>
              <a:rPr lang="en-US" dirty="0"/>
              <a:t>May 2025</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1" y="487681"/>
            <a:ext cx="8288867" cy="1136227"/>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406400" y="1708573"/>
            <a:ext cx="8940800" cy="4387427"/>
          </a:xfrm>
        </p:spPr>
        <p:txBody>
          <a:bodyPr/>
          <a:lstStyle/>
          <a:p>
            <a:pPr>
              <a:buSzPct val="150000"/>
              <a:buFont typeface="Arial" panose="020B0604020202020204" pitchFamily="34" charset="0"/>
              <a:buChar char="•"/>
              <a:defRPr/>
            </a:pPr>
            <a:r>
              <a:rPr lang="en-US" altLang="en-US" sz="2133" dirty="0">
                <a:solidFill>
                  <a:schemeClr val="tx1"/>
                </a:solidFill>
                <a:cs typeface="Calibri" pitchFamily="34" charset="0"/>
              </a:rPr>
              <a:t>Cause an LOA to be submitted to the IEEE-SA (patcom@ieee.org); or</a:t>
            </a:r>
          </a:p>
          <a:p>
            <a:pPr marL="0" indent="0">
              <a:buSzPct val="150000"/>
              <a:buNone/>
              <a:defRPr/>
            </a:pPr>
            <a:endParaRPr lang="en-US" altLang="en-US" sz="2133" dirty="0">
              <a:solidFill>
                <a:schemeClr val="tx1"/>
              </a:solidFill>
              <a:cs typeface="Calibri" pitchFamily="34" charset="0"/>
            </a:endParaRPr>
          </a:p>
          <a:p>
            <a:pPr>
              <a:buSzPct val="150000"/>
              <a:buFont typeface="Arial" panose="020B0604020202020204" pitchFamily="34" charset="0"/>
              <a:buChar char="•"/>
              <a:defRPr/>
            </a:pPr>
            <a:r>
              <a:rPr lang="en-US" altLang="en-US" sz="2133" dirty="0">
                <a:solidFill>
                  <a:schemeClr val="tx1"/>
                </a:solidFill>
                <a:cs typeface="Calibri" pitchFamily="34" charset="0"/>
              </a:rPr>
              <a:t>Provide the chair of this group with the identity of the holder(s) of any and all such claims as soon as possible; or</a:t>
            </a:r>
          </a:p>
          <a:p>
            <a:pPr marL="0" indent="0">
              <a:buSzPct val="150000"/>
              <a:buNone/>
              <a:defRPr/>
            </a:pPr>
            <a:endParaRPr lang="en-US" altLang="en-US" sz="2133" dirty="0">
              <a:solidFill>
                <a:schemeClr val="tx1"/>
              </a:solidFill>
              <a:cs typeface="Calibri" pitchFamily="34" charset="0"/>
            </a:endParaRPr>
          </a:p>
          <a:p>
            <a:pPr>
              <a:buSzPct val="150000"/>
              <a:buFont typeface="Arial" panose="020B0604020202020204" pitchFamily="34" charset="0"/>
              <a:buChar char="•"/>
              <a:defRPr/>
            </a:pPr>
            <a:r>
              <a:rPr lang="en-US" altLang="en-US" sz="2133" dirty="0">
                <a:solidFill>
                  <a:schemeClr val="tx1"/>
                </a:solidFill>
                <a:cs typeface="Calibri" pitchFamily="34" charset="0"/>
              </a:rPr>
              <a:t>Speak up now and respond to this Call for Potentially Essential Patents</a:t>
            </a:r>
          </a:p>
          <a:p>
            <a:pPr marL="0" indent="0">
              <a:buNone/>
              <a:defRPr/>
            </a:pPr>
            <a:r>
              <a:rPr lang="en-US" altLang="en-US" sz="2133" dirty="0">
                <a:solidFill>
                  <a:schemeClr val="tx1"/>
                </a:solidFill>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solidFill>
                  <a:schemeClr val="tx1"/>
                </a:solidFill>
                <a:cs typeface="Calibri" pitchFamily="34" charset="0"/>
              </a:rPr>
            </a:br>
            <a:endParaRPr lang="en-US" altLang="en-US" sz="2133" dirty="0">
              <a:solidFill>
                <a:schemeClr val="tx1"/>
              </a:solidFill>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Tuncer </a:t>
            </a:r>
            <a:r>
              <a:rPr lang="en-GB" dirty="0" err="1"/>
              <a:t>Baykas</a:t>
            </a:r>
            <a:r>
              <a:rPr lang="en-GB" dirty="0"/>
              <a:t>, Self</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#2</a:t>
            </a:r>
            <a:endParaRPr lang="en-US" altLang="en-US" sz="2560" dirty="0"/>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743374" y="355600"/>
            <a:ext cx="2457014" cy="291253"/>
          </a:xfrm>
        </p:spPr>
        <p:txBody>
          <a:bodyPr/>
          <a:lstStyle/>
          <a:p>
            <a:r>
              <a:rPr lang="en-US" dirty="0"/>
              <a:t>May 2025</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1" y="731521"/>
            <a:ext cx="8288867" cy="56896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731520" y="1300481"/>
            <a:ext cx="8380307" cy="5606627"/>
          </a:xfrm>
        </p:spPr>
        <p:txBody>
          <a:bodyPr/>
          <a:lstStyle/>
          <a:p>
            <a:pPr>
              <a:lnSpc>
                <a:spcPct val="80000"/>
              </a:lnSpc>
              <a:spcAft>
                <a:spcPct val="40000"/>
              </a:spcAft>
              <a:buSzPct val="150000"/>
              <a:buFont typeface="Arial" panose="020B0604020202020204" pitchFamily="34" charset="0"/>
              <a:buChar char="•"/>
              <a:defRPr/>
            </a:pPr>
            <a:r>
              <a:rPr lang="en-US" altLang="en-US" sz="2133" dirty="0">
                <a:solidFill>
                  <a:schemeClr val="tx1"/>
                </a:solidFill>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707" dirty="0">
                <a:solidFill>
                  <a:schemeClr val="tx1"/>
                </a:solidFill>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120" dirty="0">
                <a:solidFill>
                  <a:schemeClr val="tx1"/>
                </a:solidFill>
                <a:cs typeface="Calibri" panose="020F0502020204030204" pitchFamily="34" charset="0"/>
              </a:rPr>
              <a:t>---------------------------------------------------------------   </a:t>
            </a:r>
            <a:endParaRPr lang="en-US" altLang="en-US" sz="1493" dirty="0">
              <a:solidFill>
                <a:schemeClr val="tx1"/>
              </a:solidFill>
              <a:cs typeface="Calibri" panose="020F0502020204030204" pitchFamily="34" charset="0"/>
            </a:endParaRPr>
          </a:p>
          <a:p>
            <a:pPr algn="ctr">
              <a:lnSpc>
                <a:spcPct val="80000"/>
              </a:lnSpc>
              <a:buFont typeface="Monotype Sorts"/>
              <a:buNone/>
              <a:defRPr/>
            </a:pPr>
            <a:r>
              <a:rPr lang="en-US" altLang="en-US" sz="1493" dirty="0">
                <a:solidFill>
                  <a:schemeClr val="tx1"/>
                </a:solidFill>
                <a:cs typeface="Calibri" panose="020F0502020204030204" pitchFamily="34" charset="0"/>
              </a:rPr>
              <a:t>For more details, see </a:t>
            </a:r>
            <a:r>
              <a:rPr lang="en-US" altLang="en-US" sz="1493" i="1" dirty="0">
                <a:solidFill>
                  <a:schemeClr val="tx1"/>
                </a:solidFill>
                <a:cs typeface="Calibri" panose="020F0502020204030204" pitchFamily="34" charset="0"/>
              </a:rPr>
              <a:t>IEEE-SA Standards Board Operations Manual</a:t>
            </a:r>
            <a:r>
              <a:rPr lang="en-US" altLang="en-US" sz="1493" dirty="0">
                <a:solidFill>
                  <a:schemeClr val="tx1"/>
                </a:solidFill>
                <a:cs typeface="Calibri" panose="020F0502020204030204" pitchFamily="34" charset="0"/>
              </a:rPr>
              <a:t>, clause 5.3.10 and </a:t>
            </a:r>
            <a:br>
              <a:rPr lang="en-US" altLang="en-US" sz="1493" dirty="0">
                <a:solidFill>
                  <a:schemeClr val="tx1"/>
                </a:solidFill>
                <a:cs typeface="Calibri" panose="020F0502020204030204" pitchFamily="34" charset="0"/>
              </a:rPr>
            </a:br>
            <a:r>
              <a:rPr lang="en-US" altLang="en-US" sz="1493" i="1" dirty="0">
                <a:solidFill>
                  <a:schemeClr val="tx1"/>
                </a:solidFill>
                <a:cs typeface="Calibri" panose="020F0502020204030204" pitchFamily="34" charset="0"/>
              </a:rPr>
              <a:t>Antitrust and Competition Policy: What You Need to Know </a:t>
            </a:r>
            <a:r>
              <a:rPr lang="en-US" altLang="en-US" sz="1493" dirty="0">
                <a:solidFill>
                  <a:schemeClr val="tx1"/>
                </a:solidFill>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Tuncer </a:t>
            </a:r>
            <a:r>
              <a:rPr lang="en-GB" dirty="0" err="1"/>
              <a:t>Baykas</a:t>
            </a:r>
            <a:r>
              <a:rPr lang="en-GB" dirty="0"/>
              <a:t>, Self</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#3</a:t>
            </a:r>
            <a:endParaRPr lang="en-US" altLang="en-US" sz="2560" dirty="0"/>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743374" y="355600"/>
            <a:ext cx="2457014" cy="291253"/>
          </a:xfrm>
        </p:spPr>
        <p:txBody>
          <a:bodyPr/>
          <a:lstStyle/>
          <a:p>
            <a:r>
              <a:rPr lang="en-US" dirty="0"/>
              <a:t>May 2025</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1" y="731521"/>
            <a:ext cx="8288867" cy="4064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731521" y="1544321"/>
            <a:ext cx="8288867" cy="4387427"/>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133" b="1" i="1" dirty="0">
                <a:solidFill>
                  <a:schemeClr val="tx1"/>
                </a:solidFill>
                <a:cs typeface="Calibri" panose="020F0502020204030204" pitchFamily="34" charset="0"/>
              </a:rPr>
              <a:t>IEEE-SA Standards Board Bylaws</a:t>
            </a:r>
            <a:r>
              <a:rPr lang="en-US" altLang="en-US" sz="2133" b="1" dirty="0">
                <a:solidFill>
                  <a:schemeClr val="tx1"/>
                </a:solidFill>
                <a:cs typeface="Calibri" panose="020F0502020204030204" pitchFamily="34" charset="0"/>
              </a:rPr>
              <a:t> </a:t>
            </a:r>
            <a:r>
              <a:rPr lang="en-US" altLang="en-US" sz="1707" b="1" dirty="0">
                <a:solidFill>
                  <a:schemeClr val="tx1"/>
                </a:solidFill>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133" b="1" i="1" dirty="0">
                <a:solidFill>
                  <a:schemeClr val="tx1"/>
                </a:solidFill>
                <a:cs typeface="Calibri" panose="020F0502020204030204" pitchFamily="34" charset="0"/>
              </a:rPr>
              <a:t>IEEE-SA Standards Board Operations Manual</a:t>
            </a:r>
            <a:r>
              <a:rPr lang="en-US" altLang="en-US" sz="2133" b="1" dirty="0">
                <a:solidFill>
                  <a:schemeClr val="tx1"/>
                </a:solidFill>
                <a:cs typeface="Calibri" panose="020F0502020204030204" pitchFamily="34" charset="0"/>
              </a:rPr>
              <a:t> </a:t>
            </a:r>
            <a:r>
              <a:rPr lang="en-US" altLang="en-US" sz="1707" b="1" dirty="0">
                <a:solidFill>
                  <a:schemeClr val="tx1"/>
                </a:solidFill>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413" b="1" dirty="0">
              <a:solidFill>
                <a:schemeClr val="tx1"/>
              </a:solidFill>
              <a:cs typeface="Calibri" panose="020F0502020204030204" pitchFamily="34" charset="0"/>
            </a:endParaRPr>
          </a:p>
          <a:p>
            <a:pPr lvl="1" algn="ctr">
              <a:lnSpc>
                <a:spcPct val="90000"/>
              </a:lnSpc>
              <a:spcBef>
                <a:spcPct val="0"/>
              </a:spcBef>
              <a:buFont typeface="Monotype Sorts" pitchFamily="2" charset="2"/>
              <a:buNone/>
            </a:pPr>
            <a:r>
              <a:rPr lang="en-US" altLang="en-US" sz="3413" b="1" dirty="0">
                <a:solidFill>
                  <a:schemeClr val="tx1"/>
                </a:solidFill>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Tuncer </a:t>
            </a:r>
            <a:r>
              <a:rPr lang="en-GB" dirty="0" err="1"/>
              <a:t>Baykas</a:t>
            </a:r>
            <a:r>
              <a:rPr lang="en-GB" dirty="0"/>
              <a:t>, Self</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#4</a:t>
            </a:r>
            <a:endParaRPr lang="en-US" altLang="en-US" sz="2560" dirty="0"/>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743374" y="355600"/>
            <a:ext cx="2457014" cy="291253"/>
          </a:xfrm>
        </p:spPr>
        <p:txBody>
          <a:bodyPr/>
          <a:lstStyle/>
          <a:p>
            <a:r>
              <a:rPr lang="en-US" dirty="0"/>
              <a:t>May 2025</a:t>
            </a:r>
            <a:endParaRPr lang="en-GB" dirty="0"/>
          </a:p>
        </p:txBody>
      </p:sp>
    </p:spTree>
    <p:extLst>
      <p:ext uri="{BB962C8B-B14F-4D97-AF65-F5344CB8AC3E}">
        <p14:creationId xmlns:p14="http://schemas.microsoft.com/office/powerpoint/2010/main" val="240017783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7958</TotalTime>
  <Words>2119</Words>
  <Application>Microsoft Office PowerPoint</Application>
  <PresentationFormat>Özel</PresentationFormat>
  <Paragraphs>222</Paragraphs>
  <Slides>21</Slides>
  <Notes>2</Notes>
  <HiddenSlides>0</HiddenSlides>
  <MMClips>0</MMClips>
  <ScaleCrop>false</ScaleCrop>
  <HeadingPairs>
    <vt:vector size="6" baseType="variant">
      <vt:variant>
        <vt:lpstr>Kullanılan Yazı Tipleri</vt:lpstr>
      </vt:variant>
      <vt:variant>
        <vt:i4>10</vt:i4>
      </vt:variant>
      <vt:variant>
        <vt:lpstr>Tema</vt:lpstr>
      </vt:variant>
      <vt:variant>
        <vt:i4>1</vt:i4>
      </vt:variant>
      <vt:variant>
        <vt:lpstr>Slayt Başlıkları</vt:lpstr>
      </vt:variant>
      <vt:variant>
        <vt:i4>21</vt:i4>
      </vt:variant>
    </vt:vector>
  </HeadingPairs>
  <TitlesOfParts>
    <vt:vector size="32" baseType="lpstr">
      <vt:lpstr>MS Gothic</vt:lpstr>
      <vt:lpstr>Arial</vt:lpstr>
      <vt:lpstr>Arial Unicode MS</vt:lpstr>
      <vt:lpstr>Calibri</vt:lpstr>
      <vt:lpstr>Courier New</vt:lpstr>
      <vt:lpstr>Monotype Sorts</vt:lpstr>
      <vt:lpstr>Open Sans</vt:lpstr>
      <vt:lpstr>Oswald</vt:lpstr>
      <vt:lpstr>Times New Roman</vt:lpstr>
      <vt:lpstr>Wingdings</vt:lpstr>
      <vt:lpstr>Office Theme</vt:lpstr>
      <vt:lpstr>May 2025 WG Opening Report</vt:lpstr>
      <vt:lpstr>Registration Information</vt:lpstr>
      <vt:lpstr>Meeting Protocol</vt:lpstr>
      <vt:lpstr>Meeting Decorum</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Working Group Leadership</vt:lpstr>
      <vt:lpstr>Overview</vt:lpstr>
      <vt:lpstr>Coexistence Assessment Document Letter Ballots</vt:lpstr>
      <vt:lpstr>FCC Consultation on Sub 1-GHZ Bands</vt:lpstr>
      <vt:lpstr>802.19.3a Task Group</vt:lpstr>
      <vt:lpstr>Schedule</vt:lpstr>
      <vt:lpstr>IEEE SA Standards Awards Nominations</vt:lpstr>
      <vt:lpstr>CSCN 2025</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Tunçer Baykaş</cp:lastModifiedBy>
  <cp:revision>187</cp:revision>
  <cp:lastPrinted>2015-01-08T23:35:49Z</cp:lastPrinted>
  <dcterms:created xsi:type="dcterms:W3CDTF">2014-10-30T17:06:39Z</dcterms:created>
  <dcterms:modified xsi:type="dcterms:W3CDTF">2025-05-12T05:06:15Z</dcterms:modified>
</cp:coreProperties>
</file>