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2"/>
  </p:notesMasterIdLst>
  <p:handoutMasterIdLst>
    <p:handoutMasterId r:id="rId23"/>
  </p:handoutMasterIdLst>
  <p:sldIdLst>
    <p:sldId id="256" r:id="rId2"/>
    <p:sldId id="257" r:id="rId3"/>
    <p:sldId id="276" r:id="rId4"/>
    <p:sldId id="282" r:id="rId5"/>
    <p:sldId id="283" r:id="rId6"/>
    <p:sldId id="258" r:id="rId7"/>
    <p:sldId id="284" r:id="rId8"/>
    <p:sldId id="266" r:id="rId9"/>
    <p:sldId id="285" r:id="rId10"/>
    <p:sldId id="286" r:id="rId11"/>
    <p:sldId id="287" r:id="rId12"/>
    <p:sldId id="288" r:id="rId13"/>
    <p:sldId id="289" r:id="rId14"/>
    <p:sldId id="292" r:id="rId15"/>
    <p:sldId id="291" r:id="rId16"/>
    <p:sldId id="293" r:id="rId17"/>
    <p:sldId id="294" r:id="rId18"/>
    <p:sldId id="296" r:id="rId19"/>
    <p:sldId id="290" r:id="rId20"/>
    <p:sldId id="281" r:id="rId21"/>
  </p:sldIdLst>
  <p:sldSz cx="12192000" cy="6858000"/>
  <p:notesSz cx="6934200" cy="9280525"/>
  <p:defaultTextStyle>
    <a:defPPr>
      <a:defRPr lang="en-GB"/>
    </a:defPPr>
    <a:lvl1pPr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1pPr>
    <a:lvl2pPr marL="742950" indent="-28575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2pPr>
    <a:lvl3pPr marL="11430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3pPr>
    <a:lvl4pPr marL="16002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4pPr>
    <a:lvl5pPr marL="20574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5pPr>
    <a:lvl6pPr marL="2286000" algn="l" defTabSz="914400" rtl="0" eaLnBrk="1" latinLnBrk="0" hangingPunct="1">
      <a:defRPr sz="2400" kern="1200">
        <a:solidFill>
          <a:schemeClr val="bg1"/>
        </a:solidFill>
        <a:latin typeface="Times New Roman" pitchFamily="16" charset="0"/>
        <a:ea typeface="MS Gothic" charset="-128"/>
        <a:cs typeface="+mn-cs"/>
      </a:defRPr>
    </a:lvl6pPr>
    <a:lvl7pPr marL="2743200" algn="l" defTabSz="914400" rtl="0" eaLnBrk="1" latinLnBrk="0" hangingPunct="1">
      <a:defRPr sz="2400" kern="1200">
        <a:solidFill>
          <a:schemeClr val="bg1"/>
        </a:solidFill>
        <a:latin typeface="Times New Roman" pitchFamily="16" charset="0"/>
        <a:ea typeface="MS Gothic" charset="-128"/>
        <a:cs typeface="+mn-cs"/>
      </a:defRPr>
    </a:lvl7pPr>
    <a:lvl8pPr marL="3200400" algn="l" defTabSz="914400" rtl="0" eaLnBrk="1" latinLnBrk="0" hangingPunct="1">
      <a:defRPr sz="2400" kern="1200">
        <a:solidFill>
          <a:schemeClr val="bg1"/>
        </a:solidFill>
        <a:latin typeface="Times New Roman" pitchFamily="16" charset="0"/>
        <a:ea typeface="MS Gothic" charset="-128"/>
        <a:cs typeface="+mn-cs"/>
      </a:defRPr>
    </a:lvl8pPr>
    <a:lvl9pPr marL="3657600" algn="l" defTabSz="914400" rtl="0" eaLnBrk="1" latinLnBrk="0" hangingPunct="1">
      <a:defRPr sz="2400" kern="1200">
        <a:solidFill>
          <a:schemeClr val="bg1"/>
        </a:solidFill>
        <a:latin typeface="Times New Roman" pitchFamily="16" charset="0"/>
        <a:ea typeface="MS Gothic"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0000FF"/>
    <a:srgbClr val="CC00CC"/>
    <a:srgbClr val="FFFFCC"/>
    <a:srgbClr val="CCFFFF"/>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p:cViewPr varScale="1">
        <p:scale>
          <a:sx n="93" d="100"/>
          <a:sy n="93" d="100"/>
        </p:scale>
        <p:origin x="1188" y="306"/>
      </p:cViewPr>
      <p:guideLst>
        <p:guide orient="horz" pos="2160"/>
        <p:guide pos="384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69" d="100"/>
          <a:sy n="69" d="100"/>
        </p:scale>
        <p:origin x="3276" y="6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5138" cy="463550"/>
          </a:xfrm>
          <a:prstGeom prst="rect">
            <a:avLst/>
          </a:prstGeom>
        </p:spPr>
        <p:txBody>
          <a:bodyPr vert="horz" lIns="91440" tIns="45720" rIns="91440" bIns="45720" rtlCol="0"/>
          <a:lstStyle>
            <a:lvl1pPr algn="l">
              <a:defRPr sz="1200"/>
            </a:lvl1pPr>
          </a:lstStyle>
          <a:p>
            <a:r>
              <a:rPr lang="en-US"/>
              <a:t>doc.: IEEE 802.19-25/0012r0</a:t>
            </a:r>
          </a:p>
        </p:txBody>
      </p:sp>
      <p:sp>
        <p:nvSpPr>
          <p:cNvPr id="3" name="Date Placeholder 2"/>
          <p:cNvSpPr>
            <a:spLocks noGrp="1"/>
          </p:cNvSpPr>
          <p:nvPr>
            <p:ph type="dt" sz="quarter" idx="1"/>
          </p:nvPr>
        </p:nvSpPr>
        <p:spPr>
          <a:xfrm>
            <a:off x="3927475" y="0"/>
            <a:ext cx="3005138" cy="463550"/>
          </a:xfrm>
          <a:prstGeom prst="rect">
            <a:avLst/>
          </a:prstGeom>
        </p:spPr>
        <p:txBody>
          <a:bodyPr vert="horz" lIns="91440" tIns="45720" rIns="91440" bIns="45720" rtlCol="0"/>
          <a:lstStyle>
            <a:lvl1pPr algn="r">
              <a:defRPr sz="1200"/>
            </a:lvl1pPr>
          </a:lstStyle>
          <a:p>
            <a:r>
              <a:rPr lang="en-US" altLang="ja-JP"/>
              <a:t>March 2025</a:t>
            </a:r>
            <a:endParaRPr lang="en-US"/>
          </a:p>
        </p:txBody>
      </p:sp>
      <p:sp>
        <p:nvSpPr>
          <p:cNvPr id="4" name="Footer Placeholder 3"/>
          <p:cNvSpPr>
            <a:spLocks noGrp="1"/>
          </p:cNvSpPr>
          <p:nvPr>
            <p:ph type="ftr" sz="quarter" idx="2"/>
          </p:nvPr>
        </p:nvSpPr>
        <p:spPr>
          <a:xfrm>
            <a:off x="0" y="8815388"/>
            <a:ext cx="3005138" cy="463550"/>
          </a:xfrm>
          <a:prstGeom prst="rect">
            <a:avLst/>
          </a:prstGeom>
        </p:spPr>
        <p:txBody>
          <a:bodyPr vert="horz" lIns="91440" tIns="45720" rIns="91440" bIns="45720" rtlCol="0" anchor="b"/>
          <a:lstStyle>
            <a:lvl1pPr algn="l">
              <a:defRPr sz="1200"/>
            </a:lvl1pPr>
          </a:lstStyle>
          <a:p>
            <a:r>
              <a:rPr lang="en-US"/>
              <a:t>Kazuto Yano, ATR</a:t>
            </a:r>
          </a:p>
        </p:txBody>
      </p:sp>
      <p:sp>
        <p:nvSpPr>
          <p:cNvPr id="5" name="Slide Number Placeholder 4"/>
          <p:cNvSpPr>
            <a:spLocks noGrp="1"/>
          </p:cNvSpPr>
          <p:nvPr>
            <p:ph type="sldNum" sz="quarter" idx="3"/>
          </p:nvPr>
        </p:nvSpPr>
        <p:spPr>
          <a:xfrm>
            <a:off x="3927475" y="8815388"/>
            <a:ext cx="3005138" cy="463550"/>
          </a:xfrm>
          <a:prstGeom prst="rect">
            <a:avLst/>
          </a:prstGeom>
        </p:spPr>
        <p:txBody>
          <a:bodyPr vert="horz" lIns="91440" tIns="45720" rIns="91440" bIns="45720" rtlCol="0" anchor="b"/>
          <a:lstStyle>
            <a:lvl1pPr algn="r">
              <a:defRPr sz="1200"/>
            </a:lvl1pPr>
          </a:lstStyle>
          <a:p>
            <a:fld id="{29996500-462A-4966-9632-4197CBF31A04}" type="slidenum">
              <a:rPr lang="en-US" smtClean="0"/>
              <a:pPr/>
              <a:t>‹#›</a:t>
            </a:fld>
            <a:endParaRPr lang="en-US"/>
          </a:p>
        </p:txBody>
      </p:sp>
    </p:spTree>
    <p:extLst>
      <p:ext uri="{BB962C8B-B14F-4D97-AF65-F5344CB8AC3E}">
        <p14:creationId xmlns:p14="http://schemas.microsoft.com/office/powerpoint/2010/main" val="40433744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934200" cy="9280525"/>
          </a:xfrm>
          <a:prstGeom prst="roundRect">
            <a:avLst>
              <a:gd name="adj" fmla="val 19"/>
            </a:avLst>
          </a:prstGeom>
          <a:solidFill>
            <a:srgbClr val="FFFFFF"/>
          </a:solidFill>
          <a:ln w="9525">
            <a:noFill/>
            <a:round/>
            <a:headEnd/>
            <a:tailEnd/>
          </a:ln>
          <a:effectLst/>
        </p:spPr>
        <p:txBody>
          <a:bodyPr wrap="none" anchor="ctr"/>
          <a:lstStyle/>
          <a:p>
            <a:endParaRPr lang="en-GB"/>
          </a:p>
        </p:txBody>
      </p:sp>
      <p:sp>
        <p:nvSpPr>
          <p:cNvPr id="2050" name="Rectangle 2"/>
          <p:cNvSpPr>
            <a:spLocks noGrp="1" noChangeArrowheads="1"/>
          </p:cNvSpPr>
          <p:nvPr>
            <p:ph type="hdr"/>
          </p:nvPr>
        </p:nvSpPr>
        <p:spPr bwMode="auto">
          <a:xfrm>
            <a:off x="5640388" y="96838"/>
            <a:ext cx="639762" cy="211137"/>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0000"/>
                </a:solidFill>
                <a:cs typeface="Arial Unicode MS" charset="0"/>
              </a:defRPr>
            </a:lvl1pPr>
          </a:lstStyle>
          <a:p>
            <a:r>
              <a:rPr lang="en-US"/>
              <a:t>doc.: IEEE 802.19-25/0012r0</a:t>
            </a:r>
          </a:p>
        </p:txBody>
      </p:sp>
      <p:sp>
        <p:nvSpPr>
          <p:cNvPr id="2051" name="Rectangle 3"/>
          <p:cNvSpPr>
            <a:spLocks noGrp="1" noChangeArrowheads="1"/>
          </p:cNvSpPr>
          <p:nvPr>
            <p:ph type="dt"/>
          </p:nvPr>
        </p:nvSpPr>
        <p:spPr bwMode="auto">
          <a:xfrm>
            <a:off x="654050" y="96838"/>
            <a:ext cx="825500" cy="211137"/>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0000"/>
                </a:solidFill>
                <a:cs typeface="Arial Unicode MS" charset="0"/>
              </a:defRPr>
            </a:lvl1pPr>
          </a:lstStyle>
          <a:p>
            <a:r>
              <a:rPr lang="en-US" altLang="ja-JP"/>
              <a:t>March 2025</a:t>
            </a:r>
            <a:endParaRPr lang="en-US"/>
          </a:p>
        </p:txBody>
      </p:sp>
      <p:sp>
        <p:nvSpPr>
          <p:cNvPr id="2052" name="Rectangle 4"/>
          <p:cNvSpPr>
            <a:spLocks noGrp="1" noRot="1" noChangeAspect="1" noChangeArrowheads="1"/>
          </p:cNvSpPr>
          <p:nvPr>
            <p:ph type="sldImg"/>
          </p:nvPr>
        </p:nvSpPr>
        <p:spPr bwMode="auto">
          <a:xfrm>
            <a:off x="385763" y="701675"/>
            <a:ext cx="6161087" cy="3467100"/>
          </a:xfrm>
          <a:prstGeom prst="rect">
            <a:avLst/>
          </a:prstGeom>
          <a:noFill/>
          <a:ln w="12600">
            <a:solidFill>
              <a:srgbClr val="000000"/>
            </a:solidFill>
            <a:miter lim="800000"/>
            <a:headEnd/>
            <a:tailEnd/>
          </a:ln>
          <a:effectLst/>
        </p:spPr>
      </p:sp>
      <p:sp>
        <p:nvSpPr>
          <p:cNvPr id="2053" name="Rectangle 5"/>
          <p:cNvSpPr>
            <a:spLocks noGrp="1" noChangeArrowheads="1"/>
          </p:cNvSpPr>
          <p:nvPr>
            <p:ph type="body"/>
          </p:nvPr>
        </p:nvSpPr>
        <p:spPr bwMode="auto">
          <a:xfrm>
            <a:off x="923925" y="4408488"/>
            <a:ext cx="5084763" cy="4175125"/>
          </a:xfrm>
          <a:prstGeom prst="rect">
            <a:avLst/>
          </a:prstGeom>
          <a:noFill/>
          <a:ln w="9525">
            <a:noFill/>
            <a:round/>
            <a:headEnd/>
            <a:tailEnd/>
          </a:ln>
          <a:effectLst/>
        </p:spPr>
        <p:txBody>
          <a:bodyPr vert="horz" wrap="square" lIns="93600" tIns="46080" rIns="93600" bIns="46080" numCol="1" anchor="t" anchorCtr="0" compatLnSpc="1">
            <a:prstTxWarp prst="textNoShape">
              <a:avLst/>
            </a:prstTxWarp>
          </a:bodyPr>
          <a:lstStyle/>
          <a:p>
            <a:pPr lvl="0"/>
            <a:endParaRPr lang="en-US"/>
          </a:p>
        </p:txBody>
      </p:sp>
      <p:sp>
        <p:nvSpPr>
          <p:cNvPr id="2054" name="Rectangle 6"/>
          <p:cNvSpPr>
            <a:spLocks noGrp="1" noChangeArrowheads="1"/>
          </p:cNvSpPr>
          <p:nvPr>
            <p:ph type="ftr"/>
          </p:nvPr>
        </p:nvSpPr>
        <p:spPr bwMode="auto">
          <a:xfrm>
            <a:off x="5357813" y="8985250"/>
            <a:ext cx="922337" cy="180975"/>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1200">
                <a:solidFill>
                  <a:srgbClr val="000000"/>
                </a:solidFill>
                <a:cs typeface="Arial Unicode MS" charset="0"/>
              </a:defRPr>
            </a:lvl1pPr>
          </a:lstStyle>
          <a:p>
            <a:r>
              <a:rPr lang="en-US"/>
              <a:t>Kazuto Yano, ATR</a:t>
            </a:r>
          </a:p>
        </p:txBody>
      </p:sp>
      <p:sp>
        <p:nvSpPr>
          <p:cNvPr id="2055" name="Rectangle 7"/>
          <p:cNvSpPr>
            <a:spLocks noGrp="1" noChangeArrowheads="1"/>
          </p:cNvSpPr>
          <p:nvPr>
            <p:ph type="sldNum"/>
          </p:nvPr>
        </p:nvSpPr>
        <p:spPr bwMode="auto">
          <a:xfrm>
            <a:off x="3222625" y="8985250"/>
            <a:ext cx="511175" cy="36353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cs typeface="Arial Unicode MS" charset="0"/>
              </a:defRPr>
            </a:lvl1pPr>
          </a:lstStyle>
          <a:p>
            <a:r>
              <a:rPr lang="en-US"/>
              <a:t>Page </a:t>
            </a:r>
            <a:fld id="{47A7FEEB-9CD2-43FE-843C-C5350BEACB45}" type="slidenum">
              <a:rPr lang="en-US"/>
              <a:pPr/>
              <a:t>‹#›</a:t>
            </a:fld>
            <a:endParaRPr lang="en-US"/>
          </a:p>
        </p:txBody>
      </p:sp>
      <p:sp>
        <p:nvSpPr>
          <p:cNvPr id="2056" name="Rectangle 8"/>
          <p:cNvSpPr>
            <a:spLocks noChangeArrowheads="1"/>
          </p:cNvSpPr>
          <p:nvPr/>
        </p:nvSpPr>
        <p:spPr bwMode="auto">
          <a:xfrm>
            <a:off x="722313" y="8985250"/>
            <a:ext cx="714375" cy="182563"/>
          </a:xfrm>
          <a:prstGeom prst="rect">
            <a:avLst/>
          </a:prstGeom>
          <a:noFill/>
          <a:ln w="9525">
            <a:noFill/>
            <a:round/>
            <a:headEnd/>
            <a:tailEnd/>
          </a:ln>
          <a:effectLst/>
        </p:spPr>
        <p:txBody>
          <a:bodyPr wrap="none" lIns="0" tIns="0" rIns="0" bIns="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200">
                <a:solidFill>
                  <a:srgbClr val="000000"/>
                </a:solidFill>
              </a:rPr>
              <a:t>Submission</a:t>
            </a:r>
          </a:p>
        </p:txBody>
      </p:sp>
      <p:sp>
        <p:nvSpPr>
          <p:cNvPr id="2057" name="Line 9"/>
          <p:cNvSpPr>
            <a:spLocks noChangeShapeType="1"/>
          </p:cNvSpPr>
          <p:nvPr/>
        </p:nvSpPr>
        <p:spPr bwMode="auto">
          <a:xfrm>
            <a:off x="723900" y="8983663"/>
            <a:ext cx="5486400" cy="1587"/>
          </a:xfrm>
          <a:prstGeom prst="line">
            <a:avLst/>
          </a:prstGeom>
          <a:noFill/>
          <a:ln w="12600">
            <a:solidFill>
              <a:srgbClr val="000000"/>
            </a:solidFill>
            <a:miter lim="800000"/>
            <a:headEnd/>
            <a:tailEnd/>
          </a:ln>
          <a:effectLst/>
        </p:spPr>
        <p:txBody>
          <a:bodyPr/>
          <a:lstStyle/>
          <a:p>
            <a:endParaRPr lang="en-GB"/>
          </a:p>
        </p:txBody>
      </p:sp>
      <p:sp>
        <p:nvSpPr>
          <p:cNvPr id="2058" name="Line 10"/>
          <p:cNvSpPr>
            <a:spLocks noChangeShapeType="1"/>
          </p:cNvSpPr>
          <p:nvPr/>
        </p:nvSpPr>
        <p:spPr bwMode="auto">
          <a:xfrm>
            <a:off x="647700" y="296863"/>
            <a:ext cx="5638800" cy="1587"/>
          </a:xfrm>
          <a:prstGeom prst="line">
            <a:avLst/>
          </a:prstGeom>
          <a:noFill/>
          <a:ln w="12600">
            <a:solidFill>
              <a:srgbClr val="000000"/>
            </a:solidFill>
            <a:miter lim="800000"/>
            <a:headEnd/>
            <a:tailEnd/>
          </a:ln>
          <a:effectLst/>
        </p:spPr>
        <p:txBody>
          <a:bodyPr/>
          <a:lstStyle/>
          <a:p>
            <a:endParaRPr lang="en-GB"/>
          </a:p>
        </p:txBody>
      </p:sp>
    </p:spTree>
    <p:extLst>
      <p:ext uri="{BB962C8B-B14F-4D97-AF65-F5344CB8AC3E}">
        <p14:creationId xmlns:p14="http://schemas.microsoft.com/office/powerpoint/2010/main" val="640659187"/>
      </p:ext>
    </p:extLst>
  </p:cSld>
  <p:clrMap bg1="lt1" tx1="dk1" bg2="lt2" tx2="dk2" accent1="accent1" accent2="accent2" accent3="accent3" accent4="accent4" accent5="accent5" accent6="accent6" hlink="hlink" folHlink="folHlink"/>
  <p:hf/>
  <p:notesStyle>
    <a:lvl1pPr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802.19-25/0012r0</a:t>
            </a:r>
          </a:p>
        </p:txBody>
      </p:sp>
      <p:sp>
        <p:nvSpPr>
          <p:cNvPr id="5" name="Rectangle 3"/>
          <p:cNvSpPr>
            <a:spLocks noGrp="1" noChangeArrowheads="1"/>
          </p:cNvSpPr>
          <p:nvPr>
            <p:ph type="dt"/>
          </p:nvPr>
        </p:nvSpPr>
        <p:spPr>
          <a:ln/>
        </p:spPr>
        <p:txBody>
          <a:bodyPr/>
          <a:lstStyle/>
          <a:p>
            <a:r>
              <a:rPr lang="en-US" altLang="ja-JP"/>
              <a:t>March 2025</a:t>
            </a:r>
            <a:endParaRPr lang="en-US"/>
          </a:p>
        </p:txBody>
      </p:sp>
      <p:sp>
        <p:nvSpPr>
          <p:cNvPr id="6" name="Rectangle 6"/>
          <p:cNvSpPr>
            <a:spLocks noGrp="1" noChangeArrowheads="1"/>
          </p:cNvSpPr>
          <p:nvPr>
            <p:ph type="ftr"/>
          </p:nvPr>
        </p:nvSpPr>
        <p:spPr>
          <a:ln/>
        </p:spPr>
        <p:txBody>
          <a:bodyPr/>
          <a:lstStyle/>
          <a:p>
            <a:r>
              <a:rPr lang="en-US"/>
              <a:t>Kazuto Yano, ATR</a:t>
            </a:r>
          </a:p>
        </p:txBody>
      </p:sp>
      <p:sp>
        <p:nvSpPr>
          <p:cNvPr id="7" name="Rectangle 7"/>
          <p:cNvSpPr>
            <a:spLocks noGrp="1" noChangeArrowheads="1"/>
          </p:cNvSpPr>
          <p:nvPr>
            <p:ph type="sldNum"/>
          </p:nvPr>
        </p:nvSpPr>
        <p:spPr>
          <a:ln/>
        </p:spPr>
        <p:txBody>
          <a:bodyPr/>
          <a:lstStyle/>
          <a:p>
            <a:r>
              <a:rPr lang="en-US"/>
              <a:t>Page </a:t>
            </a:r>
            <a:fld id="{465D53FD-DB5F-4815-BF01-6488A8FBD189}" type="slidenum">
              <a:rPr lang="en-US"/>
              <a:pPr/>
              <a:t>1</a:t>
            </a:fld>
            <a:endParaRPr lang="en-US"/>
          </a:p>
        </p:txBody>
      </p:sp>
      <p:sp>
        <p:nvSpPr>
          <p:cNvPr id="12289" name="Text Box 1"/>
          <p:cNvSpPr txBox="1">
            <a:spLocks noChangeArrowheads="1"/>
          </p:cNvSpPr>
          <p:nvPr/>
        </p:nvSpPr>
        <p:spPr bwMode="auto">
          <a:xfrm>
            <a:off x="1154113" y="701675"/>
            <a:ext cx="4625975" cy="3468688"/>
          </a:xfrm>
          <a:prstGeom prst="rect">
            <a:avLst/>
          </a:prstGeom>
          <a:solidFill>
            <a:srgbClr val="FFFFFF"/>
          </a:solidFill>
          <a:ln w="9525">
            <a:solidFill>
              <a:srgbClr val="000000"/>
            </a:solidFill>
            <a:miter lim="800000"/>
            <a:headEnd/>
            <a:tailEnd/>
          </a:ln>
          <a:effectLst/>
        </p:spPr>
        <p:txBody>
          <a:bodyPr wrap="none" anchor="ctr"/>
          <a:lstStyle/>
          <a:p>
            <a:endParaRPr lang="en-GB"/>
          </a:p>
        </p:txBody>
      </p:sp>
      <p:sp>
        <p:nvSpPr>
          <p:cNvPr id="12290" name="Rectangle 2"/>
          <p:cNvSpPr txBox="1">
            <a:spLocks noGrp="1" noChangeArrowheads="1"/>
          </p:cNvSpPr>
          <p:nvPr>
            <p:ph type="body"/>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12770441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CC447258-CD08-170C-7AB3-82A06E8F4C4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DAFEC5D-B6D3-979C-0FB9-48A9E06246BF}"/>
              </a:ext>
            </a:extLst>
          </p:cNvPr>
          <p:cNvSpPr>
            <a:spLocks noGrp="1" noChangeArrowheads="1"/>
          </p:cNvSpPr>
          <p:nvPr>
            <p:ph type="hdr"/>
          </p:nvPr>
        </p:nvSpPr>
        <p:spPr>
          <a:ln/>
        </p:spPr>
        <p:txBody>
          <a:bodyPr/>
          <a:lstStyle/>
          <a:p>
            <a:r>
              <a:rPr lang="en-US"/>
              <a:t>doc.: IEEE 802.19-25/0012r0</a:t>
            </a:r>
            <a:endParaRPr lang="en-US" dirty="0"/>
          </a:p>
        </p:txBody>
      </p:sp>
      <p:sp>
        <p:nvSpPr>
          <p:cNvPr id="5" name="Rectangle 3">
            <a:extLst>
              <a:ext uri="{FF2B5EF4-FFF2-40B4-BE49-F238E27FC236}">
                <a16:creationId xmlns:a16="http://schemas.microsoft.com/office/drawing/2014/main" id="{A5DED025-8B2A-5D5C-0A3A-44532D911F22}"/>
              </a:ext>
            </a:extLst>
          </p:cNvPr>
          <p:cNvSpPr>
            <a:spLocks noGrp="1" noChangeArrowheads="1"/>
          </p:cNvSpPr>
          <p:nvPr>
            <p:ph type="dt"/>
          </p:nvPr>
        </p:nvSpPr>
        <p:spPr>
          <a:ln/>
        </p:spPr>
        <p:txBody>
          <a:bodyPr/>
          <a:lstStyle/>
          <a:p>
            <a:r>
              <a:rPr lang="en-US" altLang="ja-JP"/>
              <a:t>March 2025</a:t>
            </a:r>
            <a:endParaRPr lang="en-US" dirty="0"/>
          </a:p>
        </p:txBody>
      </p:sp>
      <p:sp>
        <p:nvSpPr>
          <p:cNvPr id="6" name="Rectangle 6">
            <a:extLst>
              <a:ext uri="{FF2B5EF4-FFF2-40B4-BE49-F238E27FC236}">
                <a16:creationId xmlns:a16="http://schemas.microsoft.com/office/drawing/2014/main" id="{72C3188B-733E-D184-B762-90F6A29FFEDC}"/>
              </a:ext>
            </a:extLst>
          </p:cNvPr>
          <p:cNvSpPr>
            <a:spLocks noGrp="1" noChangeArrowheads="1"/>
          </p:cNvSpPr>
          <p:nvPr>
            <p:ph type="ftr"/>
          </p:nvPr>
        </p:nvSpPr>
        <p:spPr>
          <a:ln/>
        </p:spPr>
        <p:txBody>
          <a:bodyPr/>
          <a:lstStyle/>
          <a:p>
            <a:r>
              <a:rPr lang="en-US"/>
              <a:t>Kazuto Yano, ATR</a:t>
            </a:r>
            <a:endParaRPr lang="en-US" dirty="0"/>
          </a:p>
        </p:txBody>
      </p:sp>
      <p:sp>
        <p:nvSpPr>
          <p:cNvPr id="7" name="Rectangle 7">
            <a:extLst>
              <a:ext uri="{FF2B5EF4-FFF2-40B4-BE49-F238E27FC236}">
                <a16:creationId xmlns:a16="http://schemas.microsoft.com/office/drawing/2014/main" id="{C27BD49D-F17F-EE3F-05F1-9B521F0F3A9E}"/>
              </a:ext>
            </a:extLst>
          </p:cNvPr>
          <p:cNvSpPr>
            <a:spLocks noGrp="1" noChangeArrowheads="1"/>
          </p:cNvSpPr>
          <p:nvPr>
            <p:ph type="sldNum"/>
          </p:nvPr>
        </p:nvSpPr>
        <p:spPr>
          <a:ln/>
        </p:spPr>
        <p:txBody>
          <a:bodyPr/>
          <a:lstStyle/>
          <a:p>
            <a:r>
              <a:rPr lang="en-US" dirty="0"/>
              <a:t>Page </a:t>
            </a:r>
            <a:fld id="{EA25EADA-8DDC-4EE3-B5F1-3BBBDDDD6BEC}" type="slidenum">
              <a:rPr lang="en-US"/>
              <a:pPr/>
              <a:t>10</a:t>
            </a:fld>
            <a:endParaRPr lang="en-US" dirty="0"/>
          </a:p>
        </p:txBody>
      </p:sp>
      <p:sp>
        <p:nvSpPr>
          <p:cNvPr id="14337" name="Rectangle 1">
            <a:extLst>
              <a:ext uri="{FF2B5EF4-FFF2-40B4-BE49-F238E27FC236}">
                <a16:creationId xmlns:a16="http://schemas.microsoft.com/office/drawing/2014/main" id="{243B0CD3-8BFE-9DEB-A646-C45FC1AEFDA7}"/>
              </a:ext>
            </a:extLst>
          </p:cNvPr>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4338" name="Rectangle 2">
            <a:extLst>
              <a:ext uri="{FF2B5EF4-FFF2-40B4-BE49-F238E27FC236}">
                <a16:creationId xmlns:a16="http://schemas.microsoft.com/office/drawing/2014/main" id="{2827EFE2-5F83-81CE-D978-5A3187034CCB}"/>
              </a:ext>
            </a:extLst>
          </p:cNvPr>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dirty="0"/>
          </a:p>
        </p:txBody>
      </p:sp>
    </p:spTree>
    <p:extLst>
      <p:ext uri="{BB962C8B-B14F-4D97-AF65-F5344CB8AC3E}">
        <p14:creationId xmlns:p14="http://schemas.microsoft.com/office/powerpoint/2010/main" val="24569249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452CD290-57A3-CACC-7261-12B2493A21B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5FA8247-5642-7240-0BC3-2C49817403AD}"/>
              </a:ext>
            </a:extLst>
          </p:cNvPr>
          <p:cNvSpPr>
            <a:spLocks noGrp="1" noChangeArrowheads="1"/>
          </p:cNvSpPr>
          <p:nvPr>
            <p:ph type="hdr"/>
          </p:nvPr>
        </p:nvSpPr>
        <p:spPr>
          <a:ln/>
        </p:spPr>
        <p:txBody>
          <a:bodyPr/>
          <a:lstStyle/>
          <a:p>
            <a:r>
              <a:rPr lang="en-US"/>
              <a:t>doc.: IEEE 802.19-25/0012r0</a:t>
            </a:r>
            <a:endParaRPr lang="en-US" dirty="0"/>
          </a:p>
        </p:txBody>
      </p:sp>
      <p:sp>
        <p:nvSpPr>
          <p:cNvPr id="5" name="Rectangle 3">
            <a:extLst>
              <a:ext uri="{FF2B5EF4-FFF2-40B4-BE49-F238E27FC236}">
                <a16:creationId xmlns:a16="http://schemas.microsoft.com/office/drawing/2014/main" id="{1C87AF24-FE97-359D-EB7A-63D0D9D0A570}"/>
              </a:ext>
            </a:extLst>
          </p:cNvPr>
          <p:cNvSpPr>
            <a:spLocks noGrp="1" noChangeArrowheads="1"/>
          </p:cNvSpPr>
          <p:nvPr>
            <p:ph type="dt"/>
          </p:nvPr>
        </p:nvSpPr>
        <p:spPr>
          <a:ln/>
        </p:spPr>
        <p:txBody>
          <a:bodyPr/>
          <a:lstStyle/>
          <a:p>
            <a:r>
              <a:rPr lang="en-US" altLang="ja-JP"/>
              <a:t>March 2025</a:t>
            </a:r>
            <a:endParaRPr lang="en-US" dirty="0"/>
          </a:p>
        </p:txBody>
      </p:sp>
      <p:sp>
        <p:nvSpPr>
          <p:cNvPr id="6" name="Rectangle 6">
            <a:extLst>
              <a:ext uri="{FF2B5EF4-FFF2-40B4-BE49-F238E27FC236}">
                <a16:creationId xmlns:a16="http://schemas.microsoft.com/office/drawing/2014/main" id="{4D639BF5-E4DB-7FF4-CC73-E3FCECAB86E3}"/>
              </a:ext>
            </a:extLst>
          </p:cNvPr>
          <p:cNvSpPr>
            <a:spLocks noGrp="1" noChangeArrowheads="1"/>
          </p:cNvSpPr>
          <p:nvPr>
            <p:ph type="ftr"/>
          </p:nvPr>
        </p:nvSpPr>
        <p:spPr>
          <a:ln/>
        </p:spPr>
        <p:txBody>
          <a:bodyPr/>
          <a:lstStyle/>
          <a:p>
            <a:r>
              <a:rPr lang="en-US"/>
              <a:t>Kazuto Yano, ATR</a:t>
            </a:r>
            <a:endParaRPr lang="en-US" dirty="0"/>
          </a:p>
        </p:txBody>
      </p:sp>
      <p:sp>
        <p:nvSpPr>
          <p:cNvPr id="7" name="Rectangle 7">
            <a:extLst>
              <a:ext uri="{FF2B5EF4-FFF2-40B4-BE49-F238E27FC236}">
                <a16:creationId xmlns:a16="http://schemas.microsoft.com/office/drawing/2014/main" id="{586F4744-F59E-6768-B8D7-CD974CC7D4F9}"/>
              </a:ext>
            </a:extLst>
          </p:cNvPr>
          <p:cNvSpPr>
            <a:spLocks noGrp="1" noChangeArrowheads="1"/>
          </p:cNvSpPr>
          <p:nvPr>
            <p:ph type="sldNum"/>
          </p:nvPr>
        </p:nvSpPr>
        <p:spPr>
          <a:ln/>
        </p:spPr>
        <p:txBody>
          <a:bodyPr/>
          <a:lstStyle/>
          <a:p>
            <a:r>
              <a:rPr lang="en-US" dirty="0"/>
              <a:t>Page </a:t>
            </a:r>
            <a:fld id="{EA25EADA-8DDC-4EE3-B5F1-3BBBDDDD6BEC}" type="slidenum">
              <a:rPr lang="en-US"/>
              <a:pPr/>
              <a:t>11</a:t>
            </a:fld>
            <a:endParaRPr lang="en-US" dirty="0"/>
          </a:p>
        </p:txBody>
      </p:sp>
      <p:sp>
        <p:nvSpPr>
          <p:cNvPr id="14337" name="Rectangle 1">
            <a:extLst>
              <a:ext uri="{FF2B5EF4-FFF2-40B4-BE49-F238E27FC236}">
                <a16:creationId xmlns:a16="http://schemas.microsoft.com/office/drawing/2014/main" id="{073D7C5A-4F76-39DE-45B9-70A971D0724E}"/>
              </a:ext>
            </a:extLst>
          </p:cNvPr>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4338" name="Rectangle 2">
            <a:extLst>
              <a:ext uri="{FF2B5EF4-FFF2-40B4-BE49-F238E27FC236}">
                <a16:creationId xmlns:a16="http://schemas.microsoft.com/office/drawing/2014/main" id="{6434A856-AC63-4665-C6B4-8778256777F2}"/>
              </a:ext>
            </a:extLst>
          </p:cNvPr>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dirty="0"/>
          </a:p>
        </p:txBody>
      </p:sp>
    </p:spTree>
    <p:extLst>
      <p:ext uri="{BB962C8B-B14F-4D97-AF65-F5344CB8AC3E}">
        <p14:creationId xmlns:p14="http://schemas.microsoft.com/office/powerpoint/2010/main" val="2936227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9D86C186-7A49-DDD0-579D-B7B1BB845CD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335BBAA-08A4-8645-1AD6-4E7C9D6ECDF1}"/>
              </a:ext>
            </a:extLst>
          </p:cNvPr>
          <p:cNvSpPr>
            <a:spLocks noGrp="1" noChangeArrowheads="1"/>
          </p:cNvSpPr>
          <p:nvPr>
            <p:ph type="hdr"/>
          </p:nvPr>
        </p:nvSpPr>
        <p:spPr>
          <a:ln/>
        </p:spPr>
        <p:txBody>
          <a:bodyPr/>
          <a:lstStyle/>
          <a:p>
            <a:r>
              <a:rPr lang="en-US"/>
              <a:t>doc.: IEEE 802.19-25/0012r0</a:t>
            </a:r>
            <a:endParaRPr lang="en-US" dirty="0"/>
          </a:p>
        </p:txBody>
      </p:sp>
      <p:sp>
        <p:nvSpPr>
          <p:cNvPr id="5" name="Rectangle 3">
            <a:extLst>
              <a:ext uri="{FF2B5EF4-FFF2-40B4-BE49-F238E27FC236}">
                <a16:creationId xmlns:a16="http://schemas.microsoft.com/office/drawing/2014/main" id="{7C75F1E4-DC6C-3D80-3C87-F8A0C1B274DB}"/>
              </a:ext>
            </a:extLst>
          </p:cNvPr>
          <p:cNvSpPr>
            <a:spLocks noGrp="1" noChangeArrowheads="1"/>
          </p:cNvSpPr>
          <p:nvPr>
            <p:ph type="dt"/>
          </p:nvPr>
        </p:nvSpPr>
        <p:spPr>
          <a:ln/>
        </p:spPr>
        <p:txBody>
          <a:bodyPr/>
          <a:lstStyle/>
          <a:p>
            <a:r>
              <a:rPr lang="en-US" altLang="ja-JP"/>
              <a:t>March 2025</a:t>
            </a:r>
            <a:endParaRPr lang="en-US" dirty="0"/>
          </a:p>
        </p:txBody>
      </p:sp>
      <p:sp>
        <p:nvSpPr>
          <p:cNvPr id="6" name="Rectangle 6">
            <a:extLst>
              <a:ext uri="{FF2B5EF4-FFF2-40B4-BE49-F238E27FC236}">
                <a16:creationId xmlns:a16="http://schemas.microsoft.com/office/drawing/2014/main" id="{4D618DFE-2025-E80D-4025-6A40E5CBBCD0}"/>
              </a:ext>
            </a:extLst>
          </p:cNvPr>
          <p:cNvSpPr>
            <a:spLocks noGrp="1" noChangeArrowheads="1"/>
          </p:cNvSpPr>
          <p:nvPr>
            <p:ph type="ftr"/>
          </p:nvPr>
        </p:nvSpPr>
        <p:spPr>
          <a:ln/>
        </p:spPr>
        <p:txBody>
          <a:bodyPr/>
          <a:lstStyle/>
          <a:p>
            <a:r>
              <a:rPr lang="en-US"/>
              <a:t>Kazuto Yano, ATR</a:t>
            </a:r>
            <a:endParaRPr lang="en-US" dirty="0"/>
          </a:p>
        </p:txBody>
      </p:sp>
      <p:sp>
        <p:nvSpPr>
          <p:cNvPr id="7" name="Rectangle 7">
            <a:extLst>
              <a:ext uri="{FF2B5EF4-FFF2-40B4-BE49-F238E27FC236}">
                <a16:creationId xmlns:a16="http://schemas.microsoft.com/office/drawing/2014/main" id="{3BEECAF8-1DFF-4AB6-BF28-D8C0D2C4A0B8}"/>
              </a:ext>
            </a:extLst>
          </p:cNvPr>
          <p:cNvSpPr>
            <a:spLocks noGrp="1" noChangeArrowheads="1"/>
          </p:cNvSpPr>
          <p:nvPr>
            <p:ph type="sldNum"/>
          </p:nvPr>
        </p:nvSpPr>
        <p:spPr>
          <a:ln/>
        </p:spPr>
        <p:txBody>
          <a:bodyPr/>
          <a:lstStyle/>
          <a:p>
            <a:r>
              <a:rPr lang="en-US" dirty="0"/>
              <a:t>Page </a:t>
            </a:r>
            <a:fld id="{EA25EADA-8DDC-4EE3-B5F1-3BBBDDDD6BEC}" type="slidenum">
              <a:rPr lang="en-US"/>
              <a:pPr/>
              <a:t>12</a:t>
            </a:fld>
            <a:endParaRPr lang="en-US" dirty="0"/>
          </a:p>
        </p:txBody>
      </p:sp>
      <p:sp>
        <p:nvSpPr>
          <p:cNvPr id="14337" name="Rectangle 1">
            <a:extLst>
              <a:ext uri="{FF2B5EF4-FFF2-40B4-BE49-F238E27FC236}">
                <a16:creationId xmlns:a16="http://schemas.microsoft.com/office/drawing/2014/main" id="{2B71F92E-3EC4-25B1-0225-8C15C0633FB3}"/>
              </a:ext>
            </a:extLst>
          </p:cNvPr>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4338" name="Rectangle 2">
            <a:extLst>
              <a:ext uri="{FF2B5EF4-FFF2-40B4-BE49-F238E27FC236}">
                <a16:creationId xmlns:a16="http://schemas.microsoft.com/office/drawing/2014/main" id="{C7C93C66-8E8D-83C7-1172-918B94984AB4}"/>
              </a:ext>
            </a:extLst>
          </p:cNvPr>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dirty="0"/>
          </a:p>
        </p:txBody>
      </p:sp>
    </p:spTree>
    <p:extLst>
      <p:ext uri="{BB962C8B-B14F-4D97-AF65-F5344CB8AC3E}">
        <p14:creationId xmlns:p14="http://schemas.microsoft.com/office/powerpoint/2010/main" val="9525765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94541D8D-E024-A24A-F5CD-1502F3EBB06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A1211C3-ACE9-15C5-4FC1-6148A39DD387}"/>
              </a:ext>
            </a:extLst>
          </p:cNvPr>
          <p:cNvSpPr>
            <a:spLocks noGrp="1" noChangeArrowheads="1"/>
          </p:cNvSpPr>
          <p:nvPr>
            <p:ph type="hdr"/>
          </p:nvPr>
        </p:nvSpPr>
        <p:spPr>
          <a:ln/>
        </p:spPr>
        <p:txBody>
          <a:bodyPr/>
          <a:lstStyle/>
          <a:p>
            <a:r>
              <a:rPr lang="en-US"/>
              <a:t>doc.: IEEE 802.19-25/0012r0</a:t>
            </a:r>
            <a:endParaRPr lang="en-US" dirty="0"/>
          </a:p>
        </p:txBody>
      </p:sp>
      <p:sp>
        <p:nvSpPr>
          <p:cNvPr id="5" name="Rectangle 3">
            <a:extLst>
              <a:ext uri="{FF2B5EF4-FFF2-40B4-BE49-F238E27FC236}">
                <a16:creationId xmlns:a16="http://schemas.microsoft.com/office/drawing/2014/main" id="{9CBC94A3-806C-BDE8-E741-249157EA7F7C}"/>
              </a:ext>
            </a:extLst>
          </p:cNvPr>
          <p:cNvSpPr>
            <a:spLocks noGrp="1" noChangeArrowheads="1"/>
          </p:cNvSpPr>
          <p:nvPr>
            <p:ph type="dt"/>
          </p:nvPr>
        </p:nvSpPr>
        <p:spPr>
          <a:ln/>
        </p:spPr>
        <p:txBody>
          <a:bodyPr/>
          <a:lstStyle/>
          <a:p>
            <a:r>
              <a:rPr lang="en-US" altLang="ja-JP"/>
              <a:t>March 2025</a:t>
            </a:r>
            <a:endParaRPr lang="en-US" dirty="0"/>
          </a:p>
        </p:txBody>
      </p:sp>
      <p:sp>
        <p:nvSpPr>
          <p:cNvPr id="6" name="Rectangle 6">
            <a:extLst>
              <a:ext uri="{FF2B5EF4-FFF2-40B4-BE49-F238E27FC236}">
                <a16:creationId xmlns:a16="http://schemas.microsoft.com/office/drawing/2014/main" id="{72A84B36-84F5-EBD7-EF28-DF6251831888}"/>
              </a:ext>
            </a:extLst>
          </p:cNvPr>
          <p:cNvSpPr>
            <a:spLocks noGrp="1" noChangeArrowheads="1"/>
          </p:cNvSpPr>
          <p:nvPr>
            <p:ph type="ftr"/>
          </p:nvPr>
        </p:nvSpPr>
        <p:spPr>
          <a:ln/>
        </p:spPr>
        <p:txBody>
          <a:bodyPr/>
          <a:lstStyle/>
          <a:p>
            <a:r>
              <a:rPr lang="en-US"/>
              <a:t>Kazuto Yano, ATR</a:t>
            </a:r>
            <a:endParaRPr lang="en-US" dirty="0"/>
          </a:p>
        </p:txBody>
      </p:sp>
      <p:sp>
        <p:nvSpPr>
          <p:cNvPr id="7" name="Rectangle 7">
            <a:extLst>
              <a:ext uri="{FF2B5EF4-FFF2-40B4-BE49-F238E27FC236}">
                <a16:creationId xmlns:a16="http://schemas.microsoft.com/office/drawing/2014/main" id="{BF86388F-A134-17D1-CEBF-42E6F396CD0E}"/>
              </a:ext>
            </a:extLst>
          </p:cNvPr>
          <p:cNvSpPr>
            <a:spLocks noGrp="1" noChangeArrowheads="1"/>
          </p:cNvSpPr>
          <p:nvPr>
            <p:ph type="sldNum"/>
          </p:nvPr>
        </p:nvSpPr>
        <p:spPr>
          <a:ln/>
        </p:spPr>
        <p:txBody>
          <a:bodyPr/>
          <a:lstStyle/>
          <a:p>
            <a:r>
              <a:rPr lang="en-US" dirty="0"/>
              <a:t>Page </a:t>
            </a:r>
            <a:fld id="{EA25EADA-8DDC-4EE3-B5F1-3BBBDDDD6BEC}" type="slidenum">
              <a:rPr lang="en-US"/>
              <a:pPr/>
              <a:t>13</a:t>
            </a:fld>
            <a:endParaRPr lang="en-US" dirty="0"/>
          </a:p>
        </p:txBody>
      </p:sp>
      <p:sp>
        <p:nvSpPr>
          <p:cNvPr id="14337" name="Rectangle 1">
            <a:extLst>
              <a:ext uri="{FF2B5EF4-FFF2-40B4-BE49-F238E27FC236}">
                <a16:creationId xmlns:a16="http://schemas.microsoft.com/office/drawing/2014/main" id="{A07AAFDC-7B0C-7CA9-9510-5AF33E965355}"/>
              </a:ext>
            </a:extLst>
          </p:cNvPr>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4338" name="Rectangle 2">
            <a:extLst>
              <a:ext uri="{FF2B5EF4-FFF2-40B4-BE49-F238E27FC236}">
                <a16:creationId xmlns:a16="http://schemas.microsoft.com/office/drawing/2014/main" id="{5A3309FD-3BBE-1DDC-D83E-7ABDF4D7ACDB}"/>
              </a:ext>
            </a:extLst>
          </p:cNvPr>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dirty="0"/>
          </a:p>
        </p:txBody>
      </p:sp>
    </p:spTree>
    <p:extLst>
      <p:ext uri="{BB962C8B-B14F-4D97-AF65-F5344CB8AC3E}">
        <p14:creationId xmlns:p14="http://schemas.microsoft.com/office/powerpoint/2010/main" val="32875965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33DEAC5E-906C-ED51-36B9-A86832BBD1B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7BEBF2D-2456-F358-9157-07736D27CABA}"/>
              </a:ext>
            </a:extLst>
          </p:cNvPr>
          <p:cNvSpPr>
            <a:spLocks noGrp="1" noChangeArrowheads="1"/>
          </p:cNvSpPr>
          <p:nvPr>
            <p:ph type="hdr"/>
          </p:nvPr>
        </p:nvSpPr>
        <p:spPr>
          <a:ln/>
        </p:spPr>
        <p:txBody>
          <a:bodyPr/>
          <a:lstStyle/>
          <a:p>
            <a:r>
              <a:rPr lang="en-US"/>
              <a:t>doc.: IEEE 802.19-25/0012r0</a:t>
            </a:r>
            <a:endParaRPr lang="en-US" dirty="0"/>
          </a:p>
        </p:txBody>
      </p:sp>
      <p:sp>
        <p:nvSpPr>
          <p:cNvPr id="5" name="Rectangle 3">
            <a:extLst>
              <a:ext uri="{FF2B5EF4-FFF2-40B4-BE49-F238E27FC236}">
                <a16:creationId xmlns:a16="http://schemas.microsoft.com/office/drawing/2014/main" id="{9620B9F5-5E90-8A15-D58F-961ABE0DD762}"/>
              </a:ext>
            </a:extLst>
          </p:cNvPr>
          <p:cNvSpPr>
            <a:spLocks noGrp="1" noChangeArrowheads="1"/>
          </p:cNvSpPr>
          <p:nvPr>
            <p:ph type="dt"/>
          </p:nvPr>
        </p:nvSpPr>
        <p:spPr>
          <a:ln/>
        </p:spPr>
        <p:txBody>
          <a:bodyPr/>
          <a:lstStyle/>
          <a:p>
            <a:r>
              <a:rPr lang="en-US" altLang="ja-JP"/>
              <a:t>March 2025</a:t>
            </a:r>
            <a:endParaRPr lang="en-US" dirty="0"/>
          </a:p>
        </p:txBody>
      </p:sp>
      <p:sp>
        <p:nvSpPr>
          <p:cNvPr id="6" name="Rectangle 6">
            <a:extLst>
              <a:ext uri="{FF2B5EF4-FFF2-40B4-BE49-F238E27FC236}">
                <a16:creationId xmlns:a16="http://schemas.microsoft.com/office/drawing/2014/main" id="{C71E6731-91F7-1911-F7BF-B947BA9DF781}"/>
              </a:ext>
            </a:extLst>
          </p:cNvPr>
          <p:cNvSpPr>
            <a:spLocks noGrp="1" noChangeArrowheads="1"/>
          </p:cNvSpPr>
          <p:nvPr>
            <p:ph type="ftr"/>
          </p:nvPr>
        </p:nvSpPr>
        <p:spPr>
          <a:ln/>
        </p:spPr>
        <p:txBody>
          <a:bodyPr/>
          <a:lstStyle/>
          <a:p>
            <a:r>
              <a:rPr lang="en-US"/>
              <a:t>Kazuto Yano, ATR</a:t>
            </a:r>
            <a:endParaRPr lang="en-US" dirty="0"/>
          </a:p>
        </p:txBody>
      </p:sp>
      <p:sp>
        <p:nvSpPr>
          <p:cNvPr id="7" name="Rectangle 7">
            <a:extLst>
              <a:ext uri="{FF2B5EF4-FFF2-40B4-BE49-F238E27FC236}">
                <a16:creationId xmlns:a16="http://schemas.microsoft.com/office/drawing/2014/main" id="{125C0F88-4FA3-1BD4-6437-F35B9A71A1B0}"/>
              </a:ext>
            </a:extLst>
          </p:cNvPr>
          <p:cNvSpPr>
            <a:spLocks noGrp="1" noChangeArrowheads="1"/>
          </p:cNvSpPr>
          <p:nvPr>
            <p:ph type="sldNum"/>
          </p:nvPr>
        </p:nvSpPr>
        <p:spPr>
          <a:ln/>
        </p:spPr>
        <p:txBody>
          <a:bodyPr/>
          <a:lstStyle/>
          <a:p>
            <a:r>
              <a:rPr lang="en-US" dirty="0"/>
              <a:t>Page </a:t>
            </a:r>
            <a:fld id="{EA25EADA-8DDC-4EE3-B5F1-3BBBDDDD6BEC}" type="slidenum">
              <a:rPr lang="en-US"/>
              <a:pPr/>
              <a:t>14</a:t>
            </a:fld>
            <a:endParaRPr lang="en-US" dirty="0"/>
          </a:p>
        </p:txBody>
      </p:sp>
      <p:sp>
        <p:nvSpPr>
          <p:cNvPr id="14337" name="Rectangle 1">
            <a:extLst>
              <a:ext uri="{FF2B5EF4-FFF2-40B4-BE49-F238E27FC236}">
                <a16:creationId xmlns:a16="http://schemas.microsoft.com/office/drawing/2014/main" id="{8081437C-E226-600A-53F1-774760D22881}"/>
              </a:ext>
            </a:extLst>
          </p:cNvPr>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4338" name="Rectangle 2">
            <a:extLst>
              <a:ext uri="{FF2B5EF4-FFF2-40B4-BE49-F238E27FC236}">
                <a16:creationId xmlns:a16="http://schemas.microsoft.com/office/drawing/2014/main" id="{F0A61F6D-17C2-6AED-2F98-E31668A9E3BC}"/>
              </a:ext>
            </a:extLst>
          </p:cNvPr>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dirty="0"/>
          </a:p>
        </p:txBody>
      </p:sp>
    </p:spTree>
    <p:extLst>
      <p:ext uri="{BB962C8B-B14F-4D97-AF65-F5344CB8AC3E}">
        <p14:creationId xmlns:p14="http://schemas.microsoft.com/office/powerpoint/2010/main" val="20027960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4D633A78-8D07-79B6-7FA3-39A1FCAEC8F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1DFDB12-1486-F7BC-3B68-5401F881F79E}"/>
              </a:ext>
            </a:extLst>
          </p:cNvPr>
          <p:cNvSpPr>
            <a:spLocks noGrp="1" noChangeArrowheads="1"/>
          </p:cNvSpPr>
          <p:nvPr>
            <p:ph type="hdr"/>
          </p:nvPr>
        </p:nvSpPr>
        <p:spPr>
          <a:ln/>
        </p:spPr>
        <p:txBody>
          <a:bodyPr/>
          <a:lstStyle/>
          <a:p>
            <a:r>
              <a:rPr lang="en-US"/>
              <a:t>doc.: IEEE 802.19-25/0012r0</a:t>
            </a:r>
            <a:endParaRPr lang="en-US" dirty="0"/>
          </a:p>
        </p:txBody>
      </p:sp>
      <p:sp>
        <p:nvSpPr>
          <p:cNvPr id="5" name="Rectangle 3">
            <a:extLst>
              <a:ext uri="{FF2B5EF4-FFF2-40B4-BE49-F238E27FC236}">
                <a16:creationId xmlns:a16="http://schemas.microsoft.com/office/drawing/2014/main" id="{76E9B8DC-B30D-6B83-83C8-4FD0732ABA7A}"/>
              </a:ext>
            </a:extLst>
          </p:cNvPr>
          <p:cNvSpPr>
            <a:spLocks noGrp="1" noChangeArrowheads="1"/>
          </p:cNvSpPr>
          <p:nvPr>
            <p:ph type="dt"/>
          </p:nvPr>
        </p:nvSpPr>
        <p:spPr>
          <a:ln/>
        </p:spPr>
        <p:txBody>
          <a:bodyPr/>
          <a:lstStyle/>
          <a:p>
            <a:r>
              <a:rPr lang="en-US" altLang="ja-JP"/>
              <a:t>March 2025</a:t>
            </a:r>
            <a:endParaRPr lang="en-US" dirty="0"/>
          </a:p>
        </p:txBody>
      </p:sp>
      <p:sp>
        <p:nvSpPr>
          <p:cNvPr id="6" name="Rectangle 6">
            <a:extLst>
              <a:ext uri="{FF2B5EF4-FFF2-40B4-BE49-F238E27FC236}">
                <a16:creationId xmlns:a16="http://schemas.microsoft.com/office/drawing/2014/main" id="{A054B006-A4C7-5245-3925-10ACFBA70558}"/>
              </a:ext>
            </a:extLst>
          </p:cNvPr>
          <p:cNvSpPr>
            <a:spLocks noGrp="1" noChangeArrowheads="1"/>
          </p:cNvSpPr>
          <p:nvPr>
            <p:ph type="ftr"/>
          </p:nvPr>
        </p:nvSpPr>
        <p:spPr>
          <a:ln/>
        </p:spPr>
        <p:txBody>
          <a:bodyPr/>
          <a:lstStyle/>
          <a:p>
            <a:r>
              <a:rPr lang="en-US"/>
              <a:t>Kazuto Yano, ATR</a:t>
            </a:r>
            <a:endParaRPr lang="en-US" dirty="0"/>
          </a:p>
        </p:txBody>
      </p:sp>
      <p:sp>
        <p:nvSpPr>
          <p:cNvPr id="7" name="Rectangle 7">
            <a:extLst>
              <a:ext uri="{FF2B5EF4-FFF2-40B4-BE49-F238E27FC236}">
                <a16:creationId xmlns:a16="http://schemas.microsoft.com/office/drawing/2014/main" id="{2B4C2B6D-2CD7-339B-7165-2980C3D3A08E}"/>
              </a:ext>
            </a:extLst>
          </p:cNvPr>
          <p:cNvSpPr>
            <a:spLocks noGrp="1" noChangeArrowheads="1"/>
          </p:cNvSpPr>
          <p:nvPr>
            <p:ph type="sldNum"/>
          </p:nvPr>
        </p:nvSpPr>
        <p:spPr>
          <a:ln/>
        </p:spPr>
        <p:txBody>
          <a:bodyPr/>
          <a:lstStyle/>
          <a:p>
            <a:r>
              <a:rPr lang="en-US" dirty="0"/>
              <a:t>Page </a:t>
            </a:r>
            <a:fld id="{EA25EADA-8DDC-4EE3-B5F1-3BBBDDDD6BEC}" type="slidenum">
              <a:rPr lang="en-US"/>
              <a:pPr/>
              <a:t>15</a:t>
            </a:fld>
            <a:endParaRPr lang="en-US" dirty="0"/>
          </a:p>
        </p:txBody>
      </p:sp>
      <p:sp>
        <p:nvSpPr>
          <p:cNvPr id="14337" name="Rectangle 1">
            <a:extLst>
              <a:ext uri="{FF2B5EF4-FFF2-40B4-BE49-F238E27FC236}">
                <a16:creationId xmlns:a16="http://schemas.microsoft.com/office/drawing/2014/main" id="{9FC3841E-5F21-4002-D9E0-FAD080E63FC7}"/>
              </a:ext>
            </a:extLst>
          </p:cNvPr>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4338" name="Rectangle 2">
            <a:extLst>
              <a:ext uri="{FF2B5EF4-FFF2-40B4-BE49-F238E27FC236}">
                <a16:creationId xmlns:a16="http://schemas.microsoft.com/office/drawing/2014/main" id="{DBFBB4AB-EEAA-7A9E-01D2-6DD454C8304A}"/>
              </a:ext>
            </a:extLst>
          </p:cNvPr>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dirty="0"/>
          </a:p>
        </p:txBody>
      </p:sp>
    </p:spTree>
    <p:extLst>
      <p:ext uri="{BB962C8B-B14F-4D97-AF65-F5344CB8AC3E}">
        <p14:creationId xmlns:p14="http://schemas.microsoft.com/office/powerpoint/2010/main" val="25468922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2B4E0092-4558-23BF-2CDD-8A279D9BFC4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8DC66F6-380F-2E35-7D5B-B282418A67CD}"/>
              </a:ext>
            </a:extLst>
          </p:cNvPr>
          <p:cNvSpPr>
            <a:spLocks noGrp="1" noChangeArrowheads="1"/>
          </p:cNvSpPr>
          <p:nvPr>
            <p:ph type="hdr"/>
          </p:nvPr>
        </p:nvSpPr>
        <p:spPr>
          <a:ln/>
        </p:spPr>
        <p:txBody>
          <a:bodyPr/>
          <a:lstStyle/>
          <a:p>
            <a:r>
              <a:rPr lang="en-US"/>
              <a:t>doc.: IEEE 802.19-25/0012r0</a:t>
            </a:r>
            <a:endParaRPr lang="en-US" dirty="0"/>
          </a:p>
        </p:txBody>
      </p:sp>
      <p:sp>
        <p:nvSpPr>
          <p:cNvPr id="5" name="Rectangle 3">
            <a:extLst>
              <a:ext uri="{FF2B5EF4-FFF2-40B4-BE49-F238E27FC236}">
                <a16:creationId xmlns:a16="http://schemas.microsoft.com/office/drawing/2014/main" id="{96E35D89-47E2-0447-C6AA-93B9D630179D}"/>
              </a:ext>
            </a:extLst>
          </p:cNvPr>
          <p:cNvSpPr>
            <a:spLocks noGrp="1" noChangeArrowheads="1"/>
          </p:cNvSpPr>
          <p:nvPr>
            <p:ph type="dt"/>
          </p:nvPr>
        </p:nvSpPr>
        <p:spPr>
          <a:ln/>
        </p:spPr>
        <p:txBody>
          <a:bodyPr/>
          <a:lstStyle/>
          <a:p>
            <a:r>
              <a:rPr lang="en-US" altLang="ja-JP"/>
              <a:t>March 2025</a:t>
            </a:r>
            <a:endParaRPr lang="en-US" dirty="0"/>
          </a:p>
        </p:txBody>
      </p:sp>
      <p:sp>
        <p:nvSpPr>
          <p:cNvPr id="6" name="Rectangle 6">
            <a:extLst>
              <a:ext uri="{FF2B5EF4-FFF2-40B4-BE49-F238E27FC236}">
                <a16:creationId xmlns:a16="http://schemas.microsoft.com/office/drawing/2014/main" id="{CCDB8F3B-D19E-A952-5E4E-E9E1DF9D77AF}"/>
              </a:ext>
            </a:extLst>
          </p:cNvPr>
          <p:cNvSpPr>
            <a:spLocks noGrp="1" noChangeArrowheads="1"/>
          </p:cNvSpPr>
          <p:nvPr>
            <p:ph type="ftr"/>
          </p:nvPr>
        </p:nvSpPr>
        <p:spPr>
          <a:ln/>
        </p:spPr>
        <p:txBody>
          <a:bodyPr/>
          <a:lstStyle/>
          <a:p>
            <a:r>
              <a:rPr lang="en-US"/>
              <a:t>Kazuto Yano, ATR</a:t>
            </a:r>
            <a:endParaRPr lang="en-US" dirty="0"/>
          </a:p>
        </p:txBody>
      </p:sp>
      <p:sp>
        <p:nvSpPr>
          <p:cNvPr id="7" name="Rectangle 7">
            <a:extLst>
              <a:ext uri="{FF2B5EF4-FFF2-40B4-BE49-F238E27FC236}">
                <a16:creationId xmlns:a16="http://schemas.microsoft.com/office/drawing/2014/main" id="{593E690D-2AC3-4055-19DC-92EC0B9F7744}"/>
              </a:ext>
            </a:extLst>
          </p:cNvPr>
          <p:cNvSpPr>
            <a:spLocks noGrp="1" noChangeArrowheads="1"/>
          </p:cNvSpPr>
          <p:nvPr>
            <p:ph type="sldNum"/>
          </p:nvPr>
        </p:nvSpPr>
        <p:spPr>
          <a:ln/>
        </p:spPr>
        <p:txBody>
          <a:bodyPr/>
          <a:lstStyle/>
          <a:p>
            <a:r>
              <a:rPr lang="en-US" dirty="0"/>
              <a:t>Page </a:t>
            </a:r>
            <a:fld id="{EA25EADA-8DDC-4EE3-B5F1-3BBBDDDD6BEC}" type="slidenum">
              <a:rPr lang="en-US"/>
              <a:pPr/>
              <a:t>16</a:t>
            </a:fld>
            <a:endParaRPr lang="en-US" dirty="0"/>
          </a:p>
        </p:txBody>
      </p:sp>
      <p:sp>
        <p:nvSpPr>
          <p:cNvPr id="14337" name="Rectangle 1">
            <a:extLst>
              <a:ext uri="{FF2B5EF4-FFF2-40B4-BE49-F238E27FC236}">
                <a16:creationId xmlns:a16="http://schemas.microsoft.com/office/drawing/2014/main" id="{BC79888E-E467-8329-E64B-0E5BBE579D3B}"/>
              </a:ext>
            </a:extLst>
          </p:cNvPr>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4338" name="Rectangle 2">
            <a:extLst>
              <a:ext uri="{FF2B5EF4-FFF2-40B4-BE49-F238E27FC236}">
                <a16:creationId xmlns:a16="http://schemas.microsoft.com/office/drawing/2014/main" id="{FB42A4B1-0EDD-AA57-4D65-701F715D1DEB}"/>
              </a:ext>
            </a:extLst>
          </p:cNvPr>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dirty="0"/>
          </a:p>
        </p:txBody>
      </p:sp>
    </p:spTree>
    <p:extLst>
      <p:ext uri="{BB962C8B-B14F-4D97-AF65-F5344CB8AC3E}">
        <p14:creationId xmlns:p14="http://schemas.microsoft.com/office/powerpoint/2010/main" val="13269961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23C4F7FF-75B5-E4B1-60FC-2FA6EBE5468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0168E6D-6834-F027-A6BD-98240A254A36}"/>
              </a:ext>
            </a:extLst>
          </p:cNvPr>
          <p:cNvSpPr>
            <a:spLocks noGrp="1" noChangeArrowheads="1"/>
          </p:cNvSpPr>
          <p:nvPr>
            <p:ph type="hdr"/>
          </p:nvPr>
        </p:nvSpPr>
        <p:spPr>
          <a:ln/>
        </p:spPr>
        <p:txBody>
          <a:bodyPr/>
          <a:lstStyle/>
          <a:p>
            <a:r>
              <a:rPr lang="en-US"/>
              <a:t>doc.: IEEE 802.19-25/0012r0</a:t>
            </a:r>
            <a:endParaRPr lang="en-US" dirty="0"/>
          </a:p>
        </p:txBody>
      </p:sp>
      <p:sp>
        <p:nvSpPr>
          <p:cNvPr id="5" name="Rectangle 3">
            <a:extLst>
              <a:ext uri="{FF2B5EF4-FFF2-40B4-BE49-F238E27FC236}">
                <a16:creationId xmlns:a16="http://schemas.microsoft.com/office/drawing/2014/main" id="{69E94B1F-1BAF-E29C-D842-26CE66D8D2D2}"/>
              </a:ext>
            </a:extLst>
          </p:cNvPr>
          <p:cNvSpPr>
            <a:spLocks noGrp="1" noChangeArrowheads="1"/>
          </p:cNvSpPr>
          <p:nvPr>
            <p:ph type="dt"/>
          </p:nvPr>
        </p:nvSpPr>
        <p:spPr>
          <a:ln/>
        </p:spPr>
        <p:txBody>
          <a:bodyPr/>
          <a:lstStyle/>
          <a:p>
            <a:r>
              <a:rPr lang="en-US" altLang="ja-JP"/>
              <a:t>March 2025</a:t>
            </a:r>
            <a:endParaRPr lang="en-US" dirty="0"/>
          </a:p>
        </p:txBody>
      </p:sp>
      <p:sp>
        <p:nvSpPr>
          <p:cNvPr id="6" name="Rectangle 6">
            <a:extLst>
              <a:ext uri="{FF2B5EF4-FFF2-40B4-BE49-F238E27FC236}">
                <a16:creationId xmlns:a16="http://schemas.microsoft.com/office/drawing/2014/main" id="{D427060E-4018-242B-5EE4-A76440FBDF0C}"/>
              </a:ext>
            </a:extLst>
          </p:cNvPr>
          <p:cNvSpPr>
            <a:spLocks noGrp="1" noChangeArrowheads="1"/>
          </p:cNvSpPr>
          <p:nvPr>
            <p:ph type="ftr"/>
          </p:nvPr>
        </p:nvSpPr>
        <p:spPr>
          <a:ln/>
        </p:spPr>
        <p:txBody>
          <a:bodyPr/>
          <a:lstStyle/>
          <a:p>
            <a:r>
              <a:rPr lang="en-US"/>
              <a:t>Kazuto Yano, ATR</a:t>
            </a:r>
            <a:endParaRPr lang="en-US" dirty="0"/>
          </a:p>
        </p:txBody>
      </p:sp>
      <p:sp>
        <p:nvSpPr>
          <p:cNvPr id="7" name="Rectangle 7">
            <a:extLst>
              <a:ext uri="{FF2B5EF4-FFF2-40B4-BE49-F238E27FC236}">
                <a16:creationId xmlns:a16="http://schemas.microsoft.com/office/drawing/2014/main" id="{C9EA9A15-BB58-57C0-9D5F-F169A9D83C27}"/>
              </a:ext>
            </a:extLst>
          </p:cNvPr>
          <p:cNvSpPr>
            <a:spLocks noGrp="1" noChangeArrowheads="1"/>
          </p:cNvSpPr>
          <p:nvPr>
            <p:ph type="sldNum"/>
          </p:nvPr>
        </p:nvSpPr>
        <p:spPr>
          <a:ln/>
        </p:spPr>
        <p:txBody>
          <a:bodyPr/>
          <a:lstStyle/>
          <a:p>
            <a:r>
              <a:rPr lang="en-US" dirty="0"/>
              <a:t>Page </a:t>
            </a:r>
            <a:fld id="{EA25EADA-8DDC-4EE3-B5F1-3BBBDDDD6BEC}" type="slidenum">
              <a:rPr lang="en-US"/>
              <a:pPr/>
              <a:t>17</a:t>
            </a:fld>
            <a:endParaRPr lang="en-US" dirty="0"/>
          </a:p>
        </p:txBody>
      </p:sp>
      <p:sp>
        <p:nvSpPr>
          <p:cNvPr id="14337" name="Rectangle 1">
            <a:extLst>
              <a:ext uri="{FF2B5EF4-FFF2-40B4-BE49-F238E27FC236}">
                <a16:creationId xmlns:a16="http://schemas.microsoft.com/office/drawing/2014/main" id="{29159A23-1DAE-DE0D-3786-FD6191B5DDAC}"/>
              </a:ext>
            </a:extLst>
          </p:cNvPr>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4338" name="Rectangle 2">
            <a:extLst>
              <a:ext uri="{FF2B5EF4-FFF2-40B4-BE49-F238E27FC236}">
                <a16:creationId xmlns:a16="http://schemas.microsoft.com/office/drawing/2014/main" id="{D89272CD-52DF-15FB-D327-B7B2BA93D8D9}"/>
              </a:ext>
            </a:extLst>
          </p:cNvPr>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dirty="0"/>
          </a:p>
        </p:txBody>
      </p:sp>
    </p:spTree>
    <p:extLst>
      <p:ext uri="{BB962C8B-B14F-4D97-AF65-F5344CB8AC3E}">
        <p14:creationId xmlns:p14="http://schemas.microsoft.com/office/powerpoint/2010/main" val="26879172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3593D203-6FA0-57F3-CB70-0F139DBDB71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86707A1-61EE-0FDC-F5C7-F1FD8879B37D}"/>
              </a:ext>
            </a:extLst>
          </p:cNvPr>
          <p:cNvSpPr>
            <a:spLocks noGrp="1" noChangeArrowheads="1"/>
          </p:cNvSpPr>
          <p:nvPr>
            <p:ph type="hdr"/>
          </p:nvPr>
        </p:nvSpPr>
        <p:spPr>
          <a:ln/>
        </p:spPr>
        <p:txBody>
          <a:bodyPr/>
          <a:lstStyle/>
          <a:p>
            <a:r>
              <a:rPr lang="en-US"/>
              <a:t>doc.: IEEE 802.19-25/0012r0</a:t>
            </a:r>
            <a:endParaRPr lang="en-US" dirty="0"/>
          </a:p>
        </p:txBody>
      </p:sp>
      <p:sp>
        <p:nvSpPr>
          <p:cNvPr id="5" name="Rectangle 3">
            <a:extLst>
              <a:ext uri="{FF2B5EF4-FFF2-40B4-BE49-F238E27FC236}">
                <a16:creationId xmlns:a16="http://schemas.microsoft.com/office/drawing/2014/main" id="{F1756722-82B6-9019-F37D-F2CDBB3F2A40}"/>
              </a:ext>
            </a:extLst>
          </p:cNvPr>
          <p:cNvSpPr>
            <a:spLocks noGrp="1" noChangeArrowheads="1"/>
          </p:cNvSpPr>
          <p:nvPr>
            <p:ph type="dt"/>
          </p:nvPr>
        </p:nvSpPr>
        <p:spPr>
          <a:ln/>
        </p:spPr>
        <p:txBody>
          <a:bodyPr/>
          <a:lstStyle/>
          <a:p>
            <a:r>
              <a:rPr lang="en-US" altLang="ja-JP"/>
              <a:t>March 2025</a:t>
            </a:r>
            <a:endParaRPr lang="en-US" dirty="0"/>
          </a:p>
        </p:txBody>
      </p:sp>
      <p:sp>
        <p:nvSpPr>
          <p:cNvPr id="6" name="Rectangle 6">
            <a:extLst>
              <a:ext uri="{FF2B5EF4-FFF2-40B4-BE49-F238E27FC236}">
                <a16:creationId xmlns:a16="http://schemas.microsoft.com/office/drawing/2014/main" id="{9508F9F4-F530-4F1E-4A2B-85C7AFAA77C0}"/>
              </a:ext>
            </a:extLst>
          </p:cNvPr>
          <p:cNvSpPr>
            <a:spLocks noGrp="1" noChangeArrowheads="1"/>
          </p:cNvSpPr>
          <p:nvPr>
            <p:ph type="ftr"/>
          </p:nvPr>
        </p:nvSpPr>
        <p:spPr>
          <a:ln/>
        </p:spPr>
        <p:txBody>
          <a:bodyPr/>
          <a:lstStyle/>
          <a:p>
            <a:r>
              <a:rPr lang="en-US"/>
              <a:t>Kazuto Yano, ATR</a:t>
            </a:r>
            <a:endParaRPr lang="en-US" dirty="0"/>
          </a:p>
        </p:txBody>
      </p:sp>
      <p:sp>
        <p:nvSpPr>
          <p:cNvPr id="7" name="Rectangle 7">
            <a:extLst>
              <a:ext uri="{FF2B5EF4-FFF2-40B4-BE49-F238E27FC236}">
                <a16:creationId xmlns:a16="http://schemas.microsoft.com/office/drawing/2014/main" id="{51BAA170-A24F-A164-1B12-4E448A452564}"/>
              </a:ext>
            </a:extLst>
          </p:cNvPr>
          <p:cNvSpPr>
            <a:spLocks noGrp="1" noChangeArrowheads="1"/>
          </p:cNvSpPr>
          <p:nvPr>
            <p:ph type="sldNum"/>
          </p:nvPr>
        </p:nvSpPr>
        <p:spPr>
          <a:ln/>
        </p:spPr>
        <p:txBody>
          <a:bodyPr/>
          <a:lstStyle/>
          <a:p>
            <a:r>
              <a:rPr lang="en-US" dirty="0"/>
              <a:t>Page </a:t>
            </a:r>
            <a:fld id="{EA25EADA-8DDC-4EE3-B5F1-3BBBDDDD6BEC}" type="slidenum">
              <a:rPr lang="en-US"/>
              <a:pPr/>
              <a:t>18</a:t>
            </a:fld>
            <a:endParaRPr lang="en-US" dirty="0"/>
          </a:p>
        </p:txBody>
      </p:sp>
      <p:sp>
        <p:nvSpPr>
          <p:cNvPr id="14337" name="Rectangle 1">
            <a:extLst>
              <a:ext uri="{FF2B5EF4-FFF2-40B4-BE49-F238E27FC236}">
                <a16:creationId xmlns:a16="http://schemas.microsoft.com/office/drawing/2014/main" id="{C9FF96C4-3A96-57D1-7D5F-69D3228FA186}"/>
              </a:ext>
            </a:extLst>
          </p:cNvPr>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4338" name="Rectangle 2">
            <a:extLst>
              <a:ext uri="{FF2B5EF4-FFF2-40B4-BE49-F238E27FC236}">
                <a16:creationId xmlns:a16="http://schemas.microsoft.com/office/drawing/2014/main" id="{FC6CC66C-6F5D-E93B-9116-A5C209F9B632}"/>
              </a:ext>
            </a:extLst>
          </p:cNvPr>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dirty="0"/>
          </a:p>
        </p:txBody>
      </p:sp>
    </p:spTree>
    <p:extLst>
      <p:ext uri="{BB962C8B-B14F-4D97-AF65-F5344CB8AC3E}">
        <p14:creationId xmlns:p14="http://schemas.microsoft.com/office/powerpoint/2010/main" val="2665586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B29298CF-C57D-6985-3235-B6236EBCB49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5FA0411-4BAB-20A8-8A1C-FB19A9F3C14B}"/>
              </a:ext>
            </a:extLst>
          </p:cNvPr>
          <p:cNvSpPr>
            <a:spLocks noGrp="1" noChangeArrowheads="1"/>
          </p:cNvSpPr>
          <p:nvPr>
            <p:ph type="hdr"/>
          </p:nvPr>
        </p:nvSpPr>
        <p:spPr>
          <a:ln/>
        </p:spPr>
        <p:txBody>
          <a:bodyPr/>
          <a:lstStyle/>
          <a:p>
            <a:r>
              <a:rPr lang="en-US"/>
              <a:t>doc.: IEEE 802.19-25/0012r0</a:t>
            </a:r>
            <a:endParaRPr lang="en-US" dirty="0"/>
          </a:p>
        </p:txBody>
      </p:sp>
      <p:sp>
        <p:nvSpPr>
          <p:cNvPr id="5" name="Rectangle 3">
            <a:extLst>
              <a:ext uri="{FF2B5EF4-FFF2-40B4-BE49-F238E27FC236}">
                <a16:creationId xmlns:a16="http://schemas.microsoft.com/office/drawing/2014/main" id="{01D95596-64A2-4EA1-369E-494AA0F9665A}"/>
              </a:ext>
            </a:extLst>
          </p:cNvPr>
          <p:cNvSpPr>
            <a:spLocks noGrp="1" noChangeArrowheads="1"/>
          </p:cNvSpPr>
          <p:nvPr>
            <p:ph type="dt"/>
          </p:nvPr>
        </p:nvSpPr>
        <p:spPr>
          <a:ln/>
        </p:spPr>
        <p:txBody>
          <a:bodyPr/>
          <a:lstStyle/>
          <a:p>
            <a:r>
              <a:rPr lang="en-US" altLang="ja-JP"/>
              <a:t>March 2025</a:t>
            </a:r>
            <a:endParaRPr lang="en-US" dirty="0"/>
          </a:p>
        </p:txBody>
      </p:sp>
      <p:sp>
        <p:nvSpPr>
          <p:cNvPr id="6" name="Rectangle 6">
            <a:extLst>
              <a:ext uri="{FF2B5EF4-FFF2-40B4-BE49-F238E27FC236}">
                <a16:creationId xmlns:a16="http://schemas.microsoft.com/office/drawing/2014/main" id="{9D3A0CFE-13A1-4566-3FA4-A434290FCF0E}"/>
              </a:ext>
            </a:extLst>
          </p:cNvPr>
          <p:cNvSpPr>
            <a:spLocks noGrp="1" noChangeArrowheads="1"/>
          </p:cNvSpPr>
          <p:nvPr>
            <p:ph type="ftr"/>
          </p:nvPr>
        </p:nvSpPr>
        <p:spPr>
          <a:ln/>
        </p:spPr>
        <p:txBody>
          <a:bodyPr/>
          <a:lstStyle/>
          <a:p>
            <a:r>
              <a:rPr lang="en-US"/>
              <a:t>Kazuto Yano, ATR</a:t>
            </a:r>
            <a:endParaRPr lang="en-US" dirty="0"/>
          </a:p>
        </p:txBody>
      </p:sp>
      <p:sp>
        <p:nvSpPr>
          <p:cNvPr id="7" name="Rectangle 7">
            <a:extLst>
              <a:ext uri="{FF2B5EF4-FFF2-40B4-BE49-F238E27FC236}">
                <a16:creationId xmlns:a16="http://schemas.microsoft.com/office/drawing/2014/main" id="{80F080BD-1B45-A17B-156F-29A77579B0C6}"/>
              </a:ext>
            </a:extLst>
          </p:cNvPr>
          <p:cNvSpPr>
            <a:spLocks noGrp="1" noChangeArrowheads="1"/>
          </p:cNvSpPr>
          <p:nvPr>
            <p:ph type="sldNum"/>
          </p:nvPr>
        </p:nvSpPr>
        <p:spPr>
          <a:ln/>
        </p:spPr>
        <p:txBody>
          <a:bodyPr/>
          <a:lstStyle/>
          <a:p>
            <a:r>
              <a:rPr lang="en-US" dirty="0"/>
              <a:t>Page </a:t>
            </a:r>
            <a:fld id="{EA25EADA-8DDC-4EE3-B5F1-3BBBDDDD6BEC}" type="slidenum">
              <a:rPr lang="en-US"/>
              <a:pPr/>
              <a:t>19</a:t>
            </a:fld>
            <a:endParaRPr lang="en-US" dirty="0"/>
          </a:p>
        </p:txBody>
      </p:sp>
      <p:sp>
        <p:nvSpPr>
          <p:cNvPr id="14337" name="Rectangle 1">
            <a:extLst>
              <a:ext uri="{FF2B5EF4-FFF2-40B4-BE49-F238E27FC236}">
                <a16:creationId xmlns:a16="http://schemas.microsoft.com/office/drawing/2014/main" id="{7A8E0683-0424-EB05-28EE-A0ACED1F4EFE}"/>
              </a:ext>
            </a:extLst>
          </p:cNvPr>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4338" name="Rectangle 2">
            <a:extLst>
              <a:ext uri="{FF2B5EF4-FFF2-40B4-BE49-F238E27FC236}">
                <a16:creationId xmlns:a16="http://schemas.microsoft.com/office/drawing/2014/main" id="{42638CBF-5CF5-865B-34B6-9426020D48B8}"/>
              </a:ext>
            </a:extLst>
          </p:cNvPr>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dirty="0"/>
          </a:p>
        </p:txBody>
      </p:sp>
    </p:spTree>
    <p:extLst>
      <p:ext uri="{BB962C8B-B14F-4D97-AF65-F5344CB8AC3E}">
        <p14:creationId xmlns:p14="http://schemas.microsoft.com/office/powerpoint/2010/main" val="338521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802.19-25/0012r0</a:t>
            </a:r>
            <a:endParaRPr lang="en-US" dirty="0"/>
          </a:p>
        </p:txBody>
      </p:sp>
      <p:sp>
        <p:nvSpPr>
          <p:cNvPr id="5" name="Rectangle 3"/>
          <p:cNvSpPr>
            <a:spLocks noGrp="1" noChangeArrowheads="1"/>
          </p:cNvSpPr>
          <p:nvPr>
            <p:ph type="dt"/>
          </p:nvPr>
        </p:nvSpPr>
        <p:spPr>
          <a:ln/>
        </p:spPr>
        <p:txBody>
          <a:bodyPr/>
          <a:lstStyle/>
          <a:p>
            <a:r>
              <a:rPr lang="en-US" altLang="ja-JP"/>
              <a:t>March 2025</a:t>
            </a:r>
            <a:endParaRPr lang="en-US" dirty="0"/>
          </a:p>
        </p:txBody>
      </p:sp>
      <p:sp>
        <p:nvSpPr>
          <p:cNvPr id="6" name="Rectangle 6"/>
          <p:cNvSpPr>
            <a:spLocks noGrp="1" noChangeArrowheads="1"/>
          </p:cNvSpPr>
          <p:nvPr>
            <p:ph type="ftr"/>
          </p:nvPr>
        </p:nvSpPr>
        <p:spPr>
          <a:ln/>
        </p:spPr>
        <p:txBody>
          <a:bodyPr/>
          <a:lstStyle/>
          <a:p>
            <a:r>
              <a:rPr lang="en-US"/>
              <a:t>Kazuto Yano, ATR</a:t>
            </a:r>
            <a:endParaRPr lang="en-US" dirty="0"/>
          </a:p>
        </p:txBody>
      </p:sp>
      <p:sp>
        <p:nvSpPr>
          <p:cNvPr id="7" name="Rectangle 7"/>
          <p:cNvSpPr>
            <a:spLocks noGrp="1" noChangeArrowheads="1"/>
          </p:cNvSpPr>
          <p:nvPr>
            <p:ph type="sldNum"/>
          </p:nvPr>
        </p:nvSpPr>
        <p:spPr>
          <a:ln/>
        </p:spPr>
        <p:txBody>
          <a:bodyPr/>
          <a:lstStyle/>
          <a:p>
            <a:r>
              <a:rPr lang="en-US" dirty="0"/>
              <a:t>Page </a:t>
            </a:r>
            <a:fld id="{CA5AFF69-4AEE-4693-9CD6-98E2EBC076EC}" type="slidenum">
              <a:rPr lang="en-US"/>
              <a:pPr/>
              <a:t>2</a:t>
            </a:fld>
            <a:endParaRPr lang="en-US" dirty="0"/>
          </a:p>
        </p:txBody>
      </p:sp>
      <p:sp>
        <p:nvSpPr>
          <p:cNvPr id="13313" name="Text Box 1"/>
          <p:cNvSpPr txBox="1">
            <a:spLocks noChangeArrowheads="1"/>
          </p:cNvSpPr>
          <p:nvPr/>
        </p:nvSpPr>
        <p:spPr bwMode="auto">
          <a:xfrm>
            <a:off x="1154113" y="701675"/>
            <a:ext cx="4625975" cy="3468688"/>
          </a:xfrm>
          <a:prstGeom prst="rect">
            <a:avLst/>
          </a:prstGeom>
          <a:solidFill>
            <a:srgbClr val="FFFFFF"/>
          </a:solidFill>
          <a:ln w="9525">
            <a:solidFill>
              <a:srgbClr val="000000"/>
            </a:solidFill>
            <a:miter lim="800000"/>
            <a:headEnd/>
            <a:tailEnd/>
          </a:ln>
          <a:effectLst/>
        </p:spPr>
        <p:txBody>
          <a:bodyPr wrap="none" anchor="ctr"/>
          <a:lstStyle/>
          <a:p>
            <a:endParaRPr lang="en-GB" dirty="0"/>
          </a:p>
        </p:txBody>
      </p:sp>
      <p:sp>
        <p:nvSpPr>
          <p:cNvPr id="13314" name="Rectangle 2"/>
          <p:cNvSpPr txBox="1">
            <a:spLocks noGrp="1" noChangeArrowheads="1"/>
          </p:cNvSpPr>
          <p:nvPr>
            <p:ph type="body"/>
          </p:nvPr>
        </p:nvSpPr>
        <p:spPr bwMode="auto">
          <a:xfrm>
            <a:off x="923925" y="4408488"/>
            <a:ext cx="5086350" cy="4270375"/>
          </a:xfrm>
          <a:prstGeom prst="rect">
            <a:avLst/>
          </a:prstGeom>
          <a:noFill/>
          <a:ln>
            <a:round/>
            <a:headEnd/>
            <a:tailEnd/>
          </a:ln>
        </p:spPr>
        <p:txBody>
          <a:bodyPr wrap="none" anchor="ctr"/>
          <a:lstStyle/>
          <a:p>
            <a:endParaRPr lang="en-US" dirty="0"/>
          </a:p>
        </p:txBody>
      </p:sp>
    </p:spTree>
    <p:extLst>
      <p:ext uri="{BB962C8B-B14F-4D97-AF65-F5344CB8AC3E}">
        <p14:creationId xmlns:p14="http://schemas.microsoft.com/office/powerpoint/2010/main" val="8403076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5607C939-0376-ADB9-385D-EA83AC7F276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27D0F3F-9E84-1A68-1CB6-FD4BF1BA0472}"/>
              </a:ext>
            </a:extLst>
          </p:cNvPr>
          <p:cNvSpPr>
            <a:spLocks noGrp="1" noChangeArrowheads="1"/>
          </p:cNvSpPr>
          <p:nvPr>
            <p:ph type="hdr"/>
          </p:nvPr>
        </p:nvSpPr>
        <p:spPr>
          <a:ln/>
        </p:spPr>
        <p:txBody>
          <a:bodyPr/>
          <a:lstStyle/>
          <a:p>
            <a:r>
              <a:rPr lang="en-US"/>
              <a:t>doc.: IEEE 802.19-25/0012r0</a:t>
            </a:r>
            <a:endParaRPr lang="en-US" dirty="0"/>
          </a:p>
        </p:txBody>
      </p:sp>
      <p:sp>
        <p:nvSpPr>
          <p:cNvPr id="5" name="Rectangle 3">
            <a:extLst>
              <a:ext uri="{FF2B5EF4-FFF2-40B4-BE49-F238E27FC236}">
                <a16:creationId xmlns:a16="http://schemas.microsoft.com/office/drawing/2014/main" id="{9EC3E140-6733-22E6-DCD4-68E6E24EF51D}"/>
              </a:ext>
            </a:extLst>
          </p:cNvPr>
          <p:cNvSpPr>
            <a:spLocks noGrp="1" noChangeArrowheads="1"/>
          </p:cNvSpPr>
          <p:nvPr>
            <p:ph type="dt"/>
          </p:nvPr>
        </p:nvSpPr>
        <p:spPr>
          <a:ln/>
        </p:spPr>
        <p:txBody>
          <a:bodyPr/>
          <a:lstStyle/>
          <a:p>
            <a:r>
              <a:rPr lang="en-US" altLang="ja-JP"/>
              <a:t>March 2025</a:t>
            </a:r>
            <a:endParaRPr lang="en-US" dirty="0"/>
          </a:p>
        </p:txBody>
      </p:sp>
      <p:sp>
        <p:nvSpPr>
          <p:cNvPr id="6" name="Rectangle 6">
            <a:extLst>
              <a:ext uri="{FF2B5EF4-FFF2-40B4-BE49-F238E27FC236}">
                <a16:creationId xmlns:a16="http://schemas.microsoft.com/office/drawing/2014/main" id="{1D0317C2-587C-EEE1-1780-4AB78B0427EE}"/>
              </a:ext>
            </a:extLst>
          </p:cNvPr>
          <p:cNvSpPr>
            <a:spLocks noGrp="1" noChangeArrowheads="1"/>
          </p:cNvSpPr>
          <p:nvPr>
            <p:ph type="ftr"/>
          </p:nvPr>
        </p:nvSpPr>
        <p:spPr>
          <a:ln/>
        </p:spPr>
        <p:txBody>
          <a:bodyPr/>
          <a:lstStyle/>
          <a:p>
            <a:r>
              <a:rPr lang="en-US"/>
              <a:t>Kazuto Yano, ATR</a:t>
            </a:r>
            <a:endParaRPr lang="en-US" dirty="0"/>
          </a:p>
        </p:txBody>
      </p:sp>
      <p:sp>
        <p:nvSpPr>
          <p:cNvPr id="7" name="Rectangle 7">
            <a:extLst>
              <a:ext uri="{FF2B5EF4-FFF2-40B4-BE49-F238E27FC236}">
                <a16:creationId xmlns:a16="http://schemas.microsoft.com/office/drawing/2014/main" id="{4EA119C8-53C0-BD41-6EC4-4F4D2C200116}"/>
              </a:ext>
            </a:extLst>
          </p:cNvPr>
          <p:cNvSpPr>
            <a:spLocks noGrp="1" noChangeArrowheads="1"/>
          </p:cNvSpPr>
          <p:nvPr>
            <p:ph type="sldNum"/>
          </p:nvPr>
        </p:nvSpPr>
        <p:spPr>
          <a:ln/>
        </p:spPr>
        <p:txBody>
          <a:bodyPr/>
          <a:lstStyle/>
          <a:p>
            <a:r>
              <a:rPr lang="en-US" dirty="0"/>
              <a:t>Page </a:t>
            </a:r>
            <a:fld id="{EA25EADA-8DDC-4EE3-B5F1-3BBBDDDD6BEC}" type="slidenum">
              <a:rPr lang="en-US"/>
              <a:pPr/>
              <a:t>20</a:t>
            </a:fld>
            <a:endParaRPr lang="en-US" dirty="0"/>
          </a:p>
        </p:txBody>
      </p:sp>
      <p:sp>
        <p:nvSpPr>
          <p:cNvPr id="14337" name="Rectangle 1">
            <a:extLst>
              <a:ext uri="{FF2B5EF4-FFF2-40B4-BE49-F238E27FC236}">
                <a16:creationId xmlns:a16="http://schemas.microsoft.com/office/drawing/2014/main" id="{7CBF60C5-62E5-2AD7-2385-E68B8CA925FC}"/>
              </a:ext>
            </a:extLst>
          </p:cNvPr>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4338" name="Rectangle 2">
            <a:extLst>
              <a:ext uri="{FF2B5EF4-FFF2-40B4-BE49-F238E27FC236}">
                <a16:creationId xmlns:a16="http://schemas.microsoft.com/office/drawing/2014/main" id="{4459CE75-DD38-637F-5763-A285351784CE}"/>
              </a:ext>
            </a:extLst>
          </p:cNvPr>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dirty="0"/>
          </a:p>
        </p:txBody>
      </p:sp>
    </p:spTree>
    <p:extLst>
      <p:ext uri="{BB962C8B-B14F-4D97-AF65-F5344CB8AC3E}">
        <p14:creationId xmlns:p14="http://schemas.microsoft.com/office/powerpoint/2010/main" val="4195388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802.19-25/0012r0</a:t>
            </a:r>
            <a:endParaRPr lang="en-US" dirty="0"/>
          </a:p>
        </p:txBody>
      </p:sp>
      <p:sp>
        <p:nvSpPr>
          <p:cNvPr id="5" name="Rectangle 3"/>
          <p:cNvSpPr>
            <a:spLocks noGrp="1" noChangeArrowheads="1"/>
          </p:cNvSpPr>
          <p:nvPr>
            <p:ph type="dt"/>
          </p:nvPr>
        </p:nvSpPr>
        <p:spPr>
          <a:ln/>
        </p:spPr>
        <p:txBody>
          <a:bodyPr/>
          <a:lstStyle/>
          <a:p>
            <a:r>
              <a:rPr lang="en-US" altLang="ja-JP"/>
              <a:t>March 2025</a:t>
            </a:r>
            <a:endParaRPr lang="en-US" dirty="0"/>
          </a:p>
        </p:txBody>
      </p:sp>
      <p:sp>
        <p:nvSpPr>
          <p:cNvPr id="6" name="Rectangle 6"/>
          <p:cNvSpPr>
            <a:spLocks noGrp="1" noChangeArrowheads="1"/>
          </p:cNvSpPr>
          <p:nvPr>
            <p:ph type="ftr"/>
          </p:nvPr>
        </p:nvSpPr>
        <p:spPr>
          <a:ln/>
        </p:spPr>
        <p:txBody>
          <a:bodyPr/>
          <a:lstStyle/>
          <a:p>
            <a:r>
              <a:rPr lang="en-US"/>
              <a:t>Kazuto Yano, ATR</a:t>
            </a:r>
            <a:endParaRPr lang="en-US" dirty="0"/>
          </a:p>
        </p:txBody>
      </p:sp>
      <p:sp>
        <p:nvSpPr>
          <p:cNvPr id="7" name="Rectangle 7"/>
          <p:cNvSpPr>
            <a:spLocks noGrp="1" noChangeArrowheads="1"/>
          </p:cNvSpPr>
          <p:nvPr>
            <p:ph type="sldNum"/>
          </p:nvPr>
        </p:nvSpPr>
        <p:spPr>
          <a:ln/>
        </p:spPr>
        <p:txBody>
          <a:bodyPr/>
          <a:lstStyle/>
          <a:p>
            <a:r>
              <a:rPr lang="en-US" dirty="0"/>
              <a:t>Page </a:t>
            </a:r>
            <a:fld id="{EA25EADA-8DDC-4EE3-B5F1-3BBBDDDD6BEC}" type="slidenum">
              <a:rPr lang="en-US"/>
              <a:pPr/>
              <a:t>3</a:t>
            </a:fld>
            <a:endParaRPr lang="en-US" dirty="0"/>
          </a:p>
        </p:txBody>
      </p:sp>
      <p:sp>
        <p:nvSpPr>
          <p:cNvPr id="14337"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4338"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dirty="0"/>
          </a:p>
        </p:txBody>
      </p:sp>
    </p:spTree>
    <p:extLst>
      <p:ext uri="{BB962C8B-B14F-4D97-AF65-F5344CB8AC3E}">
        <p14:creationId xmlns:p14="http://schemas.microsoft.com/office/powerpoint/2010/main" val="3909021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483DD2E8-2200-2525-D14C-7F51A9EB0E5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861131A-9EB3-1A5F-DB63-5CE1244380A6}"/>
              </a:ext>
            </a:extLst>
          </p:cNvPr>
          <p:cNvSpPr>
            <a:spLocks noGrp="1" noChangeArrowheads="1"/>
          </p:cNvSpPr>
          <p:nvPr>
            <p:ph type="hdr"/>
          </p:nvPr>
        </p:nvSpPr>
        <p:spPr>
          <a:ln/>
        </p:spPr>
        <p:txBody>
          <a:bodyPr/>
          <a:lstStyle/>
          <a:p>
            <a:r>
              <a:rPr lang="en-US"/>
              <a:t>doc.: IEEE 802.19-25/0012r0</a:t>
            </a:r>
            <a:endParaRPr lang="en-US" dirty="0"/>
          </a:p>
        </p:txBody>
      </p:sp>
      <p:sp>
        <p:nvSpPr>
          <p:cNvPr id="5" name="Rectangle 3">
            <a:extLst>
              <a:ext uri="{FF2B5EF4-FFF2-40B4-BE49-F238E27FC236}">
                <a16:creationId xmlns:a16="http://schemas.microsoft.com/office/drawing/2014/main" id="{BBC72411-66E6-B1DF-2818-493B5D7C3D12}"/>
              </a:ext>
            </a:extLst>
          </p:cNvPr>
          <p:cNvSpPr>
            <a:spLocks noGrp="1" noChangeArrowheads="1"/>
          </p:cNvSpPr>
          <p:nvPr>
            <p:ph type="dt"/>
          </p:nvPr>
        </p:nvSpPr>
        <p:spPr>
          <a:ln/>
        </p:spPr>
        <p:txBody>
          <a:bodyPr/>
          <a:lstStyle/>
          <a:p>
            <a:r>
              <a:rPr lang="en-US" altLang="ja-JP"/>
              <a:t>March 2025</a:t>
            </a:r>
            <a:endParaRPr lang="en-US" dirty="0"/>
          </a:p>
        </p:txBody>
      </p:sp>
      <p:sp>
        <p:nvSpPr>
          <p:cNvPr id="6" name="Rectangle 6">
            <a:extLst>
              <a:ext uri="{FF2B5EF4-FFF2-40B4-BE49-F238E27FC236}">
                <a16:creationId xmlns:a16="http://schemas.microsoft.com/office/drawing/2014/main" id="{53519060-34CB-4A80-04EC-7617251A0939}"/>
              </a:ext>
            </a:extLst>
          </p:cNvPr>
          <p:cNvSpPr>
            <a:spLocks noGrp="1" noChangeArrowheads="1"/>
          </p:cNvSpPr>
          <p:nvPr>
            <p:ph type="ftr"/>
          </p:nvPr>
        </p:nvSpPr>
        <p:spPr>
          <a:ln/>
        </p:spPr>
        <p:txBody>
          <a:bodyPr/>
          <a:lstStyle/>
          <a:p>
            <a:r>
              <a:rPr lang="en-US"/>
              <a:t>Kazuto Yano, ATR</a:t>
            </a:r>
            <a:endParaRPr lang="en-US" dirty="0"/>
          </a:p>
        </p:txBody>
      </p:sp>
      <p:sp>
        <p:nvSpPr>
          <p:cNvPr id="7" name="Rectangle 7">
            <a:extLst>
              <a:ext uri="{FF2B5EF4-FFF2-40B4-BE49-F238E27FC236}">
                <a16:creationId xmlns:a16="http://schemas.microsoft.com/office/drawing/2014/main" id="{0FB7CB90-DA30-DAD7-7F4D-E8D5151D3013}"/>
              </a:ext>
            </a:extLst>
          </p:cNvPr>
          <p:cNvSpPr>
            <a:spLocks noGrp="1" noChangeArrowheads="1"/>
          </p:cNvSpPr>
          <p:nvPr>
            <p:ph type="sldNum"/>
          </p:nvPr>
        </p:nvSpPr>
        <p:spPr>
          <a:ln/>
        </p:spPr>
        <p:txBody>
          <a:bodyPr/>
          <a:lstStyle/>
          <a:p>
            <a:r>
              <a:rPr lang="en-US" dirty="0"/>
              <a:t>Page </a:t>
            </a:r>
            <a:fld id="{EA25EADA-8DDC-4EE3-B5F1-3BBBDDDD6BEC}" type="slidenum">
              <a:rPr lang="en-US"/>
              <a:pPr/>
              <a:t>4</a:t>
            </a:fld>
            <a:endParaRPr lang="en-US" dirty="0"/>
          </a:p>
        </p:txBody>
      </p:sp>
      <p:sp>
        <p:nvSpPr>
          <p:cNvPr id="14337" name="Rectangle 1">
            <a:extLst>
              <a:ext uri="{FF2B5EF4-FFF2-40B4-BE49-F238E27FC236}">
                <a16:creationId xmlns:a16="http://schemas.microsoft.com/office/drawing/2014/main" id="{07F2D5B4-9891-6DE1-6D52-A3939F8190A3}"/>
              </a:ext>
            </a:extLst>
          </p:cNvPr>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4338" name="Rectangle 2">
            <a:extLst>
              <a:ext uri="{FF2B5EF4-FFF2-40B4-BE49-F238E27FC236}">
                <a16:creationId xmlns:a16="http://schemas.microsoft.com/office/drawing/2014/main" id="{DB312164-E41F-1C01-D7DC-1D2BA6217B68}"/>
              </a:ext>
            </a:extLst>
          </p:cNvPr>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dirty="0"/>
          </a:p>
        </p:txBody>
      </p:sp>
    </p:spTree>
    <p:extLst>
      <p:ext uri="{BB962C8B-B14F-4D97-AF65-F5344CB8AC3E}">
        <p14:creationId xmlns:p14="http://schemas.microsoft.com/office/powerpoint/2010/main" val="555094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1701FBB2-106A-54F3-B6F9-B6B3DAAD0AF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20FDA56-88EE-4FCA-6C12-F6CA3C4A8B99}"/>
              </a:ext>
            </a:extLst>
          </p:cNvPr>
          <p:cNvSpPr>
            <a:spLocks noGrp="1" noChangeArrowheads="1"/>
          </p:cNvSpPr>
          <p:nvPr>
            <p:ph type="hdr"/>
          </p:nvPr>
        </p:nvSpPr>
        <p:spPr>
          <a:ln/>
        </p:spPr>
        <p:txBody>
          <a:bodyPr/>
          <a:lstStyle/>
          <a:p>
            <a:r>
              <a:rPr lang="en-US"/>
              <a:t>doc.: IEEE 802.19-25/0012r0</a:t>
            </a:r>
            <a:endParaRPr lang="en-US" dirty="0"/>
          </a:p>
        </p:txBody>
      </p:sp>
      <p:sp>
        <p:nvSpPr>
          <p:cNvPr id="5" name="Rectangle 3">
            <a:extLst>
              <a:ext uri="{FF2B5EF4-FFF2-40B4-BE49-F238E27FC236}">
                <a16:creationId xmlns:a16="http://schemas.microsoft.com/office/drawing/2014/main" id="{29D1CDFD-E861-EFD2-F27B-BBA5AC199A19}"/>
              </a:ext>
            </a:extLst>
          </p:cNvPr>
          <p:cNvSpPr>
            <a:spLocks noGrp="1" noChangeArrowheads="1"/>
          </p:cNvSpPr>
          <p:nvPr>
            <p:ph type="dt"/>
          </p:nvPr>
        </p:nvSpPr>
        <p:spPr>
          <a:ln/>
        </p:spPr>
        <p:txBody>
          <a:bodyPr/>
          <a:lstStyle/>
          <a:p>
            <a:r>
              <a:rPr lang="en-US" altLang="ja-JP"/>
              <a:t>March 2025</a:t>
            </a:r>
            <a:endParaRPr lang="en-US" dirty="0"/>
          </a:p>
        </p:txBody>
      </p:sp>
      <p:sp>
        <p:nvSpPr>
          <p:cNvPr id="6" name="Rectangle 6">
            <a:extLst>
              <a:ext uri="{FF2B5EF4-FFF2-40B4-BE49-F238E27FC236}">
                <a16:creationId xmlns:a16="http://schemas.microsoft.com/office/drawing/2014/main" id="{1A46186B-3ABF-7755-9FFF-BED4654AA5F2}"/>
              </a:ext>
            </a:extLst>
          </p:cNvPr>
          <p:cNvSpPr>
            <a:spLocks noGrp="1" noChangeArrowheads="1"/>
          </p:cNvSpPr>
          <p:nvPr>
            <p:ph type="ftr"/>
          </p:nvPr>
        </p:nvSpPr>
        <p:spPr>
          <a:ln/>
        </p:spPr>
        <p:txBody>
          <a:bodyPr/>
          <a:lstStyle/>
          <a:p>
            <a:r>
              <a:rPr lang="en-US"/>
              <a:t>Kazuto Yano, ATR</a:t>
            </a:r>
            <a:endParaRPr lang="en-US" dirty="0"/>
          </a:p>
        </p:txBody>
      </p:sp>
      <p:sp>
        <p:nvSpPr>
          <p:cNvPr id="7" name="Rectangle 7">
            <a:extLst>
              <a:ext uri="{FF2B5EF4-FFF2-40B4-BE49-F238E27FC236}">
                <a16:creationId xmlns:a16="http://schemas.microsoft.com/office/drawing/2014/main" id="{62171DDB-C8D9-6B73-3F0D-6854CE66B461}"/>
              </a:ext>
            </a:extLst>
          </p:cNvPr>
          <p:cNvSpPr>
            <a:spLocks noGrp="1" noChangeArrowheads="1"/>
          </p:cNvSpPr>
          <p:nvPr>
            <p:ph type="sldNum"/>
          </p:nvPr>
        </p:nvSpPr>
        <p:spPr>
          <a:ln/>
        </p:spPr>
        <p:txBody>
          <a:bodyPr/>
          <a:lstStyle/>
          <a:p>
            <a:r>
              <a:rPr lang="en-US" dirty="0"/>
              <a:t>Page </a:t>
            </a:r>
            <a:fld id="{EA25EADA-8DDC-4EE3-B5F1-3BBBDDDD6BEC}" type="slidenum">
              <a:rPr lang="en-US"/>
              <a:pPr/>
              <a:t>5</a:t>
            </a:fld>
            <a:endParaRPr lang="en-US" dirty="0"/>
          </a:p>
        </p:txBody>
      </p:sp>
      <p:sp>
        <p:nvSpPr>
          <p:cNvPr id="14337" name="Rectangle 1">
            <a:extLst>
              <a:ext uri="{FF2B5EF4-FFF2-40B4-BE49-F238E27FC236}">
                <a16:creationId xmlns:a16="http://schemas.microsoft.com/office/drawing/2014/main" id="{0555CF69-0D3A-6C30-758B-B5C56C4723C8}"/>
              </a:ext>
            </a:extLst>
          </p:cNvPr>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4338" name="Rectangle 2">
            <a:extLst>
              <a:ext uri="{FF2B5EF4-FFF2-40B4-BE49-F238E27FC236}">
                <a16:creationId xmlns:a16="http://schemas.microsoft.com/office/drawing/2014/main" id="{F9B4C63B-61F8-0E09-D86D-E7060AF0966C}"/>
              </a:ext>
            </a:extLst>
          </p:cNvPr>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dirty="0"/>
          </a:p>
        </p:txBody>
      </p:sp>
    </p:spTree>
    <p:extLst>
      <p:ext uri="{BB962C8B-B14F-4D97-AF65-F5344CB8AC3E}">
        <p14:creationId xmlns:p14="http://schemas.microsoft.com/office/powerpoint/2010/main" val="3674969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802.19-25/0012r0</a:t>
            </a:r>
            <a:endParaRPr lang="en-US" dirty="0"/>
          </a:p>
        </p:txBody>
      </p:sp>
      <p:sp>
        <p:nvSpPr>
          <p:cNvPr id="5" name="Rectangle 3"/>
          <p:cNvSpPr>
            <a:spLocks noGrp="1" noChangeArrowheads="1"/>
          </p:cNvSpPr>
          <p:nvPr>
            <p:ph type="dt"/>
          </p:nvPr>
        </p:nvSpPr>
        <p:spPr>
          <a:ln/>
        </p:spPr>
        <p:txBody>
          <a:bodyPr/>
          <a:lstStyle/>
          <a:p>
            <a:r>
              <a:rPr lang="en-US" altLang="ja-JP"/>
              <a:t>March 2025</a:t>
            </a:r>
            <a:endParaRPr lang="en-US" dirty="0"/>
          </a:p>
        </p:txBody>
      </p:sp>
      <p:sp>
        <p:nvSpPr>
          <p:cNvPr id="6" name="Rectangle 6"/>
          <p:cNvSpPr>
            <a:spLocks noGrp="1" noChangeArrowheads="1"/>
          </p:cNvSpPr>
          <p:nvPr>
            <p:ph type="ftr"/>
          </p:nvPr>
        </p:nvSpPr>
        <p:spPr>
          <a:ln/>
        </p:spPr>
        <p:txBody>
          <a:bodyPr/>
          <a:lstStyle/>
          <a:p>
            <a:r>
              <a:rPr lang="en-US"/>
              <a:t>Kazuto Yano, ATR</a:t>
            </a:r>
            <a:endParaRPr lang="en-US" dirty="0"/>
          </a:p>
        </p:txBody>
      </p:sp>
      <p:sp>
        <p:nvSpPr>
          <p:cNvPr id="7" name="Rectangle 7"/>
          <p:cNvSpPr>
            <a:spLocks noGrp="1" noChangeArrowheads="1"/>
          </p:cNvSpPr>
          <p:nvPr>
            <p:ph type="sldNum"/>
          </p:nvPr>
        </p:nvSpPr>
        <p:spPr>
          <a:ln/>
        </p:spPr>
        <p:txBody>
          <a:bodyPr/>
          <a:lstStyle/>
          <a:p>
            <a:r>
              <a:rPr lang="en-US" dirty="0"/>
              <a:t>Page </a:t>
            </a:r>
            <a:fld id="{EA25EADA-8DDC-4EE3-B5F1-3BBBDDDD6BEC}" type="slidenum">
              <a:rPr lang="en-US"/>
              <a:pPr/>
              <a:t>6</a:t>
            </a:fld>
            <a:endParaRPr lang="en-US" dirty="0"/>
          </a:p>
        </p:txBody>
      </p:sp>
      <p:sp>
        <p:nvSpPr>
          <p:cNvPr id="14337" name="Rectangle 1"/>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4338"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dirty="0"/>
          </a:p>
        </p:txBody>
      </p:sp>
    </p:spTree>
    <p:extLst>
      <p:ext uri="{BB962C8B-B14F-4D97-AF65-F5344CB8AC3E}">
        <p14:creationId xmlns:p14="http://schemas.microsoft.com/office/powerpoint/2010/main" val="196060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91F78338-DED3-529C-B1C0-9F27602AD3F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39D327D-21F0-7CB6-0AD2-6D17419BD26A}"/>
              </a:ext>
            </a:extLst>
          </p:cNvPr>
          <p:cNvSpPr>
            <a:spLocks noGrp="1" noChangeArrowheads="1"/>
          </p:cNvSpPr>
          <p:nvPr>
            <p:ph type="hdr"/>
          </p:nvPr>
        </p:nvSpPr>
        <p:spPr>
          <a:ln/>
        </p:spPr>
        <p:txBody>
          <a:bodyPr/>
          <a:lstStyle/>
          <a:p>
            <a:r>
              <a:rPr lang="en-US"/>
              <a:t>doc.: IEEE 802.19-25/0012r0</a:t>
            </a:r>
            <a:endParaRPr lang="en-US" dirty="0"/>
          </a:p>
        </p:txBody>
      </p:sp>
      <p:sp>
        <p:nvSpPr>
          <p:cNvPr id="5" name="Rectangle 3">
            <a:extLst>
              <a:ext uri="{FF2B5EF4-FFF2-40B4-BE49-F238E27FC236}">
                <a16:creationId xmlns:a16="http://schemas.microsoft.com/office/drawing/2014/main" id="{EC8B1F7F-B828-077C-6F56-129AE18135AA}"/>
              </a:ext>
            </a:extLst>
          </p:cNvPr>
          <p:cNvSpPr>
            <a:spLocks noGrp="1" noChangeArrowheads="1"/>
          </p:cNvSpPr>
          <p:nvPr>
            <p:ph type="dt"/>
          </p:nvPr>
        </p:nvSpPr>
        <p:spPr>
          <a:ln/>
        </p:spPr>
        <p:txBody>
          <a:bodyPr/>
          <a:lstStyle/>
          <a:p>
            <a:r>
              <a:rPr lang="en-US" altLang="ja-JP"/>
              <a:t>March 2025</a:t>
            </a:r>
            <a:endParaRPr lang="en-US" dirty="0"/>
          </a:p>
        </p:txBody>
      </p:sp>
      <p:sp>
        <p:nvSpPr>
          <p:cNvPr id="6" name="Rectangle 6">
            <a:extLst>
              <a:ext uri="{FF2B5EF4-FFF2-40B4-BE49-F238E27FC236}">
                <a16:creationId xmlns:a16="http://schemas.microsoft.com/office/drawing/2014/main" id="{EC12977C-9536-44F9-609D-013045ACAE29}"/>
              </a:ext>
            </a:extLst>
          </p:cNvPr>
          <p:cNvSpPr>
            <a:spLocks noGrp="1" noChangeArrowheads="1"/>
          </p:cNvSpPr>
          <p:nvPr>
            <p:ph type="ftr"/>
          </p:nvPr>
        </p:nvSpPr>
        <p:spPr>
          <a:ln/>
        </p:spPr>
        <p:txBody>
          <a:bodyPr/>
          <a:lstStyle/>
          <a:p>
            <a:r>
              <a:rPr lang="en-US"/>
              <a:t>Kazuto Yano, ATR</a:t>
            </a:r>
            <a:endParaRPr lang="en-US" dirty="0"/>
          </a:p>
        </p:txBody>
      </p:sp>
      <p:sp>
        <p:nvSpPr>
          <p:cNvPr id="7" name="Rectangle 7">
            <a:extLst>
              <a:ext uri="{FF2B5EF4-FFF2-40B4-BE49-F238E27FC236}">
                <a16:creationId xmlns:a16="http://schemas.microsoft.com/office/drawing/2014/main" id="{C0A1D03E-8367-0991-AF15-7D314F396445}"/>
              </a:ext>
            </a:extLst>
          </p:cNvPr>
          <p:cNvSpPr>
            <a:spLocks noGrp="1" noChangeArrowheads="1"/>
          </p:cNvSpPr>
          <p:nvPr>
            <p:ph type="sldNum"/>
          </p:nvPr>
        </p:nvSpPr>
        <p:spPr>
          <a:ln/>
        </p:spPr>
        <p:txBody>
          <a:bodyPr/>
          <a:lstStyle/>
          <a:p>
            <a:r>
              <a:rPr lang="en-US" dirty="0"/>
              <a:t>Page </a:t>
            </a:r>
            <a:fld id="{EA25EADA-8DDC-4EE3-B5F1-3BBBDDDD6BEC}" type="slidenum">
              <a:rPr lang="en-US"/>
              <a:pPr/>
              <a:t>7</a:t>
            </a:fld>
            <a:endParaRPr lang="en-US" dirty="0"/>
          </a:p>
        </p:txBody>
      </p:sp>
      <p:sp>
        <p:nvSpPr>
          <p:cNvPr id="14337" name="Rectangle 1">
            <a:extLst>
              <a:ext uri="{FF2B5EF4-FFF2-40B4-BE49-F238E27FC236}">
                <a16:creationId xmlns:a16="http://schemas.microsoft.com/office/drawing/2014/main" id="{CE3C353A-90A8-6537-96D9-9116B2C8585B}"/>
              </a:ext>
            </a:extLst>
          </p:cNvPr>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4338" name="Rectangle 2">
            <a:extLst>
              <a:ext uri="{FF2B5EF4-FFF2-40B4-BE49-F238E27FC236}">
                <a16:creationId xmlns:a16="http://schemas.microsoft.com/office/drawing/2014/main" id="{414483B4-0544-7548-F6AC-AD5D0F66AD34}"/>
              </a:ext>
            </a:extLst>
          </p:cNvPr>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dirty="0"/>
          </a:p>
        </p:txBody>
      </p:sp>
    </p:spTree>
    <p:extLst>
      <p:ext uri="{BB962C8B-B14F-4D97-AF65-F5344CB8AC3E}">
        <p14:creationId xmlns:p14="http://schemas.microsoft.com/office/powerpoint/2010/main" val="2361334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B3970536-2BED-B7D5-34FE-4AFFC8D5760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C944870-290A-8B11-5B95-8A1D3CC304E6}"/>
              </a:ext>
            </a:extLst>
          </p:cNvPr>
          <p:cNvSpPr>
            <a:spLocks noGrp="1" noChangeArrowheads="1"/>
          </p:cNvSpPr>
          <p:nvPr>
            <p:ph type="hdr"/>
          </p:nvPr>
        </p:nvSpPr>
        <p:spPr>
          <a:ln/>
        </p:spPr>
        <p:txBody>
          <a:bodyPr/>
          <a:lstStyle/>
          <a:p>
            <a:r>
              <a:rPr lang="en-US"/>
              <a:t>doc.: IEEE 802.19-25/0012r0</a:t>
            </a:r>
            <a:endParaRPr lang="en-US" dirty="0"/>
          </a:p>
        </p:txBody>
      </p:sp>
      <p:sp>
        <p:nvSpPr>
          <p:cNvPr id="5" name="Rectangle 3">
            <a:extLst>
              <a:ext uri="{FF2B5EF4-FFF2-40B4-BE49-F238E27FC236}">
                <a16:creationId xmlns:a16="http://schemas.microsoft.com/office/drawing/2014/main" id="{AC7A99CA-DE37-0718-843F-15B714F6C402}"/>
              </a:ext>
            </a:extLst>
          </p:cNvPr>
          <p:cNvSpPr>
            <a:spLocks noGrp="1" noChangeArrowheads="1"/>
          </p:cNvSpPr>
          <p:nvPr>
            <p:ph type="dt"/>
          </p:nvPr>
        </p:nvSpPr>
        <p:spPr>
          <a:ln/>
        </p:spPr>
        <p:txBody>
          <a:bodyPr/>
          <a:lstStyle/>
          <a:p>
            <a:r>
              <a:rPr lang="en-US" altLang="ja-JP"/>
              <a:t>March 2025</a:t>
            </a:r>
            <a:endParaRPr lang="en-US" dirty="0"/>
          </a:p>
        </p:txBody>
      </p:sp>
      <p:sp>
        <p:nvSpPr>
          <p:cNvPr id="6" name="Rectangle 6">
            <a:extLst>
              <a:ext uri="{FF2B5EF4-FFF2-40B4-BE49-F238E27FC236}">
                <a16:creationId xmlns:a16="http://schemas.microsoft.com/office/drawing/2014/main" id="{A1A2FA3B-5843-A7B9-CF7A-05BFBD4B8D54}"/>
              </a:ext>
            </a:extLst>
          </p:cNvPr>
          <p:cNvSpPr>
            <a:spLocks noGrp="1" noChangeArrowheads="1"/>
          </p:cNvSpPr>
          <p:nvPr>
            <p:ph type="ftr"/>
          </p:nvPr>
        </p:nvSpPr>
        <p:spPr>
          <a:ln/>
        </p:spPr>
        <p:txBody>
          <a:bodyPr/>
          <a:lstStyle/>
          <a:p>
            <a:r>
              <a:rPr lang="en-US"/>
              <a:t>Kazuto Yano, ATR</a:t>
            </a:r>
            <a:endParaRPr lang="en-US" dirty="0"/>
          </a:p>
        </p:txBody>
      </p:sp>
      <p:sp>
        <p:nvSpPr>
          <p:cNvPr id="7" name="Rectangle 7">
            <a:extLst>
              <a:ext uri="{FF2B5EF4-FFF2-40B4-BE49-F238E27FC236}">
                <a16:creationId xmlns:a16="http://schemas.microsoft.com/office/drawing/2014/main" id="{BACBBCB8-1FBA-B75D-B8FF-6A56F4A680B3}"/>
              </a:ext>
            </a:extLst>
          </p:cNvPr>
          <p:cNvSpPr>
            <a:spLocks noGrp="1" noChangeArrowheads="1"/>
          </p:cNvSpPr>
          <p:nvPr>
            <p:ph type="sldNum"/>
          </p:nvPr>
        </p:nvSpPr>
        <p:spPr>
          <a:ln/>
        </p:spPr>
        <p:txBody>
          <a:bodyPr/>
          <a:lstStyle/>
          <a:p>
            <a:r>
              <a:rPr lang="en-US" dirty="0"/>
              <a:t>Page </a:t>
            </a:r>
            <a:fld id="{EA25EADA-8DDC-4EE3-B5F1-3BBBDDDD6BEC}" type="slidenum">
              <a:rPr lang="en-US"/>
              <a:pPr/>
              <a:t>8</a:t>
            </a:fld>
            <a:endParaRPr lang="en-US" dirty="0"/>
          </a:p>
        </p:txBody>
      </p:sp>
      <p:sp>
        <p:nvSpPr>
          <p:cNvPr id="14337" name="Rectangle 1">
            <a:extLst>
              <a:ext uri="{FF2B5EF4-FFF2-40B4-BE49-F238E27FC236}">
                <a16:creationId xmlns:a16="http://schemas.microsoft.com/office/drawing/2014/main" id="{788E8A39-82CD-307E-E0D9-A3312A7A885B}"/>
              </a:ext>
            </a:extLst>
          </p:cNvPr>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4338" name="Rectangle 2">
            <a:extLst>
              <a:ext uri="{FF2B5EF4-FFF2-40B4-BE49-F238E27FC236}">
                <a16:creationId xmlns:a16="http://schemas.microsoft.com/office/drawing/2014/main" id="{19F59342-F7E3-9F22-6169-7774DCA56A74}"/>
              </a:ext>
            </a:extLst>
          </p:cNvPr>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dirty="0"/>
          </a:p>
        </p:txBody>
      </p:sp>
    </p:spTree>
    <p:extLst>
      <p:ext uri="{BB962C8B-B14F-4D97-AF65-F5344CB8AC3E}">
        <p14:creationId xmlns:p14="http://schemas.microsoft.com/office/powerpoint/2010/main" val="27518035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E7FBD136-948C-6D9D-22D5-0DD507E8C1C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CA364EB-7A83-2590-8A60-68A86D6BCC05}"/>
              </a:ext>
            </a:extLst>
          </p:cNvPr>
          <p:cNvSpPr>
            <a:spLocks noGrp="1" noChangeArrowheads="1"/>
          </p:cNvSpPr>
          <p:nvPr>
            <p:ph type="hdr"/>
          </p:nvPr>
        </p:nvSpPr>
        <p:spPr>
          <a:ln/>
        </p:spPr>
        <p:txBody>
          <a:bodyPr/>
          <a:lstStyle/>
          <a:p>
            <a:r>
              <a:rPr lang="en-US"/>
              <a:t>doc.: IEEE 802.19-25/0012r0</a:t>
            </a:r>
            <a:endParaRPr lang="en-US" dirty="0"/>
          </a:p>
        </p:txBody>
      </p:sp>
      <p:sp>
        <p:nvSpPr>
          <p:cNvPr id="5" name="Rectangle 3">
            <a:extLst>
              <a:ext uri="{FF2B5EF4-FFF2-40B4-BE49-F238E27FC236}">
                <a16:creationId xmlns:a16="http://schemas.microsoft.com/office/drawing/2014/main" id="{DFCFC2E3-F08B-CB23-2240-24D8E1424B78}"/>
              </a:ext>
            </a:extLst>
          </p:cNvPr>
          <p:cNvSpPr>
            <a:spLocks noGrp="1" noChangeArrowheads="1"/>
          </p:cNvSpPr>
          <p:nvPr>
            <p:ph type="dt"/>
          </p:nvPr>
        </p:nvSpPr>
        <p:spPr>
          <a:ln/>
        </p:spPr>
        <p:txBody>
          <a:bodyPr/>
          <a:lstStyle/>
          <a:p>
            <a:r>
              <a:rPr lang="en-US" altLang="ja-JP"/>
              <a:t>March 2025</a:t>
            </a:r>
            <a:endParaRPr lang="en-US" dirty="0"/>
          </a:p>
        </p:txBody>
      </p:sp>
      <p:sp>
        <p:nvSpPr>
          <p:cNvPr id="6" name="Rectangle 6">
            <a:extLst>
              <a:ext uri="{FF2B5EF4-FFF2-40B4-BE49-F238E27FC236}">
                <a16:creationId xmlns:a16="http://schemas.microsoft.com/office/drawing/2014/main" id="{BA34802C-8027-B8E8-2B8C-04AA8416DE97}"/>
              </a:ext>
            </a:extLst>
          </p:cNvPr>
          <p:cNvSpPr>
            <a:spLocks noGrp="1" noChangeArrowheads="1"/>
          </p:cNvSpPr>
          <p:nvPr>
            <p:ph type="ftr"/>
          </p:nvPr>
        </p:nvSpPr>
        <p:spPr>
          <a:ln/>
        </p:spPr>
        <p:txBody>
          <a:bodyPr/>
          <a:lstStyle/>
          <a:p>
            <a:r>
              <a:rPr lang="en-US"/>
              <a:t>Kazuto Yano, ATR</a:t>
            </a:r>
            <a:endParaRPr lang="en-US" dirty="0"/>
          </a:p>
        </p:txBody>
      </p:sp>
      <p:sp>
        <p:nvSpPr>
          <p:cNvPr id="7" name="Rectangle 7">
            <a:extLst>
              <a:ext uri="{FF2B5EF4-FFF2-40B4-BE49-F238E27FC236}">
                <a16:creationId xmlns:a16="http://schemas.microsoft.com/office/drawing/2014/main" id="{A80948F6-4149-6BF1-4079-99CFF6636B2B}"/>
              </a:ext>
            </a:extLst>
          </p:cNvPr>
          <p:cNvSpPr>
            <a:spLocks noGrp="1" noChangeArrowheads="1"/>
          </p:cNvSpPr>
          <p:nvPr>
            <p:ph type="sldNum"/>
          </p:nvPr>
        </p:nvSpPr>
        <p:spPr>
          <a:ln/>
        </p:spPr>
        <p:txBody>
          <a:bodyPr/>
          <a:lstStyle/>
          <a:p>
            <a:r>
              <a:rPr lang="en-US" dirty="0"/>
              <a:t>Page </a:t>
            </a:r>
            <a:fld id="{EA25EADA-8DDC-4EE3-B5F1-3BBBDDDD6BEC}" type="slidenum">
              <a:rPr lang="en-US"/>
              <a:pPr/>
              <a:t>9</a:t>
            </a:fld>
            <a:endParaRPr lang="en-US" dirty="0"/>
          </a:p>
        </p:txBody>
      </p:sp>
      <p:sp>
        <p:nvSpPr>
          <p:cNvPr id="14337" name="Rectangle 1">
            <a:extLst>
              <a:ext uri="{FF2B5EF4-FFF2-40B4-BE49-F238E27FC236}">
                <a16:creationId xmlns:a16="http://schemas.microsoft.com/office/drawing/2014/main" id="{2D722DBC-C34C-4772-9283-A4E2DA4B5707}"/>
              </a:ext>
            </a:extLst>
          </p:cNvPr>
          <p:cNvSpPr txBox="1">
            <a:spLocks noGrp="1" noRot="1" noChangeAspect="1" noChangeArrowheads="1"/>
          </p:cNvSpPr>
          <p:nvPr>
            <p:ph type="sldImg"/>
          </p:nvPr>
        </p:nvSpPr>
        <p:spPr bwMode="auto">
          <a:xfrm>
            <a:off x="384175" y="701675"/>
            <a:ext cx="6165850" cy="3468688"/>
          </a:xfrm>
          <a:prstGeom prst="rect">
            <a:avLst/>
          </a:prstGeom>
          <a:solidFill>
            <a:srgbClr val="FFFFFF"/>
          </a:solidFill>
          <a:ln>
            <a:solidFill>
              <a:srgbClr val="000000"/>
            </a:solidFill>
            <a:miter lim="800000"/>
            <a:headEnd/>
            <a:tailEnd/>
          </a:ln>
        </p:spPr>
      </p:sp>
      <p:sp>
        <p:nvSpPr>
          <p:cNvPr id="14338" name="Rectangle 2">
            <a:extLst>
              <a:ext uri="{FF2B5EF4-FFF2-40B4-BE49-F238E27FC236}">
                <a16:creationId xmlns:a16="http://schemas.microsoft.com/office/drawing/2014/main" id="{53079944-8047-6B13-FFD4-24BBA4563CD0}"/>
              </a:ext>
            </a:extLst>
          </p:cNvPr>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dirty="0"/>
          </a:p>
        </p:txBody>
      </p:sp>
    </p:spTree>
    <p:extLst>
      <p:ext uri="{BB962C8B-B14F-4D97-AF65-F5344CB8AC3E}">
        <p14:creationId xmlns:p14="http://schemas.microsoft.com/office/powerpoint/2010/main" val="3734827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ja-JP" altLang="en-US"/>
              <a:t>マスター タイトルの書式設定</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endParaRPr lang="en-GB"/>
          </a:p>
        </p:txBody>
      </p:sp>
      <p:sp>
        <p:nvSpPr>
          <p:cNvPr id="4" name="Date Placeholder 3"/>
          <p:cNvSpPr>
            <a:spLocks noGrp="1"/>
          </p:cNvSpPr>
          <p:nvPr>
            <p:ph type="dt" idx="10"/>
          </p:nvPr>
        </p:nvSpPr>
        <p:spPr/>
        <p:txBody>
          <a:bodyPr/>
          <a:lstStyle>
            <a:lvl1pPr>
              <a:defRPr/>
            </a:lvl1pPr>
          </a:lstStyle>
          <a:p>
            <a:r>
              <a:rPr lang="en-US" altLang="ja-JP"/>
              <a:t>March 2025</a:t>
            </a:r>
            <a:endParaRPr lang="en-GB" dirty="0"/>
          </a:p>
        </p:txBody>
      </p:sp>
      <p:sp>
        <p:nvSpPr>
          <p:cNvPr id="5" name="Footer Placeholder 4"/>
          <p:cNvSpPr>
            <a:spLocks noGrp="1"/>
          </p:cNvSpPr>
          <p:nvPr>
            <p:ph type="ftr" idx="11"/>
          </p:nvPr>
        </p:nvSpPr>
        <p:spPr/>
        <p:txBody>
          <a:bodyPr/>
          <a:lstStyle>
            <a:lvl1pPr>
              <a:defRPr/>
            </a:lvl1pPr>
          </a:lstStyle>
          <a:p>
            <a:r>
              <a:rPr lang="en-GB" dirty="0"/>
              <a:t>Kazuto Yano, ATR</a:t>
            </a:r>
          </a:p>
        </p:txBody>
      </p:sp>
      <p:sp>
        <p:nvSpPr>
          <p:cNvPr id="6" name="Slide Number Placeholder 5"/>
          <p:cNvSpPr>
            <a:spLocks noGrp="1"/>
          </p:cNvSpPr>
          <p:nvPr>
            <p:ph type="sldNum" idx="12"/>
          </p:nvPr>
        </p:nvSpPr>
        <p:spPr/>
        <p:txBody>
          <a:bodyPr/>
          <a:lstStyle>
            <a:lvl1pPr>
              <a:defRPr/>
            </a:lvl1pPr>
          </a:lstStyle>
          <a:p>
            <a:r>
              <a:rPr lang="en-GB"/>
              <a:t>Slide </a:t>
            </a:r>
            <a:fld id="{DE40C9FC-4879-4F20-9ECA-A574A90476B7}" type="slidenum">
              <a:rPr lang="en-GB"/>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GB"/>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GB"/>
          </a:p>
        </p:txBody>
      </p:sp>
      <p:sp>
        <p:nvSpPr>
          <p:cNvPr id="6" name="Slide Number Placeholder 5"/>
          <p:cNvSpPr>
            <a:spLocks noGrp="1"/>
          </p:cNvSpPr>
          <p:nvPr>
            <p:ph type="sldNum" idx="12"/>
          </p:nvPr>
        </p:nvSpPr>
        <p:spPr/>
        <p:txBody>
          <a:bodyPr/>
          <a:lstStyle>
            <a:lvl1pPr>
              <a:defRPr/>
            </a:lvl1pPr>
          </a:lstStyle>
          <a:p>
            <a:r>
              <a:rPr lang="en-GB" dirty="0"/>
              <a:t>Slide </a:t>
            </a:r>
            <a:fld id="{440F5867-744E-4AA6-B0ED-4C44D2DFBB7B}" type="slidenum">
              <a:rPr lang="en-GB"/>
              <a:pPr/>
              <a:t>‹#›</a:t>
            </a:fld>
            <a:endParaRPr lang="en-GB" dirty="0"/>
          </a:p>
        </p:txBody>
      </p:sp>
      <p:sp>
        <p:nvSpPr>
          <p:cNvPr id="11" name="Rectangle 4"/>
          <p:cNvSpPr>
            <a:spLocks noGrp="1" noChangeArrowheads="1"/>
          </p:cNvSpPr>
          <p:nvPr>
            <p:ph type="ftr" idx="14"/>
          </p:nvPr>
        </p:nvSpPr>
        <p:spPr bwMode="auto">
          <a:xfrm>
            <a:off x="7143757" y="6475414"/>
            <a:ext cx="4246027" cy="180975"/>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cs typeface="Arial Unicode MS" charset="0"/>
              </a:defRPr>
            </a:lvl1pPr>
          </a:lstStyle>
          <a:p>
            <a:r>
              <a:rPr lang="en-GB"/>
              <a:t>Kazuto Yano, ATR</a:t>
            </a:r>
            <a:endParaRPr lang="en-GB" dirty="0"/>
          </a:p>
        </p:txBody>
      </p:sp>
      <p:sp>
        <p:nvSpPr>
          <p:cNvPr id="12" name="Rectangle 3"/>
          <p:cNvSpPr>
            <a:spLocks noGrp="1" noChangeArrowheads="1"/>
          </p:cNvSpPr>
          <p:nvPr>
            <p:ph type="dt" idx="15"/>
          </p:nvPr>
        </p:nvSpPr>
        <p:spPr bwMode="auto">
          <a:xfrm>
            <a:off x="929217" y="333375"/>
            <a:ext cx="2499764" cy="273050"/>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800" b="1">
                <a:solidFill>
                  <a:srgbClr val="000000"/>
                </a:solidFill>
                <a:cs typeface="Arial Unicode MS" charset="0"/>
              </a:defRPr>
            </a:lvl1pPr>
          </a:lstStyle>
          <a:p>
            <a:r>
              <a:rPr lang="en-US" altLang="ja-JP"/>
              <a:t>March 2025</a:t>
            </a:r>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ja-JP" altLang="en-US"/>
              <a:t>マスター タイトルの書式設定</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Date Placeholder 3"/>
          <p:cNvSpPr>
            <a:spLocks noGrp="1"/>
          </p:cNvSpPr>
          <p:nvPr>
            <p:ph type="dt" idx="10"/>
          </p:nvPr>
        </p:nvSpPr>
        <p:spPr/>
        <p:txBody>
          <a:bodyPr/>
          <a:lstStyle>
            <a:lvl1pPr>
              <a:defRPr/>
            </a:lvl1pPr>
          </a:lstStyle>
          <a:p>
            <a:r>
              <a:rPr lang="en-US" altLang="ja-JP"/>
              <a:t>March 2025</a:t>
            </a:r>
            <a:endParaRPr lang="en-GB" dirty="0"/>
          </a:p>
        </p:txBody>
      </p:sp>
      <p:sp>
        <p:nvSpPr>
          <p:cNvPr id="5" name="Footer Placeholder 4"/>
          <p:cNvSpPr>
            <a:spLocks noGrp="1"/>
          </p:cNvSpPr>
          <p:nvPr>
            <p:ph type="ftr" idx="11"/>
          </p:nvPr>
        </p:nvSpPr>
        <p:spPr/>
        <p:txBody>
          <a:bodyPr/>
          <a:lstStyle>
            <a:lvl1pPr>
              <a:defRPr/>
            </a:lvl1pPr>
          </a:lstStyle>
          <a:p>
            <a:r>
              <a:rPr lang="en-GB"/>
              <a:t>Kazuto Yano, ATR</a:t>
            </a:r>
          </a:p>
        </p:txBody>
      </p:sp>
      <p:sp>
        <p:nvSpPr>
          <p:cNvPr id="6" name="Slide Number Placeholder 5"/>
          <p:cNvSpPr>
            <a:spLocks noGrp="1"/>
          </p:cNvSpPr>
          <p:nvPr>
            <p:ph type="sldNum" idx="12"/>
          </p:nvPr>
        </p:nvSpPr>
        <p:spPr/>
        <p:txBody>
          <a:bodyPr/>
          <a:lstStyle>
            <a:lvl1pPr>
              <a:defRPr/>
            </a:lvl1pPr>
          </a:lstStyle>
          <a:p>
            <a:r>
              <a:rPr lang="en-GB"/>
              <a:t>Slide </a:t>
            </a:r>
            <a:fld id="{3ABCC52B-A3F7-440B-BBF2-55191E6E7773}" type="slidenum">
              <a:rPr lang="en-GB"/>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GB"/>
          </a:p>
        </p:txBody>
      </p:sp>
      <p:sp>
        <p:nvSpPr>
          <p:cNvPr id="3" name="Content Placeholder 2"/>
          <p:cNvSpPr>
            <a:spLocks noGrp="1"/>
          </p:cNvSpPr>
          <p:nvPr>
            <p:ph sz="half" idx="1"/>
          </p:nvPr>
        </p:nvSpPr>
        <p:spPr>
          <a:xfrm>
            <a:off x="914401" y="1981201"/>
            <a:ext cx="5077884"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GB"/>
          </a:p>
        </p:txBody>
      </p:sp>
      <p:sp>
        <p:nvSpPr>
          <p:cNvPr id="4" name="Content Placeholder 3"/>
          <p:cNvSpPr>
            <a:spLocks noGrp="1"/>
          </p:cNvSpPr>
          <p:nvPr>
            <p:ph sz="half" idx="2"/>
          </p:nvPr>
        </p:nvSpPr>
        <p:spPr>
          <a:xfrm>
            <a:off x="6195484" y="1981201"/>
            <a:ext cx="508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GB"/>
          </a:p>
        </p:txBody>
      </p:sp>
      <p:sp>
        <p:nvSpPr>
          <p:cNvPr id="5" name="Date Placeholder 4"/>
          <p:cNvSpPr>
            <a:spLocks noGrp="1"/>
          </p:cNvSpPr>
          <p:nvPr>
            <p:ph type="dt" idx="10"/>
          </p:nvPr>
        </p:nvSpPr>
        <p:spPr/>
        <p:txBody>
          <a:bodyPr/>
          <a:lstStyle>
            <a:lvl1pPr>
              <a:defRPr/>
            </a:lvl1pPr>
          </a:lstStyle>
          <a:p>
            <a:r>
              <a:rPr lang="en-US" altLang="ja-JP"/>
              <a:t>March 2025</a:t>
            </a:r>
            <a:endParaRPr lang="en-GB" dirty="0"/>
          </a:p>
        </p:txBody>
      </p:sp>
      <p:sp>
        <p:nvSpPr>
          <p:cNvPr id="6" name="Footer Placeholder 5"/>
          <p:cNvSpPr>
            <a:spLocks noGrp="1"/>
          </p:cNvSpPr>
          <p:nvPr>
            <p:ph type="ftr" idx="11"/>
          </p:nvPr>
        </p:nvSpPr>
        <p:spPr/>
        <p:txBody>
          <a:bodyPr/>
          <a:lstStyle>
            <a:lvl1pPr>
              <a:defRPr/>
            </a:lvl1pPr>
          </a:lstStyle>
          <a:p>
            <a:r>
              <a:rPr lang="en-GB"/>
              <a:t>Kazuto Yano, ATR</a:t>
            </a:r>
          </a:p>
        </p:txBody>
      </p:sp>
      <p:sp>
        <p:nvSpPr>
          <p:cNvPr id="7" name="Slide Number Placeholder 6"/>
          <p:cNvSpPr>
            <a:spLocks noGrp="1"/>
          </p:cNvSpPr>
          <p:nvPr>
            <p:ph type="sldNum" idx="12"/>
          </p:nvPr>
        </p:nvSpPr>
        <p:spPr/>
        <p:txBody>
          <a:bodyPr/>
          <a:lstStyle>
            <a:lvl1pPr>
              <a:defRPr/>
            </a:lvl1pPr>
          </a:lstStyle>
          <a:p>
            <a:r>
              <a:rPr lang="en-GB"/>
              <a:t>Slide </a:t>
            </a:r>
            <a:fld id="{1CD163DD-D5E7-41DA-95F2-71530C24F8C3}" type="slidenum">
              <a:rPr lang="en-GB"/>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ja-JP" altLang="en-US"/>
              <a:t>マスター タイトルの書式設定</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GB"/>
          </a:p>
        </p:txBody>
      </p:sp>
      <p:sp>
        <p:nvSpPr>
          <p:cNvPr id="7" name="Date Placeholder 6"/>
          <p:cNvSpPr>
            <a:spLocks noGrp="1"/>
          </p:cNvSpPr>
          <p:nvPr>
            <p:ph type="dt" idx="10"/>
          </p:nvPr>
        </p:nvSpPr>
        <p:spPr/>
        <p:txBody>
          <a:bodyPr/>
          <a:lstStyle>
            <a:lvl1pPr>
              <a:defRPr/>
            </a:lvl1pPr>
          </a:lstStyle>
          <a:p>
            <a:r>
              <a:rPr lang="en-US" altLang="ja-JP"/>
              <a:t>March 2025</a:t>
            </a:r>
            <a:endParaRPr lang="en-GB" dirty="0"/>
          </a:p>
        </p:txBody>
      </p:sp>
      <p:sp>
        <p:nvSpPr>
          <p:cNvPr id="8" name="Footer Placeholder 7"/>
          <p:cNvSpPr>
            <a:spLocks noGrp="1"/>
          </p:cNvSpPr>
          <p:nvPr>
            <p:ph type="ftr" idx="11"/>
          </p:nvPr>
        </p:nvSpPr>
        <p:spPr>
          <a:xfrm>
            <a:off x="7524760" y="6475414"/>
            <a:ext cx="3865024" cy="180975"/>
          </a:xfrm>
        </p:spPr>
        <p:txBody>
          <a:bodyPr/>
          <a:lstStyle>
            <a:lvl1pPr>
              <a:defRPr/>
            </a:lvl1pPr>
          </a:lstStyle>
          <a:p>
            <a:r>
              <a:rPr lang="en-GB"/>
              <a:t>Kazuto Yano, ATR</a:t>
            </a:r>
            <a:endParaRPr lang="en-GB" dirty="0"/>
          </a:p>
        </p:txBody>
      </p:sp>
      <p:sp>
        <p:nvSpPr>
          <p:cNvPr id="9" name="Slide Number Placeholder 8"/>
          <p:cNvSpPr>
            <a:spLocks noGrp="1"/>
          </p:cNvSpPr>
          <p:nvPr>
            <p:ph type="sldNum" idx="12"/>
          </p:nvPr>
        </p:nvSpPr>
        <p:spPr/>
        <p:txBody>
          <a:bodyPr/>
          <a:lstStyle>
            <a:lvl1pPr>
              <a:defRPr/>
            </a:lvl1pPr>
          </a:lstStyle>
          <a:p>
            <a:r>
              <a:rPr lang="en-GB"/>
              <a:t>Slide </a:t>
            </a:r>
            <a:fld id="{69B99EC4-A1FB-4C79-B9A5-C1FFD5A90380}" type="slidenum">
              <a:rPr lang="en-GB"/>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GB"/>
          </a:p>
        </p:txBody>
      </p:sp>
      <p:sp>
        <p:nvSpPr>
          <p:cNvPr id="3" name="Date Placeholder 2"/>
          <p:cNvSpPr>
            <a:spLocks noGrp="1"/>
          </p:cNvSpPr>
          <p:nvPr>
            <p:ph type="dt" idx="10"/>
          </p:nvPr>
        </p:nvSpPr>
        <p:spPr/>
        <p:txBody>
          <a:bodyPr/>
          <a:lstStyle>
            <a:lvl1pPr>
              <a:defRPr/>
            </a:lvl1pPr>
          </a:lstStyle>
          <a:p>
            <a:r>
              <a:rPr lang="en-US" altLang="ja-JP"/>
              <a:t>March 2025</a:t>
            </a:r>
            <a:endParaRPr lang="en-GB" dirty="0"/>
          </a:p>
        </p:txBody>
      </p:sp>
      <p:sp>
        <p:nvSpPr>
          <p:cNvPr id="4" name="Footer Placeholder 3"/>
          <p:cNvSpPr>
            <a:spLocks noGrp="1"/>
          </p:cNvSpPr>
          <p:nvPr>
            <p:ph type="ftr" idx="11"/>
          </p:nvPr>
        </p:nvSpPr>
        <p:spPr/>
        <p:txBody>
          <a:bodyPr/>
          <a:lstStyle>
            <a:lvl1pPr>
              <a:defRPr/>
            </a:lvl1pPr>
          </a:lstStyle>
          <a:p>
            <a:r>
              <a:rPr lang="en-GB"/>
              <a:t>Kazuto Yano, ATR</a:t>
            </a:r>
          </a:p>
        </p:txBody>
      </p:sp>
      <p:sp>
        <p:nvSpPr>
          <p:cNvPr id="5" name="Slide Number Placeholder 4"/>
          <p:cNvSpPr>
            <a:spLocks noGrp="1"/>
          </p:cNvSpPr>
          <p:nvPr>
            <p:ph type="sldNum" idx="12"/>
          </p:nvPr>
        </p:nvSpPr>
        <p:spPr/>
        <p:txBody>
          <a:bodyPr/>
          <a:lstStyle>
            <a:lvl1pPr>
              <a:defRPr/>
            </a:lvl1pPr>
          </a:lstStyle>
          <a:p>
            <a:r>
              <a:rPr lang="en-GB"/>
              <a:t>Slide </a:t>
            </a:r>
            <a:fld id="{06B781AF-4CCF-49B0-A572-DE54FBE5D942}" type="slidenum">
              <a:rPr lang="en-GB"/>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r>
              <a:rPr lang="en-US" altLang="ja-JP"/>
              <a:t>March 2025</a:t>
            </a:r>
            <a:endParaRPr lang="en-GB" dirty="0"/>
          </a:p>
        </p:txBody>
      </p:sp>
      <p:sp>
        <p:nvSpPr>
          <p:cNvPr id="3" name="Footer Placeholder 2"/>
          <p:cNvSpPr>
            <a:spLocks noGrp="1"/>
          </p:cNvSpPr>
          <p:nvPr>
            <p:ph type="ftr" idx="11"/>
          </p:nvPr>
        </p:nvSpPr>
        <p:spPr/>
        <p:txBody>
          <a:bodyPr/>
          <a:lstStyle>
            <a:lvl1pPr>
              <a:defRPr/>
            </a:lvl1pPr>
          </a:lstStyle>
          <a:p>
            <a:r>
              <a:rPr lang="en-GB"/>
              <a:t>Kazuto Yano, ATR</a:t>
            </a:r>
          </a:p>
        </p:txBody>
      </p:sp>
      <p:sp>
        <p:nvSpPr>
          <p:cNvPr id="4" name="Slide Number Placeholder 3"/>
          <p:cNvSpPr>
            <a:spLocks noGrp="1"/>
          </p:cNvSpPr>
          <p:nvPr>
            <p:ph type="sldNum" idx="12"/>
          </p:nvPr>
        </p:nvSpPr>
        <p:spPr/>
        <p:txBody>
          <a:bodyPr/>
          <a:lstStyle>
            <a:lvl1pPr>
              <a:defRPr/>
            </a:lvl1pPr>
          </a:lstStyle>
          <a:p>
            <a:r>
              <a:rPr lang="en-GB"/>
              <a:t>Slide </a:t>
            </a:r>
            <a:fld id="{F5D8E26B-7BCF-4D25-9C89-0168A6618F18}" type="slidenum">
              <a:rPr lang="en-GB"/>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GB"/>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GB"/>
          </a:p>
        </p:txBody>
      </p:sp>
      <p:sp>
        <p:nvSpPr>
          <p:cNvPr id="4" name="Date Placeholder 3"/>
          <p:cNvSpPr>
            <a:spLocks noGrp="1"/>
          </p:cNvSpPr>
          <p:nvPr>
            <p:ph type="dt" idx="10"/>
          </p:nvPr>
        </p:nvSpPr>
        <p:spPr/>
        <p:txBody>
          <a:bodyPr/>
          <a:lstStyle>
            <a:lvl1pPr>
              <a:defRPr/>
            </a:lvl1pPr>
          </a:lstStyle>
          <a:p>
            <a:r>
              <a:rPr lang="en-US" altLang="ja-JP"/>
              <a:t>March 2025</a:t>
            </a:r>
            <a:endParaRPr lang="en-GB" dirty="0"/>
          </a:p>
        </p:txBody>
      </p:sp>
      <p:sp>
        <p:nvSpPr>
          <p:cNvPr id="5" name="Footer Placeholder 4"/>
          <p:cNvSpPr>
            <a:spLocks noGrp="1"/>
          </p:cNvSpPr>
          <p:nvPr>
            <p:ph type="ftr" idx="11"/>
          </p:nvPr>
        </p:nvSpPr>
        <p:spPr/>
        <p:txBody>
          <a:bodyPr/>
          <a:lstStyle>
            <a:lvl1pPr>
              <a:defRPr/>
            </a:lvl1pPr>
          </a:lstStyle>
          <a:p>
            <a:r>
              <a:rPr lang="en-GB"/>
              <a:t>Kazuto Yano, ATR</a:t>
            </a:r>
          </a:p>
        </p:txBody>
      </p:sp>
      <p:sp>
        <p:nvSpPr>
          <p:cNvPr id="6" name="Slide Number Placeholder 5"/>
          <p:cNvSpPr>
            <a:spLocks noGrp="1"/>
          </p:cNvSpPr>
          <p:nvPr>
            <p:ph type="sldNum" idx="12"/>
          </p:nvPr>
        </p:nvSpPr>
        <p:spPr/>
        <p:txBody>
          <a:bodyPr/>
          <a:lstStyle>
            <a:lvl1pPr>
              <a:defRPr/>
            </a:lvl1pPr>
          </a:lstStyle>
          <a:p>
            <a:r>
              <a:rPr lang="en-GB"/>
              <a:t>Slide </a:t>
            </a:r>
            <a:fld id="{6B5E41C2-EF12-4EF2-8280-F2B4208277C2}" type="slidenum">
              <a:rPr lang="en-GB"/>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1" y="685801"/>
            <a:ext cx="2588684" cy="5408613"/>
          </a:xfrm>
        </p:spPr>
        <p:txBody>
          <a:bodyPr vert="eaVert"/>
          <a:lstStyle/>
          <a:p>
            <a:r>
              <a:rPr lang="ja-JP" altLang="en-US"/>
              <a:t>マスター タイトルの書式設定</a:t>
            </a:r>
            <a:endParaRPr lang="en-GB"/>
          </a:p>
        </p:txBody>
      </p:sp>
      <p:sp>
        <p:nvSpPr>
          <p:cNvPr id="3" name="Vertical Text Placeholder 2"/>
          <p:cNvSpPr>
            <a:spLocks noGrp="1"/>
          </p:cNvSpPr>
          <p:nvPr>
            <p:ph type="body" orient="vert" idx="1"/>
          </p:nvPr>
        </p:nvSpPr>
        <p:spPr>
          <a:xfrm>
            <a:off x="914400" y="685801"/>
            <a:ext cx="7569200" cy="5408613"/>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GB"/>
          </a:p>
        </p:txBody>
      </p:sp>
      <p:sp>
        <p:nvSpPr>
          <p:cNvPr id="4" name="Date Placeholder 3"/>
          <p:cNvSpPr>
            <a:spLocks noGrp="1"/>
          </p:cNvSpPr>
          <p:nvPr>
            <p:ph type="dt" idx="10"/>
          </p:nvPr>
        </p:nvSpPr>
        <p:spPr/>
        <p:txBody>
          <a:bodyPr/>
          <a:lstStyle>
            <a:lvl1pPr>
              <a:defRPr/>
            </a:lvl1pPr>
          </a:lstStyle>
          <a:p>
            <a:r>
              <a:rPr lang="en-US" altLang="ja-JP"/>
              <a:t>March 2025</a:t>
            </a:r>
            <a:endParaRPr lang="en-GB" dirty="0"/>
          </a:p>
        </p:txBody>
      </p:sp>
      <p:sp>
        <p:nvSpPr>
          <p:cNvPr id="5" name="Footer Placeholder 4"/>
          <p:cNvSpPr>
            <a:spLocks noGrp="1"/>
          </p:cNvSpPr>
          <p:nvPr>
            <p:ph type="ftr" idx="11"/>
          </p:nvPr>
        </p:nvSpPr>
        <p:spPr/>
        <p:txBody>
          <a:bodyPr/>
          <a:lstStyle>
            <a:lvl1pPr>
              <a:defRPr/>
            </a:lvl1pPr>
          </a:lstStyle>
          <a:p>
            <a:r>
              <a:rPr lang="en-GB"/>
              <a:t>Kazuto Yano, ATR</a:t>
            </a:r>
          </a:p>
        </p:txBody>
      </p:sp>
      <p:sp>
        <p:nvSpPr>
          <p:cNvPr id="6" name="Slide Number Placeholder 5"/>
          <p:cNvSpPr>
            <a:spLocks noGrp="1"/>
          </p:cNvSpPr>
          <p:nvPr>
            <p:ph type="sldNum" idx="12"/>
          </p:nvPr>
        </p:nvSpPr>
        <p:spPr/>
        <p:txBody>
          <a:bodyPr/>
          <a:lstStyle>
            <a:lvl1pPr>
              <a:defRPr/>
            </a:lvl1pPr>
          </a:lstStyle>
          <a:p>
            <a:r>
              <a:rPr lang="en-GB"/>
              <a:t>Slide </a:t>
            </a:r>
            <a:fld id="{9B0D65C8-A0CA-4DDA-83BB-897866218593}" type="slidenum">
              <a:rPr lang="en-GB"/>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914401" y="685801"/>
            <a:ext cx="10361084" cy="106521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914401" y="1981201"/>
            <a:ext cx="10361084" cy="4113213"/>
          </a:xfrm>
          <a:prstGeom prst="rect">
            <a:avLst/>
          </a:prstGeom>
          <a:noFill/>
          <a:ln w="9525">
            <a:noFill/>
            <a:round/>
            <a:headEnd/>
            <a:tailEnd/>
          </a:ln>
          <a:effectLst/>
        </p:spPr>
        <p:txBody>
          <a:bodyPr vert="horz" wrap="square" lIns="92160" tIns="46080" rIns="92160" bIns="4608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27" name="Rectangle 3"/>
          <p:cNvSpPr>
            <a:spLocks noGrp="1" noChangeArrowheads="1"/>
          </p:cNvSpPr>
          <p:nvPr>
            <p:ph type="dt"/>
          </p:nvPr>
        </p:nvSpPr>
        <p:spPr bwMode="auto">
          <a:xfrm>
            <a:off x="929217" y="333375"/>
            <a:ext cx="2499764" cy="273050"/>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800" b="1">
                <a:solidFill>
                  <a:srgbClr val="000000"/>
                </a:solidFill>
                <a:cs typeface="Arial Unicode MS" charset="0"/>
              </a:defRPr>
            </a:lvl1pPr>
          </a:lstStyle>
          <a:p>
            <a:r>
              <a:rPr lang="en-US" altLang="ja-JP"/>
              <a:t>March 2025</a:t>
            </a:r>
            <a:endParaRPr lang="en-GB" dirty="0"/>
          </a:p>
        </p:txBody>
      </p:sp>
      <p:sp>
        <p:nvSpPr>
          <p:cNvPr id="1028" name="Rectangle 4"/>
          <p:cNvSpPr>
            <a:spLocks noGrp="1" noChangeArrowheads="1"/>
          </p:cNvSpPr>
          <p:nvPr>
            <p:ph type="ftr"/>
          </p:nvPr>
        </p:nvSpPr>
        <p:spPr bwMode="auto">
          <a:xfrm>
            <a:off x="7143757" y="6475414"/>
            <a:ext cx="4246027" cy="180975"/>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cs typeface="Arial Unicode MS" charset="0"/>
              </a:defRPr>
            </a:lvl1pPr>
          </a:lstStyle>
          <a:p>
            <a:r>
              <a:rPr lang="en-GB"/>
              <a:t>Kazuto Yano, ATR</a:t>
            </a:r>
            <a:endParaRPr lang="en-GB" dirty="0"/>
          </a:p>
        </p:txBody>
      </p:sp>
      <p:sp>
        <p:nvSpPr>
          <p:cNvPr id="1029" name="Rectangle 5"/>
          <p:cNvSpPr>
            <a:spLocks noGrp="1" noChangeArrowheads="1"/>
          </p:cNvSpPr>
          <p:nvPr>
            <p:ph type="sldNum"/>
          </p:nvPr>
        </p:nvSpPr>
        <p:spPr bwMode="auto">
          <a:xfrm>
            <a:off x="5793318" y="6475414"/>
            <a:ext cx="704849" cy="36353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cs typeface="Arial Unicode MS" charset="0"/>
              </a:defRPr>
            </a:lvl1pPr>
          </a:lstStyle>
          <a:p>
            <a:r>
              <a:rPr lang="en-GB"/>
              <a:t>Slide </a:t>
            </a:r>
            <a:fld id="{D09C756B-EB39-4236-ADBB-73052B179AE4}" type="slidenum">
              <a:rPr lang="en-GB"/>
              <a:pPr/>
              <a:t>‹#›</a:t>
            </a:fld>
            <a:endParaRPr lang="en-GB"/>
          </a:p>
        </p:txBody>
      </p:sp>
      <p:sp>
        <p:nvSpPr>
          <p:cNvPr id="1030" name="Line 6"/>
          <p:cNvSpPr>
            <a:spLocks noChangeShapeType="1"/>
          </p:cNvSpPr>
          <p:nvPr/>
        </p:nvSpPr>
        <p:spPr bwMode="auto">
          <a:xfrm>
            <a:off x="914400" y="609600"/>
            <a:ext cx="10363200" cy="1588"/>
          </a:xfrm>
          <a:prstGeom prst="line">
            <a:avLst/>
          </a:prstGeom>
          <a:noFill/>
          <a:ln w="12600">
            <a:solidFill>
              <a:srgbClr val="000000"/>
            </a:solidFill>
            <a:miter lim="800000"/>
            <a:headEnd/>
            <a:tailEnd/>
          </a:ln>
          <a:effectLst/>
        </p:spPr>
        <p:txBody>
          <a:bodyPr/>
          <a:lstStyle/>
          <a:p>
            <a:endParaRPr lang="en-GB" sz="2400"/>
          </a:p>
        </p:txBody>
      </p:sp>
      <p:sp>
        <p:nvSpPr>
          <p:cNvPr id="1031" name="Rectangle 7"/>
          <p:cNvSpPr>
            <a:spLocks noChangeArrowheads="1"/>
          </p:cNvSpPr>
          <p:nvPr/>
        </p:nvSpPr>
        <p:spPr bwMode="auto">
          <a:xfrm>
            <a:off x="912285" y="6475413"/>
            <a:ext cx="718145" cy="184666"/>
          </a:xfrm>
          <a:prstGeom prst="rect">
            <a:avLst/>
          </a:prstGeom>
          <a:noFill/>
          <a:ln w="9525">
            <a:noFill/>
            <a:round/>
            <a:headEnd/>
            <a:tailEnd/>
          </a:ln>
          <a:effectLst/>
        </p:spPr>
        <p:txBody>
          <a:bodyPr wrap="none" lIns="0" tIns="0" rIns="0" bIns="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dirty="0">
                <a:solidFill>
                  <a:srgbClr val="000000"/>
                </a:solidFill>
              </a:rPr>
              <a:t>Submission</a:t>
            </a:r>
          </a:p>
        </p:txBody>
      </p:sp>
      <p:sp>
        <p:nvSpPr>
          <p:cNvPr id="1032" name="Line 8"/>
          <p:cNvSpPr>
            <a:spLocks noChangeShapeType="1"/>
          </p:cNvSpPr>
          <p:nvPr/>
        </p:nvSpPr>
        <p:spPr bwMode="auto">
          <a:xfrm>
            <a:off x="914400" y="6477000"/>
            <a:ext cx="10464800" cy="1588"/>
          </a:xfrm>
          <a:prstGeom prst="line">
            <a:avLst/>
          </a:prstGeom>
          <a:noFill/>
          <a:ln w="12600">
            <a:solidFill>
              <a:srgbClr val="000000"/>
            </a:solidFill>
            <a:miter lim="800000"/>
            <a:headEnd/>
            <a:tailEnd/>
          </a:ln>
          <a:effectLst/>
        </p:spPr>
        <p:txBody>
          <a:bodyPr/>
          <a:lstStyle/>
          <a:p>
            <a:endParaRPr lang="en-GB" sz="2400"/>
          </a:p>
        </p:txBody>
      </p:sp>
      <p:sp>
        <p:nvSpPr>
          <p:cNvPr id="10" name="Date Placeholder 3"/>
          <p:cNvSpPr txBox="1">
            <a:spLocks/>
          </p:cNvSpPr>
          <p:nvPr userDrawn="1"/>
        </p:nvSpPr>
        <p:spPr bwMode="auto">
          <a:xfrm>
            <a:off x="6667504" y="357166"/>
            <a:ext cx="4667283" cy="273050"/>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defRPr/>
            </a:lvl1pPr>
          </a:lstStyle>
          <a:p>
            <a:pPr marL="0" marR="0" lvl="0" indent="0" algn="r"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800" b="1" i="0" u="none" strike="noStrike" kern="1200" cap="none" spc="0" normalizeH="0" baseline="0" noProof="0" dirty="0">
                <a:ln>
                  <a:noFill/>
                </a:ln>
                <a:solidFill>
                  <a:srgbClr val="000000"/>
                </a:solidFill>
                <a:effectLst/>
                <a:uLnTx/>
                <a:uFillTx/>
                <a:latin typeface="Times New Roman" pitchFamily="16" charset="0"/>
                <a:ea typeface="MS Gothic" charset="-128"/>
                <a:cs typeface="Arial Unicode MS" charset="0"/>
              </a:rPr>
              <a:t>doc.: IEEE 802.19-25/0012r0</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8" r:id="rId8"/>
    <p:sldLayoutId id="2147483659" r:id="rId9"/>
  </p:sldLayoutIdLst>
  <p:hf hdr="0"/>
  <p:txStyles>
    <p:titleStyle>
      <a:lvl1pPr algn="ctr" defTabSz="449263" rtl="0" eaLnBrk="1" fontAlgn="base" hangingPunct="1">
        <a:spcBef>
          <a:spcPct val="0"/>
        </a:spcBef>
        <a:spcAft>
          <a:spcPct val="0"/>
        </a:spcAft>
        <a:buClr>
          <a:srgbClr val="000000"/>
        </a:buClr>
        <a:buSzPct val="100000"/>
        <a:buFont typeface="Times New Roman" pitchFamily="16" charset="0"/>
        <a:defRPr kumimoji="1"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kumimoji="1"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kumimoji="1"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kumimoji="1"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kumimoji="1"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kumimoji="1"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kumimoji="1"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kumimoji="1"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kumimoji="1" sz="3200" b="1">
          <a:solidFill>
            <a:srgbClr val="000000"/>
          </a:solidFill>
          <a:latin typeface="Times New Roman" pitchFamily="16" charset="0"/>
          <a:ea typeface="MS Gothic" charset="-128"/>
        </a:defRPr>
      </a:lvl9pPr>
    </p:titleStyle>
    <p:bodyStyle>
      <a:lvl1pPr marL="342900" indent="-342900" algn="l" defTabSz="449263" rtl="0" eaLnBrk="1" fontAlgn="base" hangingPunct="1">
        <a:spcBef>
          <a:spcPts val="600"/>
        </a:spcBef>
        <a:spcAft>
          <a:spcPct val="0"/>
        </a:spcAft>
        <a:buClr>
          <a:srgbClr val="000000"/>
        </a:buClr>
        <a:buSzPct val="100000"/>
        <a:buFont typeface="Times New Roman" pitchFamily="16" charset="0"/>
        <a:defRPr kumimoji="1" sz="2400" b="1">
          <a:solidFill>
            <a:srgbClr val="000000"/>
          </a:solidFill>
          <a:latin typeface="+mn-lt"/>
          <a:ea typeface="+mn-ea"/>
          <a:cs typeface="+mn-cs"/>
        </a:defRPr>
      </a:lvl1pPr>
      <a:lvl2pPr marL="742950" indent="-285750" algn="l" defTabSz="449263" rtl="0" eaLnBrk="1" fontAlgn="base" hangingPunct="1">
        <a:spcBef>
          <a:spcPts val="500"/>
        </a:spcBef>
        <a:spcAft>
          <a:spcPct val="0"/>
        </a:spcAft>
        <a:buClr>
          <a:srgbClr val="000000"/>
        </a:buClr>
        <a:buSzPct val="100000"/>
        <a:buFont typeface="Times New Roman" pitchFamily="16" charset="0"/>
        <a:defRPr kumimoji="1" sz="2000">
          <a:solidFill>
            <a:srgbClr val="000000"/>
          </a:solidFill>
          <a:latin typeface="+mn-lt"/>
          <a:ea typeface="+mn-ea"/>
        </a:defRPr>
      </a:lvl2pPr>
      <a:lvl3pPr marL="1143000" indent="-228600" algn="l" defTabSz="449263" rtl="0" eaLnBrk="1" fontAlgn="base" hangingPunct="1">
        <a:spcBef>
          <a:spcPts val="450"/>
        </a:spcBef>
        <a:spcAft>
          <a:spcPct val="0"/>
        </a:spcAft>
        <a:buClr>
          <a:srgbClr val="000000"/>
        </a:buClr>
        <a:buSzPct val="100000"/>
        <a:buFont typeface="Times New Roman" pitchFamily="16" charset="0"/>
        <a:defRPr kumimoji="1">
          <a:solidFill>
            <a:srgbClr val="000000"/>
          </a:solidFill>
          <a:latin typeface="+mn-lt"/>
          <a:ea typeface="+mn-ea"/>
        </a:defRPr>
      </a:lvl3pPr>
      <a:lvl4pPr marL="1600200" indent="-228600" algn="l" defTabSz="449263" rtl="0" eaLnBrk="1" fontAlgn="base" hangingPunct="1">
        <a:spcBef>
          <a:spcPts val="400"/>
        </a:spcBef>
        <a:spcAft>
          <a:spcPct val="0"/>
        </a:spcAft>
        <a:buClr>
          <a:srgbClr val="000000"/>
        </a:buClr>
        <a:buSzPct val="100000"/>
        <a:buFont typeface="Times New Roman" pitchFamily="16" charset="0"/>
        <a:defRPr kumimoji="1" sz="1600">
          <a:solidFill>
            <a:srgbClr val="000000"/>
          </a:solidFill>
          <a:latin typeface="+mn-lt"/>
          <a:ea typeface="+mn-ea"/>
        </a:defRPr>
      </a:lvl4pPr>
      <a:lvl5pPr marL="2057400" indent="-228600" algn="l" defTabSz="449263" rtl="0" eaLnBrk="1" fontAlgn="base" hangingPunct="1">
        <a:spcBef>
          <a:spcPts val="400"/>
        </a:spcBef>
        <a:spcAft>
          <a:spcPct val="0"/>
        </a:spcAft>
        <a:buClr>
          <a:srgbClr val="000000"/>
        </a:buClr>
        <a:buSzPct val="100000"/>
        <a:buFont typeface="Times New Roman" pitchFamily="16" charset="0"/>
        <a:defRPr kumimoji="1" sz="1600">
          <a:solidFill>
            <a:srgbClr val="000000"/>
          </a:solidFill>
          <a:latin typeface="+mn-lt"/>
          <a:ea typeface="+mn-ea"/>
        </a:defRPr>
      </a:lvl5pPr>
      <a:lvl6pPr marL="2514600" indent="-228600" algn="l" defTabSz="449263" rtl="0" eaLnBrk="1" fontAlgn="base" hangingPunct="1">
        <a:spcBef>
          <a:spcPts val="400"/>
        </a:spcBef>
        <a:spcAft>
          <a:spcPct val="0"/>
        </a:spcAft>
        <a:buClr>
          <a:srgbClr val="000000"/>
        </a:buClr>
        <a:buSzPct val="100000"/>
        <a:buFont typeface="Times New Roman" pitchFamily="16" charset="0"/>
        <a:defRPr kumimoji="1" sz="1600">
          <a:solidFill>
            <a:srgbClr val="000000"/>
          </a:solidFill>
          <a:latin typeface="+mn-lt"/>
          <a:ea typeface="+mn-ea"/>
        </a:defRPr>
      </a:lvl6pPr>
      <a:lvl7pPr marL="2971800" indent="-228600" algn="l" defTabSz="449263" rtl="0" eaLnBrk="1" fontAlgn="base" hangingPunct="1">
        <a:spcBef>
          <a:spcPts val="400"/>
        </a:spcBef>
        <a:spcAft>
          <a:spcPct val="0"/>
        </a:spcAft>
        <a:buClr>
          <a:srgbClr val="000000"/>
        </a:buClr>
        <a:buSzPct val="100000"/>
        <a:buFont typeface="Times New Roman" pitchFamily="16" charset="0"/>
        <a:defRPr kumimoji="1" sz="1600">
          <a:solidFill>
            <a:srgbClr val="000000"/>
          </a:solidFill>
          <a:latin typeface="+mn-lt"/>
          <a:ea typeface="+mn-ea"/>
        </a:defRPr>
      </a:lvl7pPr>
      <a:lvl8pPr marL="3429000" indent="-228600" algn="l" defTabSz="449263" rtl="0" eaLnBrk="1" fontAlgn="base" hangingPunct="1">
        <a:spcBef>
          <a:spcPts val="400"/>
        </a:spcBef>
        <a:spcAft>
          <a:spcPct val="0"/>
        </a:spcAft>
        <a:buClr>
          <a:srgbClr val="000000"/>
        </a:buClr>
        <a:buSzPct val="100000"/>
        <a:buFont typeface="Times New Roman" pitchFamily="16" charset="0"/>
        <a:defRPr kumimoji="1" sz="1600">
          <a:solidFill>
            <a:srgbClr val="000000"/>
          </a:solidFill>
          <a:latin typeface="+mn-lt"/>
          <a:ea typeface="+mn-ea"/>
        </a:defRPr>
      </a:lvl8pPr>
      <a:lvl9pPr marL="3886200" indent="-228600" algn="l" defTabSz="449263" rtl="0" eaLnBrk="1" fontAlgn="base" hangingPunct="1">
        <a:spcBef>
          <a:spcPts val="400"/>
        </a:spcBef>
        <a:spcAft>
          <a:spcPct val="0"/>
        </a:spcAft>
        <a:buClr>
          <a:srgbClr val="000000"/>
        </a:buClr>
        <a:buSzPct val="100000"/>
        <a:buFont typeface="Times New Roman" pitchFamily="16" charset="0"/>
        <a:defRPr kumimoji="1" sz="1600">
          <a:solidFill>
            <a:srgbClr val="000000"/>
          </a:solidFill>
          <a:latin typeface="+mn-lt"/>
          <a:ea typeface="+mn-ea"/>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ctrTitle"/>
          </p:nvPr>
        </p:nvSpPr>
        <p:spPr>
          <a:xfrm>
            <a:off x="914400" y="789210"/>
            <a:ext cx="10363200" cy="1470025"/>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ja-JP" dirty="0"/>
              <a:t>Follow up on measurement of </a:t>
            </a:r>
            <a:r>
              <a:rPr lang="en-GB" altLang="ja-JP" dirty="0"/>
              <a:t>radio noise over Sub-1 GHz band</a:t>
            </a:r>
            <a:r>
              <a:rPr lang="en-US" altLang="ja-JP" dirty="0"/>
              <a:t> </a:t>
            </a:r>
            <a:r>
              <a:rPr lang="en-GB" altLang="ja-JP" dirty="0"/>
              <a:t>emitted from mini PC and laptop PC, and its impact on communication performance of IEEE 802.11ah</a:t>
            </a:r>
            <a:endParaRPr lang="en-GB" dirty="0"/>
          </a:p>
        </p:txBody>
      </p:sp>
      <p:sp>
        <p:nvSpPr>
          <p:cNvPr id="3074" name="Rectangle 2"/>
          <p:cNvSpPr>
            <a:spLocks noGrp="1" noChangeArrowheads="1"/>
          </p:cNvSpPr>
          <p:nvPr>
            <p:ph type="subTitle" idx="1"/>
          </p:nvPr>
        </p:nvSpPr>
        <p:spPr>
          <a:xfrm>
            <a:off x="1828800" y="2407964"/>
            <a:ext cx="8534400" cy="476250"/>
          </a:xfrm>
          <a:ln/>
        </p:spPr>
        <p:txBody>
          <a:bodyPr/>
          <a:lstStyle/>
          <a:p>
            <a:pPr algn="ctr">
              <a:spcBef>
                <a:spcPts val="50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n-GB" sz="2000" dirty="0"/>
              <a:t>Date:</a:t>
            </a:r>
            <a:r>
              <a:rPr lang="en-GB" sz="2000" b="0" dirty="0"/>
              <a:t> 2025-03-10</a:t>
            </a:r>
          </a:p>
        </p:txBody>
      </p:sp>
      <p:sp>
        <p:nvSpPr>
          <p:cNvPr id="6" name="Date Placeholder 3"/>
          <p:cNvSpPr>
            <a:spLocks noGrp="1"/>
          </p:cNvSpPr>
          <p:nvPr>
            <p:ph type="dt" idx="10"/>
          </p:nvPr>
        </p:nvSpPr>
        <p:spPr/>
        <p:txBody>
          <a:bodyPr/>
          <a:lstStyle/>
          <a:p>
            <a:r>
              <a:rPr lang="en-US" altLang="ja-JP"/>
              <a:t>March 2025</a:t>
            </a:r>
            <a:endParaRPr lang="en-GB" dirty="0"/>
          </a:p>
        </p:txBody>
      </p:sp>
      <p:sp>
        <p:nvSpPr>
          <p:cNvPr id="7" name="Footer Placeholder 4"/>
          <p:cNvSpPr>
            <a:spLocks noGrp="1"/>
          </p:cNvSpPr>
          <p:nvPr>
            <p:ph type="ftr" idx="11"/>
          </p:nvPr>
        </p:nvSpPr>
        <p:spPr/>
        <p:txBody>
          <a:bodyPr/>
          <a:lstStyle/>
          <a:p>
            <a:r>
              <a:rPr lang="en-GB"/>
              <a:t>Kazuto Yano, ATR</a:t>
            </a:r>
            <a:endParaRPr lang="en-GB" dirty="0"/>
          </a:p>
        </p:txBody>
      </p:sp>
      <p:sp>
        <p:nvSpPr>
          <p:cNvPr id="8" name="Slide Number Placeholder 5"/>
          <p:cNvSpPr>
            <a:spLocks noGrp="1"/>
          </p:cNvSpPr>
          <p:nvPr>
            <p:ph type="sldNum" idx="12"/>
          </p:nvPr>
        </p:nvSpPr>
        <p:spPr/>
        <p:txBody>
          <a:bodyPr/>
          <a:lstStyle/>
          <a:p>
            <a:r>
              <a:rPr lang="en-GB" dirty="0"/>
              <a:t>Slide </a:t>
            </a:r>
            <a:fld id="{93823DB3-BAA4-4F4A-B4B3-ED9ABE70E976}" type="slidenum">
              <a:rPr lang="en-GB"/>
              <a:pPr/>
              <a:t>1</a:t>
            </a:fld>
            <a:endParaRPr lang="en-GB" dirty="0"/>
          </a:p>
        </p:txBody>
      </p:sp>
      <p:graphicFrame>
        <p:nvGraphicFramePr>
          <p:cNvPr id="3075" name="Object 3"/>
          <p:cNvGraphicFramePr>
            <a:graphicFrameLocks noChangeAspect="1"/>
          </p:cNvGraphicFramePr>
          <p:nvPr>
            <p:extLst>
              <p:ext uri="{D42A27DB-BD31-4B8C-83A1-F6EECF244321}">
                <p14:modId xmlns:p14="http://schemas.microsoft.com/office/powerpoint/2010/main" val="2870018177"/>
              </p:ext>
            </p:extLst>
          </p:nvPr>
        </p:nvGraphicFramePr>
        <p:xfrm>
          <a:off x="969963" y="2984276"/>
          <a:ext cx="10818812" cy="2820988"/>
        </p:xfrm>
        <a:graphic>
          <a:graphicData uri="http://schemas.openxmlformats.org/presentationml/2006/ole">
            <mc:AlternateContent xmlns:mc="http://schemas.openxmlformats.org/markup-compatibility/2006">
              <mc:Choice xmlns:v="urn:schemas-microsoft-com:vml" Requires="v">
                <p:oleObj name="Document" r:id="rId3" imgW="9175781" imgH="2395776" progId="Word.Document.8">
                  <p:embed/>
                </p:oleObj>
              </mc:Choice>
              <mc:Fallback>
                <p:oleObj name="Document" r:id="rId3" imgW="9175781" imgH="2395776" progId="Word.Document.8">
                  <p:embed/>
                  <p:pic>
                    <p:nvPicPr>
                      <p:cNvPr id="0" name="Picture 3"/>
                      <p:cNvPicPr>
                        <a:picLocks noChangeAspect="1" noChangeArrowheads="1"/>
                      </p:cNvPicPr>
                      <p:nvPr/>
                    </p:nvPicPr>
                    <p:blipFill>
                      <a:blip r:embed="rId4"/>
                      <a:srcRect/>
                      <a:stretch>
                        <a:fillRect/>
                      </a:stretch>
                    </p:blipFill>
                    <p:spPr bwMode="auto">
                      <a:xfrm>
                        <a:off x="969963" y="2984276"/>
                        <a:ext cx="10818812" cy="2820988"/>
                      </a:xfrm>
                      <a:prstGeom prst="rect">
                        <a:avLst/>
                      </a:prstGeom>
                      <a:noFill/>
                    </p:spPr>
                  </p:pic>
                </p:oleObj>
              </mc:Fallback>
            </mc:AlternateContent>
          </a:graphicData>
        </a:graphic>
      </p:graphicFrame>
      <p:sp>
        <p:nvSpPr>
          <p:cNvPr id="3076" name="Rectangle 4"/>
          <p:cNvSpPr>
            <a:spLocks noChangeArrowheads="1"/>
          </p:cNvSpPr>
          <p:nvPr/>
        </p:nvSpPr>
        <p:spPr bwMode="auto">
          <a:xfrm>
            <a:off x="993775" y="2556645"/>
            <a:ext cx="1447800" cy="381000"/>
          </a:xfrm>
          <a:prstGeom prst="rect">
            <a:avLst/>
          </a:prstGeom>
          <a:noFill/>
          <a:ln w="9525">
            <a:noFill/>
            <a:round/>
            <a:headEnd/>
            <a:tailEnd/>
          </a:ln>
          <a:effectLst/>
        </p:spPr>
        <p:txBody>
          <a:bodyPr lIns="92160" tIns="46080" rIns="92160" bIns="46080"/>
          <a:lstStyle/>
          <a:p>
            <a:pPr>
              <a:spcBef>
                <a:spcPts val="5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pPr>
            <a:r>
              <a:rPr lang="en-GB" sz="2000" dirty="0">
                <a:solidFill>
                  <a:srgbClr val="000000"/>
                </a:solidFill>
              </a:rPr>
              <a:t>Authors:</a:t>
            </a:r>
          </a:p>
        </p:txBody>
      </p:sp>
      <p:grpSp>
        <p:nvGrpSpPr>
          <p:cNvPr id="2" name="Group 11">
            <a:extLst>
              <a:ext uri="{FF2B5EF4-FFF2-40B4-BE49-F238E27FC236}">
                <a16:creationId xmlns:a16="http://schemas.microsoft.com/office/drawing/2014/main" id="{5708C653-252E-EA9C-1CE8-CD94AFD68791}"/>
              </a:ext>
            </a:extLst>
          </p:cNvPr>
          <p:cNvGrpSpPr/>
          <p:nvPr/>
        </p:nvGrpSpPr>
        <p:grpSpPr>
          <a:xfrm>
            <a:off x="946610" y="5700866"/>
            <a:ext cx="10443174" cy="694109"/>
            <a:chOff x="571500" y="5449669"/>
            <a:chExt cx="8001000" cy="650727"/>
          </a:xfrm>
        </p:grpSpPr>
        <p:sp>
          <p:nvSpPr>
            <p:cNvPr id="3" name="TextBox 3">
              <a:extLst>
                <a:ext uri="{FF2B5EF4-FFF2-40B4-BE49-F238E27FC236}">
                  <a16:creationId xmlns:a16="http://schemas.microsoft.com/office/drawing/2014/main" id="{13419458-3EE9-AC8E-243E-268567747A3C}"/>
                </a:ext>
              </a:extLst>
            </p:cNvPr>
            <p:cNvSpPr txBox="1"/>
            <p:nvPr/>
          </p:nvSpPr>
          <p:spPr>
            <a:xfrm>
              <a:off x="571500" y="5449669"/>
              <a:ext cx="8001000" cy="650727"/>
            </a:xfrm>
            <a:prstGeom prst="rect">
              <a:avLst/>
            </a:prstGeom>
            <a:noFill/>
          </p:spPr>
          <p:txBody>
            <a:bodyPr wrap="square" rtlCol="0">
              <a:spAutoFit/>
            </a:bodyPr>
            <a:lstStyle/>
            <a:p>
              <a:r>
                <a:rPr lang="en-US" sz="1280" dirty="0">
                  <a:solidFill>
                    <a:schemeClr val="tx1"/>
                  </a:solidFill>
                  <a:latin typeface="Calibri" panose="020F0502020204030204" pitchFamily="34" charset="0"/>
                </a:rPr>
                <a:t>Notice: This document has been prepared to assist IEEE 802.19. It is offered as a basis for discussion and is not binding on the contributing individual(s) or organization(s). The material in this document is subject to change in form and content after further study. The contributor(s) reserve(s) the right to add, amend or withdraw material contained herein.</a:t>
              </a:r>
            </a:p>
          </p:txBody>
        </p:sp>
        <p:sp>
          <p:nvSpPr>
            <p:cNvPr id="4" name="Rectangle 4">
              <a:extLst>
                <a:ext uri="{FF2B5EF4-FFF2-40B4-BE49-F238E27FC236}">
                  <a16:creationId xmlns:a16="http://schemas.microsoft.com/office/drawing/2014/main" id="{8B4BF407-204F-1402-49FF-2A699E73063A}"/>
                </a:ext>
              </a:extLst>
            </p:cNvPr>
            <p:cNvSpPr/>
            <p:nvPr/>
          </p:nvSpPr>
          <p:spPr bwMode="auto">
            <a:xfrm>
              <a:off x="571500" y="5486400"/>
              <a:ext cx="8001000" cy="601234"/>
            </a:xfrm>
            <a:prstGeom prst="rect">
              <a:avLst/>
            </a:prstGeom>
            <a:noFill/>
            <a:ln w="19050" cap="flat" cmpd="sng" algn="ctr">
              <a:solidFill>
                <a:schemeClr val="tx1"/>
              </a:solidFill>
              <a:prstDash val="solid"/>
              <a:round/>
              <a:headEnd type="none" w="med" len="med"/>
              <a:tailEnd type="none" w="med" len="med"/>
            </a:ln>
            <a:effectLst/>
          </p:spPr>
          <p:txBody>
            <a:bodyPr vert="horz" wrap="square" lIns="97536" tIns="48768" rIns="97536" bIns="48768" numCol="1" rtlCol="0" anchor="t" anchorCtr="0" compatLnSpc="1">
              <a:prstTxWarp prst="textNoShape">
                <a:avLst/>
              </a:prstTxWarp>
            </a:bodyPr>
            <a:lstStyle/>
            <a:p>
              <a:pPr defTabSz="479226"/>
              <a:endParaRPr lang="en-US" sz="2560"/>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3E372-C719-C1BA-4531-29AAC0CD0AF1}"/>
            </a:ext>
          </a:extLst>
        </p:cNvPr>
        <p:cNvGrpSpPr/>
        <p:nvPr/>
      </p:nvGrpSpPr>
      <p:grpSpPr>
        <a:xfrm>
          <a:off x="0" y="0"/>
          <a:ext cx="0" cy="0"/>
          <a:chOff x="0" y="0"/>
          <a:chExt cx="0" cy="0"/>
        </a:xfrm>
      </p:grpSpPr>
      <p:pic>
        <p:nvPicPr>
          <p:cNvPr id="9" name="図 8">
            <a:extLst>
              <a:ext uri="{FF2B5EF4-FFF2-40B4-BE49-F238E27FC236}">
                <a16:creationId xmlns:a16="http://schemas.microsoft.com/office/drawing/2014/main" id="{162FD433-EDBC-4508-31DC-E76A901B1EC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23392" y="2709322"/>
            <a:ext cx="2467744" cy="3599996"/>
          </a:xfrm>
          <a:prstGeom prst="rect">
            <a:avLst/>
          </a:prstGeom>
        </p:spPr>
      </p:pic>
      <p:pic>
        <p:nvPicPr>
          <p:cNvPr id="2" name="図 1">
            <a:extLst>
              <a:ext uri="{FF2B5EF4-FFF2-40B4-BE49-F238E27FC236}">
                <a16:creationId xmlns:a16="http://schemas.microsoft.com/office/drawing/2014/main" id="{10F65667-6FFA-79B2-226A-E7891EA72E5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164759" y="2709149"/>
            <a:ext cx="2467744" cy="3599995"/>
          </a:xfrm>
          <a:prstGeom prst="rect">
            <a:avLst/>
          </a:prstGeom>
        </p:spPr>
      </p:pic>
      <p:pic>
        <p:nvPicPr>
          <p:cNvPr id="11" name="図 10">
            <a:extLst>
              <a:ext uri="{FF2B5EF4-FFF2-40B4-BE49-F238E27FC236}">
                <a16:creationId xmlns:a16="http://schemas.microsoft.com/office/drawing/2014/main" id="{2591EEF4-5242-E4E2-3C80-F5A270F7E8A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125943" y="2708976"/>
            <a:ext cx="2467744" cy="3599995"/>
          </a:xfrm>
          <a:prstGeom prst="rect">
            <a:avLst/>
          </a:prstGeom>
        </p:spPr>
      </p:pic>
      <p:pic>
        <p:nvPicPr>
          <p:cNvPr id="12" name="図 11">
            <a:extLst>
              <a:ext uri="{FF2B5EF4-FFF2-40B4-BE49-F238E27FC236}">
                <a16:creationId xmlns:a16="http://schemas.microsoft.com/office/drawing/2014/main" id="{B6D9128D-AC76-1033-7602-BEC7F355A14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629730" y="2708976"/>
            <a:ext cx="2467744" cy="3599995"/>
          </a:xfrm>
          <a:prstGeom prst="rect">
            <a:avLst/>
          </a:prstGeom>
        </p:spPr>
      </p:pic>
      <p:pic>
        <p:nvPicPr>
          <p:cNvPr id="17" name="図 16" descr="グラフ&#10;&#10;AI によって生成されたコンテンツは間違っている可能性があります。">
            <a:extLst>
              <a:ext uri="{FF2B5EF4-FFF2-40B4-BE49-F238E27FC236}">
                <a16:creationId xmlns:a16="http://schemas.microsoft.com/office/drawing/2014/main" id="{73EE302A-2A11-8530-2D99-97AD110BDF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60496" y="3122974"/>
            <a:ext cx="967606" cy="2808000"/>
          </a:xfrm>
          <a:prstGeom prst="rect">
            <a:avLst/>
          </a:prstGeom>
        </p:spPr>
      </p:pic>
      <p:sp>
        <p:nvSpPr>
          <p:cNvPr id="5121" name="Rectangle 1">
            <a:extLst>
              <a:ext uri="{FF2B5EF4-FFF2-40B4-BE49-F238E27FC236}">
                <a16:creationId xmlns:a16="http://schemas.microsoft.com/office/drawing/2014/main" id="{68917466-6839-AD38-2E34-AF47741B0149}"/>
              </a:ext>
            </a:extLst>
          </p:cNvPr>
          <p:cNvSpPr>
            <a:spLocks noGrp="1" noChangeArrowheads="1"/>
          </p:cNvSpPr>
          <p:nvPr>
            <p:ph type="title"/>
          </p:nvPr>
        </p:nvSpPr>
        <p:spPr>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t>Measurement result</a:t>
            </a:r>
            <a:r>
              <a:rPr lang="en-GB" altLang="ja-JP" dirty="0"/>
              <a:t> for 60 seconds</a:t>
            </a:r>
            <a:r>
              <a:rPr lang="en-GB" dirty="0"/>
              <a:t> (mini PC-B)</a:t>
            </a:r>
          </a:p>
        </p:txBody>
      </p:sp>
      <p:sp>
        <p:nvSpPr>
          <p:cNvPr id="6" name="Slide Number Placeholder 5">
            <a:extLst>
              <a:ext uri="{FF2B5EF4-FFF2-40B4-BE49-F238E27FC236}">
                <a16:creationId xmlns:a16="http://schemas.microsoft.com/office/drawing/2014/main" id="{0528FD01-D09C-D93F-7A4C-3C316B53DA03}"/>
              </a:ext>
            </a:extLst>
          </p:cNvPr>
          <p:cNvSpPr>
            <a:spLocks noGrp="1"/>
          </p:cNvSpPr>
          <p:nvPr>
            <p:ph type="sldNum" idx="12"/>
          </p:nvPr>
        </p:nvSpPr>
        <p:spPr/>
        <p:txBody>
          <a:bodyPr/>
          <a:lstStyle/>
          <a:p>
            <a:r>
              <a:rPr lang="en-GB" dirty="0"/>
              <a:t>Slide </a:t>
            </a:r>
            <a:fld id="{B3165115-9078-433B-A278-1F5ED971F63A}" type="slidenum">
              <a:rPr lang="en-GB"/>
              <a:pPr/>
              <a:t>10</a:t>
            </a:fld>
            <a:endParaRPr lang="en-GB" dirty="0"/>
          </a:p>
        </p:txBody>
      </p:sp>
      <p:sp>
        <p:nvSpPr>
          <p:cNvPr id="5" name="Footer Placeholder 4">
            <a:extLst>
              <a:ext uri="{FF2B5EF4-FFF2-40B4-BE49-F238E27FC236}">
                <a16:creationId xmlns:a16="http://schemas.microsoft.com/office/drawing/2014/main" id="{1E7E84C0-36E5-33F6-2FDD-43075DFF4B79}"/>
              </a:ext>
            </a:extLst>
          </p:cNvPr>
          <p:cNvSpPr>
            <a:spLocks noGrp="1"/>
          </p:cNvSpPr>
          <p:nvPr>
            <p:ph type="ftr" idx="14"/>
          </p:nvPr>
        </p:nvSpPr>
        <p:spPr/>
        <p:txBody>
          <a:bodyPr/>
          <a:lstStyle/>
          <a:p>
            <a:r>
              <a:rPr lang="en-GB"/>
              <a:t>Kazuto Yano, ATR</a:t>
            </a:r>
            <a:endParaRPr lang="en-GB" dirty="0"/>
          </a:p>
        </p:txBody>
      </p:sp>
      <p:sp>
        <p:nvSpPr>
          <p:cNvPr id="4" name="Date Placeholder 3">
            <a:extLst>
              <a:ext uri="{FF2B5EF4-FFF2-40B4-BE49-F238E27FC236}">
                <a16:creationId xmlns:a16="http://schemas.microsoft.com/office/drawing/2014/main" id="{3115EF47-AB12-8BCB-F8EE-2805506A8060}"/>
              </a:ext>
            </a:extLst>
          </p:cNvPr>
          <p:cNvSpPr>
            <a:spLocks noGrp="1"/>
          </p:cNvSpPr>
          <p:nvPr>
            <p:ph type="dt" idx="15"/>
          </p:nvPr>
        </p:nvSpPr>
        <p:spPr/>
        <p:txBody>
          <a:bodyPr/>
          <a:lstStyle/>
          <a:p>
            <a:r>
              <a:rPr lang="en-US" altLang="ja-JP"/>
              <a:t>March 2025</a:t>
            </a:r>
            <a:endParaRPr lang="en-GB" dirty="0"/>
          </a:p>
        </p:txBody>
      </p:sp>
      <p:sp>
        <p:nvSpPr>
          <p:cNvPr id="61" name="コンテンツ プレースホルダー 60">
            <a:extLst>
              <a:ext uri="{FF2B5EF4-FFF2-40B4-BE49-F238E27FC236}">
                <a16:creationId xmlns:a16="http://schemas.microsoft.com/office/drawing/2014/main" id="{D587F1BF-40F7-92BA-838F-559B3CD457C4}"/>
              </a:ext>
            </a:extLst>
          </p:cNvPr>
          <p:cNvSpPr>
            <a:spLocks noGrp="1"/>
          </p:cNvSpPr>
          <p:nvPr>
            <p:ph idx="1"/>
          </p:nvPr>
        </p:nvSpPr>
        <p:spPr>
          <a:xfrm>
            <a:off x="914402" y="1981201"/>
            <a:ext cx="10361084" cy="4113213"/>
          </a:xfrm>
        </p:spPr>
        <p:txBody>
          <a:bodyPr/>
          <a:lstStyle/>
          <a:p>
            <a:pPr marL="266700" indent="-266700">
              <a:buFont typeface="Arial" panose="020B0604020202020204" pitchFamily="34" charset="0"/>
              <a:buChar char="•"/>
            </a:pPr>
            <a:r>
              <a:rPr lang="en-US" altLang="ja-JP" dirty="0"/>
              <a:t>Mini PC-B also emits weak wideband radio noise (lower than -90 dBm / </a:t>
            </a:r>
            <a:br>
              <a:rPr lang="en-US" altLang="ja-JP" dirty="0"/>
            </a:br>
            <a:r>
              <a:rPr lang="en-US" altLang="ja-JP" dirty="0"/>
              <a:t>1 MHz) at 2 cm.</a:t>
            </a:r>
            <a:endParaRPr lang="ja-JP" altLang="en-US" dirty="0"/>
          </a:p>
        </p:txBody>
      </p:sp>
      <p:sp>
        <p:nvSpPr>
          <p:cNvPr id="13" name="テキスト ボックス 12">
            <a:extLst>
              <a:ext uri="{FF2B5EF4-FFF2-40B4-BE49-F238E27FC236}">
                <a16:creationId xmlns:a16="http://schemas.microsoft.com/office/drawing/2014/main" id="{8B98BA92-6D41-853B-94C8-19E7B30F7A6A}"/>
              </a:ext>
            </a:extLst>
          </p:cNvPr>
          <p:cNvSpPr txBox="1"/>
          <p:nvPr/>
        </p:nvSpPr>
        <p:spPr>
          <a:xfrm>
            <a:off x="1061322" y="6156012"/>
            <a:ext cx="1710726" cy="369332"/>
          </a:xfrm>
          <a:prstGeom prst="rect">
            <a:avLst/>
          </a:prstGeom>
          <a:noFill/>
        </p:spPr>
        <p:txBody>
          <a:bodyPr wrap="none" rtlCol="0">
            <a:spAutoFit/>
          </a:bodyPr>
          <a:lstStyle/>
          <a:p>
            <a:pPr algn="ctr"/>
            <a:r>
              <a:rPr kumimoji="1" lang="en-US" altLang="ja-JP" sz="1800" dirty="0">
                <a:solidFill>
                  <a:schemeClr val="tx1"/>
                </a:solidFill>
                <a:latin typeface="Arial" panose="020B0604020202020204" pitchFamily="34" charset="0"/>
                <a:cs typeface="Arial" panose="020B0604020202020204" pitchFamily="34" charset="0"/>
              </a:rPr>
              <a:t>Distance: 2 cm</a:t>
            </a:r>
            <a:endParaRPr kumimoji="1" lang="ja-JP" altLang="en-US" sz="1800" dirty="0">
              <a:solidFill>
                <a:schemeClr val="tx1"/>
              </a:solidFill>
              <a:latin typeface="Arial" panose="020B0604020202020204" pitchFamily="34" charset="0"/>
              <a:cs typeface="Arial" panose="020B0604020202020204" pitchFamily="34" charset="0"/>
            </a:endParaRPr>
          </a:p>
        </p:txBody>
      </p:sp>
      <p:sp>
        <p:nvSpPr>
          <p:cNvPr id="14" name="テキスト ボックス 13">
            <a:extLst>
              <a:ext uri="{FF2B5EF4-FFF2-40B4-BE49-F238E27FC236}">
                <a16:creationId xmlns:a16="http://schemas.microsoft.com/office/drawing/2014/main" id="{C875DDD2-4166-4E6A-8C53-FF8B92B029A5}"/>
              </a:ext>
            </a:extLst>
          </p:cNvPr>
          <p:cNvSpPr txBox="1"/>
          <p:nvPr/>
        </p:nvSpPr>
        <p:spPr>
          <a:xfrm>
            <a:off x="3499754" y="6155666"/>
            <a:ext cx="1838966" cy="369332"/>
          </a:xfrm>
          <a:prstGeom prst="rect">
            <a:avLst/>
          </a:prstGeom>
          <a:noFill/>
        </p:spPr>
        <p:txBody>
          <a:bodyPr wrap="none" rtlCol="0">
            <a:spAutoFit/>
          </a:bodyPr>
          <a:lstStyle/>
          <a:p>
            <a:pPr algn="ctr"/>
            <a:r>
              <a:rPr kumimoji="1" lang="en-US" altLang="ja-JP" sz="1800" dirty="0">
                <a:solidFill>
                  <a:schemeClr val="tx1"/>
                </a:solidFill>
                <a:latin typeface="Arial" panose="020B0604020202020204" pitchFamily="34" charset="0"/>
                <a:cs typeface="Arial" panose="020B0604020202020204" pitchFamily="34" charset="0"/>
              </a:rPr>
              <a:t>Distance: 15 cm</a:t>
            </a:r>
            <a:endParaRPr kumimoji="1" lang="ja-JP" altLang="en-US" sz="1800" dirty="0">
              <a:solidFill>
                <a:schemeClr val="tx1"/>
              </a:solidFill>
              <a:latin typeface="Arial" panose="020B0604020202020204" pitchFamily="34" charset="0"/>
              <a:cs typeface="Arial" panose="020B0604020202020204" pitchFamily="34" charset="0"/>
            </a:endParaRPr>
          </a:p>
        </p:txBody>
      </p:sp>
      <p:sp>
        <p:nvSpPr>
          <p:cNvPr id="15" name="テキスト ボックス 14">
            <a:extLst>
              <a:ext uri="{FF2B5EF4-FFF2-40B4-BE49-F238E27FC236}">
                <a16:creationId xmlns:a16="http://schemas.microsoft.com/office/drawing/2014/main" id="{718C2BC0-B56E-E547-1D15-2EDF02BB8D16}"/>
              </a:ext>
            </a:extLst>
          </p:cNvPr>
          <p:cNvSpPr txBox="1"/>
          <p:nvPr/>
        </p:nvSpPr>
        <p:spPr>
          <a:xfrm>
            <a:off x="5939422" y="6155666"/>
            <a:ext cx="1967205" cy="369332"/>
          </a:xfrm>
          <a:prstGeom prst="rect">
            <a:avLst/>
          </a:prstGeom>
          <a:noFill/>
        </p:spPr>
        <p:txBody>
          <a:bodyPr wrap="none" rtlCol="0">
            <a:spAutoFit/>
          </a:bodyPr>
          <a:lstStyle/>
          <a:p>
            <a:pPr algn="ctr"/>
            <a:r>
              <a:rPr kumimoji="1" lang="en-US" altLang="ja-JP" sz="1800" dirty="0">
                <a:solidFill>
                  <a:schemeClr val="tx1"/>
                </a:solidFill>
                <a:latin typeface="Arial" panose="020B0604020202020204" pitchFamily="34" charset="0"/>
                <a:cs typeface="Arial" panose="020B0604020202020204" pitchFamily="34" charset="0"/>
              </a:rPr>
              <a:t>Distance: 100 cm</a:t>
            </a:r>
            <a:endParaRPr kumimoji="1" lang="ja-JP" altLang="en-US" sz="1800" dirty="0">
              <a:solidFill>
                <a:schemeClr val="tx1"/>
              </a:solidFill>
              <a:latin typeface="Arial" panose="020B0604020202020204" pitchFamily="34" charset="0"/>
              <a:cs typeface="Arial" panose="020B0604020202020204" pitchFamily="34" charset="0"/>
            </a:endParaRPr>
          </a:p>
        </p:txBody>
      </p:sp>
      <p:sp>
        <p:nvSpPr>
          <p:cNvPr id="16" name="テキスト ボックス 15">
            <a:extLst>
              <a:ext uri="{FF2B5EF4-FFF2-40B4-BE49-F238E27FC236}">
                <a16:creationId xmlns:a16="http://schemas.microsoft.com/office/drawing/2014/main" id="{4B7EE16E-6263-50A6-0BD1-126D19BFE4F9}"/>
              </a:ext>
            </a:extLst>
          </p:cNvPr>
          <p:cNvSpPr txBox="1"/>
          <p:nvPr/>
        </p:nvSpPr>
        <p:spPr>
          <a:xfrm>
            <a:off x="8474451" y="6155839"/>
            <a:ext cx="1967205" cy="369332"/>
          </a:xfrm>
          <a:prstGeom prst="rect">
            <a:avLst/>
          </a:prstGeom>
          <a:noFill/>
        </p:spPr>
        <p:txBody>
          <a:bodyPr wrap="none" rtlCol="0">
            <a:spAutoFit/>
          </a:bodyPr>
          <a:lstStyle/>
          <a:p>
            <a:pPr algn="ctr"/>
            <a:r>
              <a:rPr kumimoji="1" lang="en-US" altLang="ja-JP" sz="1800" dirty="0">
                <a:solidFill>
                  <a:schemeClr val="tx1"/>
                </a:solidFill>
                <a:latin typeface="Arial" panose="020B0604020202020204" pitchFamily="34" charset="0"/>
                <a:cs typeface="Arial" panose="020B0604020202020204" pitchFamily="34" charset="0"/>
              </a:rPr>
              <a:t>Distance: 200 cm</a:t>
            </a:r>
            <a:endParaRPr kumimoji="1" lang="ja-JP" altLang="en-US" sz="1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78909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F310E-25C7-D4CE-6200-EC3E43A91B92}"/>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4C7A9C29-78AC-9BEF-A345-EC515B8EE56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23392" y="2709322"/>
            <a:ext cx="2467744" cy="3599995"/>
          </a:xfrm>
          <a:prstGeom prst="rect">
            <a:avLst/>
          </a:prstGeom>
        </p:spPr>
      </p:pic>
      <p:pic>
        <p:nvPicPr>
          <p:cNvPr id="3" name="図 2">
            <a:extLst>
              <a:ext uri="{FF2B5EF4-FFF2-40B4-BE49-F238E27FC236}">
                <a16:creationId xmlns:a16="http://schemas.microsoft.com/office/drawing/2014/main" id="{C86AD7F6-A6BF-C8C0-514D-7C1A8BF3024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164759" y="2709149"/>
            <a:ext cx="2467743" cy="3599995"/>
          </a:xfrm>
          <a:prstGeom prst="rect">
            <a:avLst/>
          </a:prstGeom>
        </p:spPr>
      </p:pic>
      <p:pic>
        <p:nvPicPr>
          <p:cNvPr id="7" name="図 6">
            <a:extLst>
              <a:ext uri="{FF2B5EF4-FFF2-40B4-BE49-F238E27FC236}">
                <a16:creationId xmlns:a16="http://schemas.microsoft.com/office/drawing/2014/main" id="{3A425F77-394B-CCEA-B4D5-7F34ADCFA4F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125943" y="2708976"/>
            <a:ext cx="2467743" cy="3599995"/>
          </a:xfrm>
          <a:prstGeom prst="rect">
            <a:avLst/>
          </a:prstGeom>
        </p:spPr>
      </p:pic>
      <p:pic>
        <p:nvPicPr>
          <p:cNvPr id="8" name="図 7">
            <a:extLst>
              <a:ext uri="{FF2B5EF4-FFF2-40B4-BE49-F238E27FC236}">
                <a16:creationId xmlns:a16="http://schemas.microsoft.com/office/drawing/2014/main" id="{CD124BB9-6CC3-D9BD-4A1E-9B0241FFEDB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629730" y="2708976"/>
            <a:ext cx="2467743" cy="3599995"/>
          </a:xfrm>
          <a:prstGeom prst="rect">
            <a:avLst/>
          </a:prstGeom>
        </p:spPr>
      </p:pic>
      <p:pic>
        <p:nvPicPr>
          <p:cNvPr id="10" name="図 9" descr="グラフ&#10;&#10;AI によって生成されたコンテンツは間違っている可能性があります。">
            <a:extLst>
              <a:ext uri="{FF2B5EF4-FFF2-40B4-BE49-F238E27FC236}">
                <a16:creationId xmlns:a16="http://schemas.microsoft.com/office/drawing/2014/main" id="{A0D183DA-43FC-DBFE-20D6-3DD6A84140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60496" y="3122974"/>
            <a:ext cx="967606" cy="2808000"/>
          </a:xfrm>
          <a:prstGeom prst="rect">
            <a:avLst/>
          </a:prstGeom>
        </p:spPr>
      </p:pic>
      <p:sp>
        <p:nvSpPr>
          <p:cNvPr id="5121" name="Rectangle 1">
            <a:extLst>
              <a:ext uri="{FF2B5EF4-FFF2-40B4-BE49-F238E27FC236}">
                <a16:creationId xmlns:a16="http://schemas.microsoft.com/office/drawing/2014/main" id="{DE571EF4-E95F-BAF1-3F8A-4C9466AFA8E0}"/>
              </a:ext>
            </a:extLst>
          </p:cNvPr>
          <p:cNvSpPr>
            <a:spLocks noGrp="1" noChangeArrowheads="1"/>
          </p:cNvSpPr>
          <p:nvPr>
            <p:ph type="title"/>
          </p:nvPr>
        </p:nvSpPr>
        <p:spPr>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t>Measurement result</a:t>
            </a:r>
            <a:r>
              <a:rPr lang="en-GB" altLang="ja-JP" dirty="0"/>
              <a:t> for 60 seconds</a:t>
            </a:r>
            <a:r>
              <a:rPr lang="en-GB" dirty="0"/>
              <a:t> (mini PC-C)</a:t>
            </a:r>
          </a:p>
        </p:txBody>
      </p:sp>
      <p:sp>
        <p:nvSpPr>
          <p:cNvPr id="6" name="Slide Number Placeholder 5">
            <a:extLst>
              <a:ext uri="{FF2B5EF4-FFF2-40B4-BE49-F238E27FC236}">
                <a16:creationId xmlns:a16="http://schemas.microsoft.com/office/drawing/2014/main" id="{0FA2E943-9B6F-AF3C-A231-D85646CC0476}"/>
              </a:ext>
            </a:extLst>
          </p:cNvPr>
          <p:cNvSpPr>
            <a:spLocks noGrp="1"/>
          </p:cNvSpPr>
          <p:nvPr>
            <p:ph type="sldNum" idx="12"/>
          </p:nvPr>
        </p:nvSpPr>
        <p:spPr/>
        <p:txBody>
          <a:bodyPr/>
          <a:lstStyle/>
          <a:p>
            <a:r>
              <a:rPr lang="en-GB" dirty="0"/>
              <a:t>Slide </a:t>
            </a:r>
            <a:fld id="{B3165115-9078-433B-A278-1F5ED971F63A}" type="slidenum">
              <a:rPr lang="en-GB"/>
              <a:pPr/>
              <a:t>11</a:t>
            </a:fld>
            <a:endParaRPr lang="en-GB" dirty="0"/>
          </a:p>
        </p:txBody>
      </p:sp>
      <p:sp>
        <p:nvSpPr>
          <p:cNvPr id="5" name="Footer Placeholder 4">
            <a:extLst>
              <a:ext uri="{FF2B5EF4-FFF2-40B4-BE49-F238E27FC236}">
                <a16:creationId xmlns:a16="http://schemas.microsoft.com/office/drawing/2014/main" id="{94D13365-21E3-8A98-4427-F572DDA36AAE}"/>
              </a:ext>
            </a:extLst>
          </p:cNvPr>
          <p:cNvSpPr>
            <a:spLocks noGrp="1"/>
          </p:cNvSpPr>
          <p:nvPr>
            <p:ph type="ftr" idx="14"/>
          </p:nvPr>
        </p:nvSpPr>
        <p:spPr/>
        <p:txBody>
          <a:bodyPr/>
          <a:lstStyle/>
          <a:p>
            <a:r>
              <a:rPr lang="en-GB"/>
              <a:t>Kazuto Yano, ATR</a:t>
            </a:r>
            <a:endParaRPr lang="en-GB" dirty="0"/>
          </a:p>
        </p:txBody>
      </p:sp>
      <p:sp>
        <p:nvSpPr>
          <p:cNvPr id="4" name="Date Placeholder 3">
            <a:extLst>
              <a:ext uri="{FF2B5EF4-FFF2-40B4-BE49-F238E27FC236}">
                <a16:creationId xmlns:a16="http://schemas.microsoft.com/office/drawing/2014/main" id="{22ACC798-CB2F-360A-048F-342F9EDC0904}"/>
              </a:ext>
            </a:extLst>
          </p:cNvPr>
          <p:cNvSpPr>
            <a:spLocks noGrp="1"/>
          </p:cNvSpPr>
          <p:nvPr>
            <p:ph type="dt" idx="15"/>
          </p:nvPr>
        </p:nvSpPr>
        <p:spPr/>
        <p:txBody>
          <a:bodyPr/>
          <a:lstStyle/>
          <a:p>
            <a:r>
              <a:rPr lang="en-US" altLang="ja-JP"/>
              <a:t>March 2025</a:t>
            </a:r>
            <a:endParaRPr lang="en-GB" dirty="0"/>
          </a:p>
        </p:txBody>
      </p:sp>
      <p:sp>
        <p:nvSpPr>
          <p:cNvPr id="61" name="コンテンツ プレースホルダー 60">
            <a:extLst>
              <a:ext uri="{FF2B5EF4-FFF2-40B4-BE49-F238E27FC236}">
                <a16:creationId xmlns:a16="http://schemas.microsoft.com/office/drawing/2014/main" id="{13ACC7D3-2C01-2057-BD22-D7C12C6340C3}"/>
              </a:ext>
            </a:extLst>
          </p:cNvPr>
          <p:cNvSpPr>
            <a:spLocks noGrp="1"/>
          </p:cNvSpPr>
          <p:nvPr>
            <p:ph idx="1"/>
          </p:nvPr>
        </p:nvSpPr>
        <p:spPr>
          <a:xfrm>
            <a:off x="914402" y="1981201"/>
            <a:ext cx="10361084" cy="4113213"/>
          </a:xfrm>
        </p:spPr>
        <p:txBody>
          <a:bodyPr/>
          <a:lstStyle/>
          <a:p>
            <a:pPr marL="266700" indent="-266700">
              <a:buFont typeface="Arial" panose="020B0604020202020204" pitchFamily="34" charset="0"/>
              <a:buChar char="•"/>
            </a:pPr>
            <a:r>
              <a:rPr lang="en-US" altLang="ja-JP" dirty="0"/>
              <a:t>Strong wideband radio emission (higher than -80 dBm / 1 MHz) is observed at 2 cm from mini PC-C. Even at 15 cm, radio noise level is sometimes higher than -85 dBm / 1 </a:t>
            </a:r>
            <a:r>
              <a:rPr lang="en-US" altLang="ja-JP" dirty="0" err="1"/>
              <a:t>MHz.</a:t>
            </a:r>
            <a:endParaRPr lang="ja-JP" altLang="en-US" dirty="0"/>
          </a:p>
        </p:txBody>
      </p:sp>
      <p:sp>
        <p:nvSpPr>
          <p:cNvPr id="14" name="テキスト ボックス 13">
            <a:extLst>
              <a:ext uri="{FF2B5EF4-FFF2-40B4-BE49-F238E27FC236}">
                <a16:creationId xmlns:a16="http://schemas.microsoft.com/office/drawing/2014/main" id="{0EEE9414-DE8F-CBB3-BE01-97139CBA3B6E}"/>
              </a:ext>
            </a:extLst>
          </p:cNvPr>
          <p:cNvSpPr txBox="1"/>
          <p:nvPr/>
        </p:nvSpPr>
        <p:spPr>
          <a:xfrm>
            <a:off x="1061322" y="6156012"/>
            <a:ext cx="1710726" cy="369332"/>
          </a:xfrm>
          <a:prstGeom prst="rect">
            <a:avLst/>
          </a:prstGeom>
          <a:noFill/>
        </p:spPr>
        <p:txBody>
          <a:bodyPr wrap="none" rtlCol="0">
            <a:spAutoFit/>
          </a:bodyPr>
          <a:lstStyle/>
          <a:p>
            <a:pPr algn="ctr"/>
            <a:r>
              <a:rPr kumimoji="1" lang="en-US" altLang="ja-JP" sz="1800" dirty="0">
                <a:solidFill>
                  <a:schemeClr val="tx1"/>
                </a:solidFill>
                <a:latin typeface="Arial" panose="020B0604020202020204" pitchFamily="34" charset="0"/>
                <a:cs typeface="Arial" panose="020B0604020202020204" pitchFamily="34" charset="0"/>
              </a:rPr>
              <a:t>Distance: 2 cm</a:t>
            </a:r>
            <a:endParaRPr kumimoji="1" lang="ja-JP" altLang="en-US" sz="1800" dirty="0">
              <a:solidFill>
                <a:schemeClr val="tx1"/>
              </a:solidFill>
              <a:latin typeface="Arial" panose="020B0604020202020204" pitchFamily="34" charset="0"/>
              <a:cs typeface="Arial" panose="020B0604020202020204" pitchFamily="34" charset="0"/>
            </a:endParaRPr>
          </a:p>
        </p:txBody>
      </p:sp>
      <p:sp>
        <p:nvSpPr>
          <p:cNvPr id="15" name="テキスト ボックス 14">
            <a:extLst>
              <a:ext uri="{FF2B5EF4-FFF2-40B4-BE49-F238E27FC236}">
                <a16:creationId xmlns:a16="http://schemas.microsoft.com/office/drawing/2014/main" id="{19AAB180-168B-36A1-39BF-7A9DAA9E2073}"/>
              </a:ext>
            </a:extLst>
          </p:cNvPr>
          <p:cNvSpPr txBox="1"/>
          <p:nvPr/>
        </p:nvSpPr>
        <p:spPr>
          <a:xfrm>
            <a:off x="3499754" y="6155666"/>
            <a:ext cx="1838966" cy="369332"/>
          </a:xfrm>
          <a:prstGeom prst="rect">
            <a:avLst/>
          </a:prstGeom>
          <a:noFill/>
        </p:spPr>
        <p:txBody>
          <a:bodyPr wrap="none" rtlCol="0">
            <a:spAutoFit/>
          </a:bodyPr>
          <a:lstStyle/>
          <a:p>
            <a:pPr algn="ctr"/>
            <a:r>
              <a:rPr kumimoji="1" lang="en-US" altLang="ja-JP" sz="1800" dirty="0">
                <a:solidFill>
                  <a:schemeClr val="tx1"/>
                </a:solidFill>
                <a:latin typeface="Arial" panose="020B0604020202020204" pitchFamily="34" charset="0"/>
                <a:cs typeface="Arial" panose="020B0604020202020204" pitchFamily="34" charset="0"/>
              </a:rPr>
              <a:t>Distance: 15 cm</a:t>
            </a:r>
            <a:endParaRPr kumimoji="1" lang="ja-JP" altLang="en-US" sz="1800" dirty="0">
              <a:solidFill>
                <a:schemeClr val="tx1"/>
              </a:solidFill>
              <a:latin typeface="Arial" panose="020B0604020202020204" pitchFamily="34" charset="0"/>
              <a:cs typeface="Arial" panose="020B0604020202020204" pitchFamily="34" charset="0"/>
            </a:endParaRPr>
          </a:p>
        </p:txBody>
      </p:sp>
      <p:sp>
        <p:nvSpPr>
          <p:cNvPr id="16" name="テキスト ボックス 15">
            <a:extLst>
              <a:ext uri="{FF2B5EF4-FFF2-40B4-BE49-F238E27FC236}">
                <a16:creationId xmlns:a16="http://schemas.microsoft.com/office/drawing/2014/main" id="{20E0C69B-267C-9D7E-621D-28D26D9DA5D7}"/>
              </a:ext>
            </a:extLst>
          </p:cNvPr>
          <p:cNvSpPr txBox="1"/>
          <p:nvPr/>
        </p:nvSpPr>
        <p:spPr>
          <a:xfrm>
            <a:off x="5939422" y="6155666"/>
            <a:ext cx="1967205" cy="369332"/>
          </a:xfrm>
          <a:prstGeom prst="rect">
            <a:avLst/>
          </a:prstGeom>
          <a:noFill/>
        </p:spPr>
        <p:txBody>
          <a:bodyPr wrap="none" rtlCol="0">
            <a:spAutoFit/>
          </a:bodyPr>
          <a:lstStyle/>
          <a:p>
            <a:pPr algn="ctr"/>
            <a:r>
              <a:rPr kumimoji="1" lang="en-US" altLang="ja-JP" sz="1800" dirty="0">
                <a:solidFill>
                  <a:schemeClr val="tx1"/>
                </a:solidFill>
                <a:latin typeface="Arial" panose="020B0604020202020204" pitchFamily="34" charset="0"/>
                <a:cs typeface="Arial" panose="020B0604020202020204" pitchFamily="34" charset="0"/>
              </a:rPr>
              <a:t>Distance: 100 cm</a:t>
            </a:r>
            <a:endParaRPr kumimoji="1" lang="ja-JP" altLang="en-US" sz="1800" dirty="0">
              <a:solidFill>
                <a:schemeClr val="tx1"/>
              </a:solidFill>
              <a:latin typeface="Arial" panose="020B0604020202020204" pitchFamily="34" charset="0"/>
              <a:cs typeface="Arial" panose="020B0604020202020204" pitchFamily="34" charset="0"/>
            </a:endParaRPr>
          </a:p>
        </p:txBody>
      </p:sp>
      <p:sp>
        <p:nvSpPr>
          <p:cNvPr id="17" name="テキスト ボックス 16">
            <a:extLst>
              <a:ext uri="{FF2B5EF4-FFF2-40B4-BE49-F238E27FC236}">
                <a16:creationId xmlns:a16="http://schemas.microsoft.com/office/drawing/2014/main" id="{30FFEF23-10DA-31D7-1CD3-C9810B2177C6}"/>
              </a:ext>
            </a:extLst>
          </p:cNvPr>
          <p:cNvSpPr txBox="1"/>
          <p:nvPr/>
        </p:nvSpPr>
        <p:spPr>
          <a:xfrm>
            <a:off x="8474451" y="6155839"/>
            <a:ext cx="1967205" cy="369332"/>
          </a:xfrm>
          <a:prstGeom prst="rect">
            <a:avLst/>
          </a:prstGeom>
          <a:noFill/>
        </p:spPr>
        <p:txBody>
          <a:bodyPr wrap="none" rtlCol="0">
            <a:spAutoFit/>
          </a:bodyPr>
          <a:lstStyle/>
          <a:p>
            <a:pPr algn="ctr"/>
            <a:r>
              <a:rPr kumimoji="1" lang="en-US" altLang="ja-JP" sz="1800" dirty="0">
                <a:solidFill>
                  <a:schemeClr val="tx1"/>
                </a:solidFill>
                <a:latin typeface="Arial" panose="020B0604020202020204" pitchFamily="34" charset="0"/>
                <a:cs typeface="Arial" panose="020B0604020202020204" pitchFamily="34" charset="0"/>
              </a:rPr>
              <a:t>Distance: 200 cm</a:t>
            </a:r>
            <a:endParaRPr kumimoji="1" lang="ja-JP" altLang="en-US" sz="1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0646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08A3CB-DC4F-ECCB-3966-6736F2BC6A43}"/>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FE0B19C5-E48F-D03F-261B-6D5BCC259C8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23392" y="2709322"/>
            <a:ext cx="2467743" cy="3599995"/>
          </a:xfrm>
          <a:prstGeom prst="rect">
            <a:avLst/>
          </a:prstGeom>
        </p:spPr>
      </p:pic>
      <p:pic>
        <p:nvPicPr>
          <p:cNvPr id="8" name="図 7">
            <a:extLst>
              <a:ext uri="{FF2B5EF4-FFF2-40B4-BE49-F238E27FC236}">
                <a16:creationId xmlns:a16="http://schemas.microsoft.com/office/drawing/2014/main" id="{14952585-0892-24B3-0A94-BD15357743E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164759" y="2709149"/>
            <a:ext cx="2467743" cy="3599994"/>
          </a:xfrm>
          <a:prstGeom prst="rect">
            <a:avLst/>
          </a:prstGeom>
        </p:spPr>
      </p:pic>
      <p:pic>
        <p:nvPicPr>
          <p:cNvPr id="9" name="図 8">
            <a:extLst>
              <a:ext uri="{FF2B5EF4-FFF2-40B4-BE49-F238E27FC236}">
                <a16:creationId xmlns:a16="http://schemas.microsoft.com/office/drawing/2014/main" id="{E8A5E2F4-1B90-4487-7113-89A2822681D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125943" y="2708976"/>
            <a:ext cx="2467743" cy="3599994"/>
          </a:xfrm>
          <a:prstGeom prst="rect">
            <a:avLst/>
          </a:prstGeom>
        </p:spPr>
      </p:pic>
      <p:pic>
        <p:nvPicPr>
          <p:cNvPr id="10" name="図 9">
            <a:extLst>
              <a:ext uri="{FF2B5EF4-FFF2-40B4-BE49-F238E27FC236}">
                <a16:creationId xmlns:a16="http://schemas.microsoft.com/office/drawing/2014/main" id="{AD50AAA8-8C31-FA3E-7BBA-0A0D8EA5B71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629730" y="2708976"/>
            <a:ext cx="2467743" cy="3599994"/>
          </a:xfrm>
          <a:prstGeom prst="rect">
            <a:avLst/>
          </a:prstGeom>
        </p:spPr>
      </p:pic>
      <p:pic>
        <p:nvPicPr>
          <p:cNvPr id="11" name="図 10" descr="グラフ&#10;&#10;AI によって生成されたコンテンツは間違っている可能性があります。">
            <a:extLst>
              <a:ext uri="{FF2B5EF4-FFF2-40B4-BE49-F238E27FC236}">
                <a16:creationId xmlns:a16="http://schemas.microsoft.com/office/drawing/2014/main" id="{7E7A51AF-A141-E6AD-0032-7644D831A5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60496" y="3122974"/>
            <a:ext cx="967606" cy="2808000"/>
          </a:xfrm>
          <a:prstGeom prst="rect">
            <a:avLst/>
          </a:prstGeom>
        </p:spPr>
      </p:pic>
      <p:sp>
        <p:nvSpPr>
          <p:cNvPr id="5121" name="Rectangle 1">
            <a:extLst>
              <a:ext uri="{FF2B5EF4-FFF2-40B4-BE49-F238E27FC236}">
                <a16:creationId xmlns:a16="http://schemas.microsoft.com/office/drawing/2014/main" id="{3155BAF0-ED0F-B5F0-B3A6-75B31CC452F8}"/>
              </a:ext>
            </a:extLst>
          </p:cNvPr>
          <p:cNvSpPr>
            <a:spLocks noGrp="1" noChangeArrowheads="1"/>
          </p:cNvSpPr>
          <p:nvPr>
            <p:ph type="title"/>
          </p:nvPr>
        </p:nvSpPr>
        <p:spPr>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t>Measurement result</a:t>
            </a:r>
            <a:r>
              <a:rPr lang="en-GB" altLang="ja-JP" dirty="0"/>
              <a:t> for 60 seconds</a:t>
            </a:r>
            <a:r>
              <a:rPr lang="en-GB" dirty="0"/>
              <a:t> (laptop PC-A)</a:t>
            </a:r>
          </a:p>
        </p:txBody>
      </p:sp>
      <p:sp>
        <p:nvSpPr>
          <p:cNvPr id="6" name="Slide Number Placeholder 5">
            <a:extLst>
              <a:ext uri="{FF2B5EF4-FFF2-40B4-BE49-F238E27FC236}">
                <a16:creationId xmlns:a16="http://schemas.microsoft.com/office/drawing/2014/main" id="{31625503-FEC8-375F-F411-AE686E821886}"/>
              </a:ext>
            </a:extLst>
          </p:cNvPr>
          <p:cNvSpPr>
            <a:spLocks noGrp="1"/>
          </p:cNvSpPr>
          <p:nvPr>
            <p:ph type="sldNum" idx="12"/>
          </p:nvPr>
        </p:nvSpPr>
        <p:spPr/>
        <p:txBody>
          <a:bodyPr/>
          <a:lstStyle/>
          <a:p>
            <a:r>
              <a:rPr lang="en-GB" dirty="0"/>
              <a:t>Slide </a:t>
            </a:r>
            <a:fld id="{B3165115-9078-433B-A278-1F5ED971F63A}" type="slidenum">
              <a:rPr lang="en-GB"/>
              <a:pPr/>
              <a:t>12</a:t>
            </a:fld>
            <a:endParaRPr lang="en-GB" dirty="0"/>
          </a:p>
        </p:txBody>
      </p:sp>
      <p:sp>
        <p:nvSpPr>
          <p:cNvPr id="5" name="Footer Placeholder 4">
            <a:extLst>
              <a:ext uri="{FF2B5EF4-FFF2-40B4-BE49-F238E27FC236}">
                <a16:creationId xmlns:a16="http://schemas.microsoft.com/office/drawing/2014/main" id="{BC987B0E-D4AA-AFA1-56E9-0EB907621E1D}"/>
              </a:ext>
            </a:extLst>
          </p:cNvPr>
          <p:cNvSpPr>
            <a:spLocks noGrp="1"/>
          </p:cNvSpPr>
          <p:nvPr>
            <p:ph type="ftr" idx="14"/>
          </p:nvPr>
        </p:nvSpPr>
        <p:spPr/>
        <p:txBody>
          <a:bodyPr/>
          <a:lstStyle/>
          <a:p>
            <a:r>
              <a:rPr lang="en-GB"/>
              <a:t>Kazuto Yano, ATR</a:t>
            </a:r>
            <a:endParaRPr lang="en-GB" dirty="0"/>
          </a:p>
        </p:txBody>
      </p:sp>
      <p:sp>
        <p:nvSpPr>
          <p:cNvPr id="4" name="Date Placeholder 3">
            <a:extLst>
              <a:ext uri="{FF2B5EF4-FFF2-40B4-BE49-F238E27FC236}">
                <a16:creationId xmlns:a16="http://schemas.microsoft.com/office/drawing/2014/main" id="{99AE95EF-EC41-1950-AA77-77AF4A60FF27}"/>
              </a:ext>
            </a:extLst>
          </p:cNvPr>
          <p:cNvSpPr>
            <a:spLocks noGrp="1"/>
          </p:cNvSpPr>
          <p:nvPr>
            <p:ph type="dt" idx="15"/>
          </p:nvPr>
        </p:nvSpPr>
        <p:spPr/>
        <p:txBody>
          <a:bodyPr/>
          <a:lstStyle/>
          <a:p>
            <a:r>
              <a:rPr lang="en-US" altLang="ja-JP"/>
              <a:t>March 2025</a:t>
            </a:r>
            <a:endParaRPr lang="en-GB" dirty="0"/>
          </a:p>
        </p:txBody>
      </p:sp>
      <p:sp>
        <p:nvSpPr>
          <p:cNvPr id="61" name="コンテンツ プレースホルダー 60">
            <a:extLst>
              <a:ext uri="{FF2B5EF4-FFF2-40B4-BE49-F238E27FC236}">
                <a16:creationId xmlns:a16="http://schemas.microsoft.com/office/drawing/2014/main" id="{7988239C-F3FD-D412-4E84-C8C0AA54332E}"/>
              </a:ext>
            </a:extLst>
          </p:cNvPr>
          <p:cNvSpPr>
            <a:spLocks noGrp="1"/>
          </p:cNvSpPr>
          <p:nvPr>
            <p:ph idx="1"/>
          </p:nvPr>
        </p:nvSpPr>
        <p:spPr>
          <a:xfrm>
            <a:off x="914402" y="1981201"/>
            <a:ext cx="10361084" cy="4113213"/>
          </a:xfrm>
        </p:spPr>
        <p:txBody>
          <a:bodyPr/>
          <a:lstStyle/>
          <a:p>
            <a:pPr marL="266700" indent="-266700">
              <a:buFont typeface="Arial" panose="020B0604020202020204" pitchFamily="34" charset="0"/>
              <a:buChar char="•"/>
            </a:pPr>
            <a:r>
              <a:rPr lang="en-US" altLang="ja-JP" dirty="0"/>
              <a:t>The level of radio noise emitted from laptop PC-A is lower than -90 dBm / </a:t>
            </a:r>
            <a:br>
              <a:rPr lang="en-US" altLang="ja-JP" dirty="0"/>
            </a:br>
            <a:r>
              <a:rPr lang="en-US" altLang="ja-JP" dirty="0"/>
              <a:t>1 </a:t>
            </a:r>
            <a:r>
              <a:rPr lang="en-US" altLang="ja-JP" dirty="0" err="1"/>
              <a:t>MHz.</a:t>
            </a:r>
            <a:endParaRPr lang="ja-JP" altLang="en-US" dirty="0"/>
          </a:p>
        </p:txBody>
      </p:sp>
      <p:sp>
        <p:nvSpPr>
          <p:cNvPr id="12" name="Footer Placeholder 4">
            <a:extLst>
              <a:ext uri="{FF2B5EF4-FFF2-40B4-BE49-F238E27FC236}">
                <a16:creationId xmlns:a16="http://schemas.microsoft.com/office/drawing/2014/main" id="{77827731-2896-AD2E-ADCE-60B5741C2630}"/>
              </a:ext>
            </a:extLst>
          </p:cNvPr>
          <p:cNvSpPr txBox="1">
            <a:spLocks/>
          </p:cNvSpPr>
          <p:nvPr/>
        </p:nvSpPr>
        <p:spPr bwMode="auto">
          <a:xfrm>
            <a:off x="7143757" y="6475414"/>
            <a:ext cx="4246027" cy="180975"/>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defPPr>
              <a:defRPr lang="en-GB"/>
            </a:defPPr>
            <a:lvl1pPr algn="r" defTabSz="449263" rtl="0"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kern="1200">
                <a:solidFill>
                  <a:srgbClr val="000000"/>
                </a:solidFill>
                <a:latin typeface="Times New Roman" pitchFamily="16" charset="0"/>
                <a:ea typeface="MS Gothic" charset="-128"/>
                <a:cs typeface="Arial Unicode MS" charset="0"/>
              </a:defRPr>
            </a:lvl1pPr>
            <a:lvl2pPr marL="742950" indent="-28575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2pPr>
            <a:lvl3pPr marL="11430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3pPr>
            <a:lvl4pPr marL="16002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4pPr>
            <a:lvl5pPr marL="20574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5pPr>
            <a:lvl6pPr marL="2286000" algn="l" defTabSz="914400" rtl="0" eaLnBrk="1" latinLnBrk="0" hangingPunct="1">
              <a:defRPr sz="2400" kern="1200">
                <a:solidFill>
                  <a:schemeClr val="bg1"/>
                </a:solidFill>
                <a:latin typeface="Times New Roman" pitchFamily="16" charset="0"/>
                <a:ea typeface="MS Gothic" charset="-128"/>
                <a:cs typeface="+mn-cs"/>
              </a:defRPr>
            </a:lvl6pPr>
            <a:lvl7pPr marL="2743200" algn="l" defTabSz="914400" rtl="0" eaLnBrk="1" latinLnBrk="0" hangingPunct="1">
              <a:defRPr sz="2400" kern="1200">
                <a:solidFill>
                  <a:schemeClr val="bg1"/>
                </a:solidFill>
                <a:latin typeface="Times New Roman" pitchFamily="16" charset="0"/>
                <a:ea typeface="MS Gothic" charset="-128"/>
                <a:cs typeface="+mn-cs"/>
              </a:defRPr>
            </a:lvl7pPr>
            <a:lvl8pPr marL="3200400" algn="l" defTabSz="914400" rtl="0" eaLnBrk="1" latinLnBrk="0" hangingPunct="1">
              <a:defRPr sz="2400" kern="1200">
                <a:solidFill>
                  <a:schemeClr val="bg1"/>
                </a:solidFill>
                <a:latin typeface="Times New Roman" pitchFamily="16" charset="0"/>
                <a:ea typeface="MS Gothic" charset="-128"/>
                <a:cs typeface="+mn-cs"/>
              </a:defRPr>
            </a:lvl8pPr>
            <a:lvl9pPr marL="3657600" algn="l" defTabSz="914400" rtl="0" eaLnBrk="1" latinLnBrk="0" hangingPunct="1">
              <a:defRPr sz="2400" kern="1200">
                <a:solidFill>
                  <a:schemeClr val="bg1"/>
                </a:solidFill>
                <a:latin typeface="Times New Roman" pitchFamily="16" charset="0"/>
                <a:ea typeface="MS Gothic" charset="-128"/>
                <a:cs typeface="+mn-cs"/>
              </a:defRPr>
            </a:lvl9pPr>
          </a:lstStyle>
          <a:p>
            <a:r>
              <a:rPr lang="en-GB"/>
              <a:t>Kazuto Yano, ATR</a:t>
            </a:r>
            <a:endParaRPr lang="en-GB" dirty="0"/>
          </a:p>
        </p:txBody>
      </p:sp>
      <p:sp>
        <p:nvSpPr>
          <p:cNvPr id="13" name="テキスト ボックス 12">
            <a:extLst>
              <a:ext uri="{FF2B5EF4-FFF2-40B4-BE49-F238E27FC236}">
                <a16:creationId xmlns:a16="http://schemas.microsoft.com/office/drawing/2014/main" id="{2AB3A87C-3058-282B-F108-680CB3DE368A}"/>
              </a:ext>
            </a:extLst>
          </p:cNvPr>
          <p:cNvSpPr txBox="1"/>
          <p:nvPr/>
        </p:nvSpPr>
        <p:spPr>
          <a:xfrm>
            <a:off x="1061322" y="6156012"/>
            <a:ext cx="1710726" cy="369332"/>
          </a:xfrm>
          <a:prstGeom prst="rect">
            <a:avLst/>
          </a:prstGeom>
          <a:noFill/>
        </p:spPr>
        <p:txBody>
          <a:bodyPr wrap="none" rtlCol="0">
            <a:spAutoFit/>
          </a:bodyPr>
          <a:lstStyle/>
          <a:p>
            <a:pPr algn="ctr"/>
            <a:r>
              <a:rPr kumimoji="1" lang="en-US" altLang="ja-JP" sz="1800" dirty="0">
                <a:solidFill>
                  <a:schemeClr val="tx1"/>
                </a:solidFill>
                <a:latin typeface="Arial" panose="020B0604020202020204" pitchFamily="34" charset="0"/>
                <a:cs typeface="Arial" panose="020B0604020202020204" pitchFamily="34" charset="0"/>
              </a:rPr>
              <a:t>Distance: 2 cm</a:t>
            </a:r>
            <a:endParaRPr kumimoji="1" lang="ja-JP" altLang="en-US" sz="1800" dirty="0">
              <a:solidFill>
                <a:schemeClr val="tx1"/>
              </a:solidFill>
              <a:latin typeface="Arial" panose="020B0604020202020204" pitchFamily="34" charset="0"/>
              <a:cs typeface="Arial" panose="020B0604020202020204" pitchFamily="34" charset="0"/>
            </a:endParaRPr>
          </a:p>
        </p:txBody>
      </p:sp>
      <p:sp>
        <p:nvSpPr>
          <p:cNvPr id="14" name="テキスト ボックス 13">
            <a:extLst>
              <a:ext uri="{FF2B5EF4-FFF2-40B4-BE49-F238E27FC236}">
                <a16:creationId xmlns:a16="http://schemas.microsoft.com/office/drawing/2014/main" id="{C91DBD01-A2D5-B0E2-502D-A4CD2628DDFC}"/>
              </a:ext>
            </a:extLst>
          </p:cNvPr>
          <p:cNvSpPr txBox="1"/>
          <p:nvPr/>
        </p:nvSpPr>
        <p:spPr>
          <a:xfrm>
            <a:off x="3499754" y="6155666"/>
            <a:ext cx="1838966" cy="369332"/>
          </a:xfrm>
          <a:prstGeom prst="rect">
            <a:avLst/>
          </a:prstGeom>
          <a:noFill/>
        </p:spPr>
        <p:txBody>
          <a:bodyPr wrap="none" rtlCol="0">
            <a:spAutoFit/>
          </a:bodyPr>
          <a:lstStyle/>
          <a:p>
            <a:pPr algn="ctr"/>
            <a:r>
              <a:rPr kumimoji="1" lang="en-US" altLang="ja-JP" sz="1800" dirty="0">
                <a:solidFill>
                  <a:schemeClr val="tx1"/>
                </a:solidFill>
                <a:latin typeface="Arial" panose="020B0604020202020204" pitchFamily="34" charset="0"/>
                <a:cs typeface="Arial" panose="020B0604020202020204" pitchFamily="34" charset="0"/>
              </a:rPr>
              <a:t>Distance: 15 cm</a:t>
            </a:r>
            <a:endParaRPr kumimoji="1" lang="ja-JP" altLang="en-US" sz="1800" dirty="0">
              <a:solidFill>
                <a:schemeClr val="tx1"/>
              </a:solidFill>
              <a:latin typeface="Arial" panose="020B0604020202020204" pitchFamily="34" charset="0"/>
              <a:cs typeface="Arial" panose="020B0604020202020204" pitchFamily="34" charset="0"/>
            </a:endParaRPr>
          </a:p>
        </p:txBody>
      </p:sp>
      <p:sp>
        <p:nvSpPr>
          <p:cNvPr id="15" name="テキスト ボックス 14">
            <a:extLst>
              <a:ext uri="{FF2B5EF4-FFF2-40B4-BE49-F238E27FC236}">
                <a16:creationId xmlns:a16="http://schemas.microsoft.com/office/drawing/2014/main" id="{4D84D85C-A805-2E22-B620-C2D541A81CAC}"/>
              </a:ext>
            </a:extLst>
          </p:cNvPr>
          <p:cNvSpPr txBox="1"/>
          <p:nvPr/>
        </p:nvSpPr>
        <p:spPr>
          <a:xfrm>
            <a:off x="5939422" y="6155666"/>
            <a:ext cx="1967205" cy="369332"/>
          </a:xfrm>
          <a:prstGeom prst="rect">
            <a:avLst/>
          </a:prstGeom>
          <a:noFill/>
        </p:spPr>
        <p:txBody>
          <a:bodyPr wrap="none" rtlCol="0">
            <a:spAutoFit/>
          </a:bodyPr>
          <a:lstStyle/>
          <a:p>
            <a:pPr algn="ctr"/>
            <a:r>
              <a:rPr kumimoji="1" lang="en-US" altLang="ja-JP" sz="1800" dirty="0">
                <a:solidFill>
                  <a:schemeClr val="tx1"/>
                </a:solidFill>
                <a:latin typeface="Arial" panose="020B0604020202020204" pitchFamily="34" charset="0"/>
                <a:cs typeface="Arial" panose="020B0604020202020204" pitchFamily="34" charset="0"/>
              </a:rPr>
              <a:t>Distance: 100 cm</a:t>
            </a:r>
            <a:endParaRPr kumimoji="1" lang="ja-JP" altLang="en-US" sz="1800" dirty="0">
              <a:solidFill>
                <a:schemeClr val="tx1"/>
              </a:solidFill>
              <a:latin typeface="Arial" panose="020B0604020202020204" pitchFamily="34" charset="0"/>
              <a:cs typeface="Arial" panose="020B0604020202020204" pitchFamily="34" charset="0"/>
            </a:endParaRPr>
          </a:p>
        </p:txBody>
      </p:sp>
      <p:sp>
        <p:nvSpPr>
          <p:cNvPr id="16" name="テキスト ボックス 15">
            <a:extLst>
              <a:ext uri="{FF2B5EF4-FFF2-40B4-BE49-F238E27FC236}">
                <a16:creationId xmlns:a16="http://schemas.microsoft.com/office/drawing/2014/main" id="{114987BD-F885-D481-C42A-FB831DA337F9}"/>
              </a:ext>
            </a:extLst>
          </p:cNvPr>
          <p:cNvSpPr txBox="1"/>
          <p:nvPr/>
        </p:nvSpPr>
        <p:spPr>
          <a:xfrm>
            <a:off x="8474451" y="6155839"/>
            <a:ext cx="1967205" cy="369332"/>
          </a:xfrm>
          <a:prstGeom prst="rect">
            <a:avLst/>
          </a:prstGeom>
          <a:noFill/>
        </p:spPr>
        <p:txBody>
          <a:bodyPr wrap="none" rtlCol="0">
            <a:spAutoFit/>
          </a:bodyPr>
          <a:lstStyle/>
          <a:p>
            <a:pPr algn="ctr"/>
            <a:r>
              <a:rPr kumimoji="1" lang="en-US" altLang="ja-JP" sz="1800" dirty="0">
                <a:solidFill>
                  <a:schemeClr val="tx1"/>
                </a:solidFill>
                <a:latin typeface="Arial" panose="020B0604020202020204" pitchFamily="34" charset="0"/>
                <a:cs typeface="Arial" panose="020B0604020202020204" pitchFamily="34" charset="0"/>
              </a:rPr>
              <a:t>Distance: 200 cm</a:t>
            </a:r>
            <a:endParaRPr kumimoji="1" lang="ja-JP" altLang="en-US" sz="1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78274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989548-6120-F32D-1917-4B38CFC447E7}"/>
            </a:ext>
          </a:extLst>
        </p:cNvPr>
        <p:cNvGrpSpPr/>
        <p:nvPr/>
      </p:nvGrpSpPr>
      <p:grpSpPr>
        <a:xfrm>
          <a:off x="0" y="0"/>
          <a:ext cx="0" cy="0"/>
          <a:chOff x="0" y="0"/>
          <a:chExt cx="0" cy="0"/>
        </a:xfrm>
      </p:grpSpPr>
      <p:pic>
        <p:nvPicPr>
          <p:cNvPr id="12" name="図 11">
            <a:extLst>
              <a:ext uri="{FF2B5EF4-FFF2-40B4-BE49-F238E27FC236}">
                <a16:creationId xmlns:a16="http://schemas.microsoft.com/office/drawing/2014/main" id="{DA5DFF74-9D42-3864-AA40-A5492A93418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23392" y="2709322"/>
            <a:ext cx="2467743" cy="3599994"/>
          </a:xfrm>
          <a:prstGeom prst="rect">
            <a:avLst/>
          </a:prstGeom>
        </p:spPr>
      </p:pic>
      <p:pic>
        <p:nvPicPr>
          <p:cNvPr id="13" name="図 12">
            <a:extLst>
              <a:ext uri="{FF2B5EF4-FFF2-40B4-BE49-F238E27FC236}">
                <a16:creationId xmlns:a16="http://schemas.microsoft.com/office/drawing/2014/main" id="{A9FD9CD0-65DC-97C4-B1FE-883D3F6D1F5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164759" y="2709149"/>
            <a:ext cx="2467742" cy="3599994"/>
          </a:xfrm>
          <a:prstGeom prst="rect">
            <a:avLst/>
          </a:prstGeom>
        </p:spPr>
      </p:pic>
      <p:pic>
        <p:nvPicPr>
          <p:cNvPr id="14" name="図 13">
            <a:extLst>
              <a:ext uri="{FF2B5EF4-FFF2-40B4-BE49-F238E27FC236}">
                <a16:creationId xmlns:a16="http://schemas.microsoft.com/office/drawing/2014/main" id="{0FAFD2EB-5D67-153D-C056-F9515AD6E63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125943" y="2708976"/>
            <a:ext cx="2467742" cy="3599994"/>
          </a:xfrm>
          <a:prstGeom prst="rect">
            <a:avLst/>
          </a:prstGeom>
        </p:spPr>
      </p:pic>
      <p:pic>
        <p:nvPicPr>
          <p:cNvPr id="15" name="図 14">
            <a:extLst>
              <a:ext uri="{FF2B5EF4-FFF2-40B4-BE49-F238E27FC236}">
                <a16:creationId xmlns:a16="http://schemas.microsoft.com/office/drawing/2014/main" id="{67823F52-BCA2-942D-3B1A-DFD804F7473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629730" y="2708976"/>
            <a:ext cx="2467742" cy="3599994"/>
          </a:xfrm>
          <a:prstGeom prst="rect">
            <a:avLst/>
          </a:prstGeom>
        </p:spPr>
      </p:pic>
      <p:pic>
        <p:nvPicPr>
          <p:cNvPr id="16" name="図 15" descr="グラフ&#10;&#10;AI によって生成されたコンテンツは間違っている可能性があります。">
            <a:extLst>
              <a:ext uri="{FF2B5EF4-FFF2-40B4-BE49-F238E27FC236}">
                <a16:creationId xmlns:a16="http://schemas.microsoft.com/office/drawing/2014/main" id="{95937753-4F09-B0AB-ECAC-59055136D1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60496" y="3122974"/>
            <a:ext cx="967606" cy="2808000"/>
          </a:xfrm>
          <a:prstGeom prst="rect">
            <a:avLst/>
          </a:prstGeom>
        </p:spPr>
      </p:pic>
      <p:sp>
        <p:nvSpPr>
          <p:cNvPr id="5121" name="Rectangle 1">
            <a:extLst>
              <a:ext uri="{FF2B5EF4-FFF2-40B4-BE49-F238E27FC236}">
                <a16:creationId xmlns:a16="http://schemas.microsoft.com/office/drawing/2014/main" id="{990872CB-EB60-15A2-7733-52FD093A48B9}"/>
              </a:ext>
            </a:extLst>
          </p:cNvPr>
          <p:cNvSpPr>
            <a:spLocks noGrp="1" noChangeArrowheads="1"/>
          </p:cNvSpPr>
          <p:nvPr>
            <p:ph type="title"/>
          </p:nvPr>
        </p:nvSpPr>
        <p:spPr>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t>Measurement result</a:t>
            </a:r>
            <a:r>
              <a:rPr lang="en-GB" altLang="ja-JP" dirty="0"/>
              <a:t> for 60 seconds</a:t>
            </a:r>
            <a:r>
              <a:rPr lang="en-GB" dirty="0"/>
              <a:t> (</a:t>
            </a:r>
            <a:r>
              <a:rPr lang="en-GB" altLang="ja-JP" dirty="0"/>
              <a:t>laptop PC-B</a:t>
            </a:r>
            <a:r>
              <a:rPr lang="en-GB" dirty="0"/>
              <a:t>)</a:t>
            </a:r>
          </a:p>
        </p:txBody>
      </p:sp>
      <p:sp>
        <p:nvSpPr>
          <p:cNvPr id="6" name="Slide Number Placeholder 5">
            <a:extLst>
              <a:ext uri="{FF2B5EF4-FFF2-40B4-BE49-F238E27FC236}">
                <a16:creationId xmlns:a16="http://schemas.microsoft.com/office/drawing/2014/main" id="{AFE053EE-148B-CE09-18FD-D3CFBF010205}"/>
              </a:ext>
            </a:extLst>
          </p:cNvPr>
          <p:cNvSpPr>
            <a:spLocks noGrp="1"/>
          </p:cNvSpPr>
          <p:nvPr>
            <p:ph type="sldNum" idx="12"/>
          </p:nvPr>
        </p:nvSpPr>
        <p:spPr/>
        <p:txBody>
          <a:bodyPr/>
          <a:lstStyle/>
          <a:p>
            <a:r>
              <a:rPr lang="en-GB" dirty="0"/>
              <a:t>Slide </a:t>
            </a:r>
            <a:fld id="{B3165115-9078-433B-A278-1F5ED971F63A}" type="slidenum">
              <a:rPr lang="en-GB"/>
              <a:pPr/>
              <a:t>13</a:t>
            </a:fld>
            <a:endParaRPr lang="en-GB" dirty="0"/>
          </a:p>
        </p:txBody>
      </p:sp>
      <p:sp>
        <p:nvSpPr>
          <p:cNvPr id="5" name="Footer Placeholder 4">
            <a:extLst>
              <a:ext uri="{FF2B5EF4-FFF2-40B4-BE49-F238E27FC236}">
                <a16:creationId xmlns:a16="http://schemas.microsoft.com/office/drawing/2014/main" id="{B697C7FC-757D-BAA4-2B5C-489647A70050}"/>
              </a:ext>
            </a:extLst>
          </p:cNvPr>
          <p:cNvSpPr>
            <a:spLocks noGrp="1"/>
          </p:cNvSpPr>
          <p:nvPr>
            <p:ph type="ftr" idx="14"/>
          </p:nvPr>
        </p:nvSpPr>
        <p:spPr/>
        <p:txBody>
          <a:bodyPr/>
          <a:lstStyle/>
          <a:p>
            <a:r>
              <a:rPr lang="en-GB"/>
              <a:t>Kazuto Yano, ATR</a:t>
            </a:r>
            <a:endParaRPr lang="en-GB" dirty="0"/>
          </a:p>
        </p:txBody>
      </p:sp>
      <p:sp>
        <p:nvSpPr>
          <p:cNvPr id="4" name="Date Placeholder 3">
            <a:extLst>
              <a:ext uri="{FF2B5EF4-FFF2-40B4-BE49-F238E27FC236}">
                <a16:creationId xmlns:a16="http://schemas.microsoft.com/office/drawing/2014/main" id="{463A772B-69EE-CD1A-092A-556FE82530A3}"/>
              </a:ext>
            </a:extLst>
          </p:cNvPr>
          <p:cNvSpPr>
            <a:spLocks noGrp="1"/>
          </p:cNvSpPr>
          <p:nvPr>
            <p:ph type="dt" idx="15"/>
          </p:nvPr>
        </p:nvSpPr>
        <p:spPr/>
        <p:txBody>
          <a:bodyPr/>
          <a:lstStyle/>
          <a:p>
            <a:r>
              <a:rPr lang="en-US" altLang="ja-JP"/>
              <a:t>March 2025</a:t>
            </a:r>
            <a:endParaRPr lang="en-GB" dirty="0"/>
          </a:p>
        </p:txBody>
      </p:sp>
      <p:sp>
        <p:nvSpPr>
          <p:cNvPr id="61" name="コンテンツ プレースホルダー 60">
            <a:extLst>
              <a:ext uri="{FF2B5EF4-FFF2-40B4-BE49-F238E27FC236}">
                <a16:creationId xmlns:a16="http://schemas.microsoft.com/office/drawing/2014/main" id="{F2736AAB-1660-9CCF-36E1-FF61F75F7A85}"/>
              </a:ext>
            </a:extLst>
          </p:cNvPr>
          <p:cNvSpPr>
            <a:spLocks noGrp="1"/>
          </p:cNvSpPr>
          <p:nvPr>
            <p:ph idx="1"/>
          </p:nvPr>
        </p:nvSpPr>
        <p:spPr>
          <a:xfrm>
            <a:off x="914402" y="1981201"/>
            <a:ext cx="10361084" cy="4113213"/>
          </a:xfrm>
        </p:spPr>
        <p:txBody>
          <a:bodyPr/>
          <a:lstStyle/>
          <a:p>
            <a:pPr marL="266700" indent="-266700">
              <a:buFont typeface="Arial" panose="020B0604020202020204" pitchFamily="34" charset="0"/>
              <a:buChar char="•"/>
            </a:pPr>
            <a:r>
              <a:rPr lang="en-US" altLang="ja-JP" dirty="0"/>
              <a:t>The level of radio noise emitted from laptop PC-B sometimes exceeds </a:t>
            </a:r>
            <a:br>
              <a:rPr lang="en-US" altLang="ja-JP" dirty="0"/>
            </a:br>
            <a:r>
              <a:rPr lang="en-US" altLang="ja-JP" dirty="0"/>
              <a:t>-85 dBm / 1 MHz even at 15 cm.</a:t>
            </a:r>
          </a:p>
        </p:txBody>
      </p:sp>
      <p:sp>
        <p:nvSpPr>
          <p:cNvPr id="17" name="テキスト ボックス 16">
            <a:extLst>
              <a:ext uri="{FF2B5EF4-FFF2-40B4-BE49-F238E27FC236}">
                <a16:creationId xmlns:a16="http://schemas.microsoft.com/office/drawing/2014/main" id="{E4FD759B-D079-A844-71DB-4D329C188B63}"/>
              </a:ext>
            </a:extLst>
          </p:cNvPr>
          <p:cNvSpPr txBox="1"/>
          <p:nvPr/>
        </p:nvSpPr>
        <p:spPr>
          <a:xfrm>
            <a:off x="1061322" y="6156012"/>
            <a:ext cx="1710726" cy="369332"/>
          </a:xfrm>
          <a:prstGeom prst="rect">
            <a:avLst/>
          </a:prstGeom>
          <a:noFill/>
        </p:spPr>
        <p:txBody>
          <a:bodyPr wrap="none" rtlCol="0">
            <a:spAutoFit/>
          </a:bodyPr>
          <a:lstStyle/>
          <a:p>
            <a:pPr algn="ctr"/>
            <a:r>
              <a:rPr kumimoji="1" lang="en-US" altLang="ja-JP" sz="1800" dirty="0">
                <a:solidFill>
                  <a:schemeClr val="tx1"/>
                </a:solidFill>
                <a:latin typeface="Arial" panose="020B0604020202020204" pitchFamily="34" charset="0"/>
                <a:cs typeface="Arial" panose="020B0604020202020204" pitchFamily="34" charset="0"/>
              </a:rPr>
              <a:t>Distance: 2 cm</a:t>
            </a:r>
            <a:endParaRPr kumimoji="1" lang="ja-JP" altLang="en-US" sz="1800" dirty="0">
              <a:solidFill>
                <a:schemeClr val="tx1"/>
              </a:solidFill>
              <a:latin typeface="Arial" panose="020B0604020202020204" pitchFamily="34" charset="0"/>
              <a:cs typeface="Arial" panose="020B0604020202020204" pitchFamily="34" charset="0"/>
            </a:endParaRPr>
          </a:p>
        </p:txBody>
      </p:sp>
      <p:sp>
        <p:nvSpPr>
          <p:cNvPr id="18" name="テキスト ボックス 17">
            <a:extLst>
              <a:ext uri="{FF2B5EF4-FFF2-40B4-BE49-F238E27FC236}">
                <a16:creationId xmlns:a16="http://schemas.microsoft.com/office/drawing/2014/main" id="{FF8251C1-E90D-EE7A-B210-605547919C10}"/>
              </a:ext>
            </a:extLst>
          </p:cNvPr>
          <p:cNvSpPr txBox="1"/>
          <p:nvPr/>
        </p:nvSpPr>
        <p:spPr>
          <a:xfrm>
            <a:off x="3499754" y="6155666"/>
            <a:ext cx="1838966" cy="369332"/>
          </a:xfrm>
          <a:prstGeom prst="rect">
            <a:avLst/>
          </a:prstGeom>
          <a:noFill/>
        </p:spPr>
        <p:txBody>
          <a:bodyPr wrap="none" rtlCol="0">
            <a:spAutoFit/>
          </a:bodyPr>
          <a:lstStyle/>
          <a:p>
            <a:pPr algn="ctr"/>
            <a:r>
              <a:rPr kumimoji="1" lang="en-US" altLang="ja-JP" sz="1800" dirty="0">
                <a:solidFill>
                  <a:schemeClr val="tx1"/>
                </a:solidFill>
                <a:latin typeface="Arial" panose="020B0604020202020204" pitchFamily="34" charset="0"/>
                <a:cs typeface="Arial" panose="020B0604020202020204" pitchFamily="34" charset="0"/>
              </a:rPr>
              <a:t>Distance: 15 cm</a:t>
            </a:r>
            <a:endParaRPr kumimoji="1" lang="ja-JP" altLang="en-US" sz="1800" dirty="0">
              <a:solidFill>
                <a:schemeClr val="tx1"/>
              </a:solidFill>
              <a:latin typeface="Arial" panose="020B0604020202020204" pitchFamily="34" charset="0"/>
              <a:cs typeface="Arial" panose="020B0604020202020204" pitchFamily="34" charset="0"/>
            </a:endParaRPr>
          </a:p>
        </p:txBody>
      </p:sp>
      <p:sp>
        <p:nvSpPr>
          <p:cNvPr id="19" name="テキスト ボックス 18">
            <a:extLst>
              <a:ext uri="{FF2B5EF4-FFF2-40B4-BE49-F238E27FC236}">
                <a16:creationId xmlns:a16="http://schemas.microsoft.com/office/drawing/2014/main" id="{69D068C6-E729-779E-8589-C23D41CBE941}"/>
              </a:ext>
            </a:extLst>
          </p:cNvPr>
          <p:cNvSpPr txBox="1"/>
          <p:nvPr/>
        </p:nvSpPr>
        <p:spPr>
          <a:xfrm>
            <a:off x="5939422" y="6155666"/>
            <a:ext cx="1967205" cy="369332"/>
          </a:xfrm>
          <a:prstGeom prst="rect">
            <a:avLst/>
          </a:prstGeom>
          <a:noFill/>
        </p:spPr>
        <p:txBody>
          <a:bodyPr wrap="none" rtlCol="0">
            <a:spAutoFit/>
          </a:bodyPr>
          <a:lstStyle/>
          <a:p>
            <a:pPr algn="ctr"/>
            <a:r>
              <a:rPr kumimoji="1" lang="en-US" altLang="ja-JP" sz="1800" dirty="0">
                <a:solidFill>
                  <a:schemeClr val="tx1"/>
                </a:solidFill>
                <a:latin typeface="Arial" panose="020B0604020202020204" pitchFamily="34" charset="0"/>
                <a:cs typeface="Arial" panose="020B0604020202020204" pitchFamily="34" charset="0"/>
              </a:rPr>
              <a:t>Distance: 100 cm</a:t>
            </a:r>
            <a:endParaRPr kumimoji="1" lang="ja-JP" altLang="en-US" sz="1800" dirty="0">
              <a:solidFill>
                <a:schemeClr val="tx1"/>
              </a:solidFill>
              <a:latin typeface="Arial" panose="020B0604020202020204" pitchFamily="34" charset="0"/>
              <a:cs typeface="Arial" panose="020B0604020202020204" pitchFamily="34" charset="0"/>
            </a:endParaRPr>
          </a:p>
        </p:txBody>
      </p:sp>
      <p:sp>
        <p:nvSpPr>
          <p:cNvPr id="20" name="テキスト ボックス 19">
            <a:extLst>
              <a:ext uri="{FF2B5EF4-FFF2-40B4-BE49-F238E27FC236}">
                <a16:creationId xmlns:a16="http://schemas.microsoft.com/office/drawing/2014/main" id="{040547FF-28C1-FBB6-C4D8-397507E776C0}"/>
              </a:ext>
            </a:extLst>
          </p:cNvPr>
          <p:cNvSpPr txBox="1"/>
          <p:nvPr/>
        </p:nvSpPr>
        <p:spPr>
          <a:xfrm>
            <a:off x="8474451" y="6155839"/>
            <a:ext cx="1967205" cy="369332"/>
          </a:xfrm>
          <a:prstGeom prst="rect">
            <a:avLst/>
          </a:prstGeom>
          <a:noFill/>
        </p:spPr>
        <p:txBody>
          <a:bodyPr wrap="none" rtlCol="0">
            <a:spAutoFit/>
          </a:bodyPr>
          <a:lstStyle/>
          <a:p>
            <a:pPr algn="ctr"/>
            <a:r>
              <a:rPr kumimoji="1" lang="en-US" altLang="ja-JP" sz="1800" dirty="0">
                <a:solidFill>
                  <a:schemeClr val="tx1"/>
                </a:solidFill>
                <a:latin typeface="Arial" panose="020B0604020202020204" pitchFamily="34" charset="0"/>
                <a:cs typeface="Arial" panose="020B0604020202020204" pitchFamily="34" charset="0"/>
              </a:rPr>
              <a:t>Distance: 200 cm</a:t>
            </a:r>
            <a:endParaRPr kumimoji="1" lang="ja-JP" altLang="en-US" sz="1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05279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1AB4E1-FFE5-ED91-0ADA-BCCCD6668E46}"/>
            </a:ext>
          </a:extLst>
        </p:cNvPr>
        <p:cNvGrpSpPr/>
        <p:nvPr/>
      </p:nvGrpSpPr>
      <p:grpSpPr>
        <a:xfrm>
          <a:off x="0" y="0"/>
          <a:ext cx="0" cy="0"/>
          <a:chOff x="0" y="0"/>
          <a:chExt cx="0" cy="0"/>
        </a:xfrm>
      </p:grpSpPr>
      <p:sp>
        <p:nvSpPr>
          <p:cNvPr id="5121" name="Rectangle 1">
            <a:extLst>
              <a:ext uri="{FF2B5EF4-FFF2-40B4-BE49-F238E27FC236}">
                <a16:creationId xmlns:a16="http://schemas.microsoft.com/office/drawing/2014/main" id="{E50772DB-9E4F-CD02-B449-0B4F415CA08D}"/>
              </a:ext>
            </a:extLst>
          </p:cNvPr>
          <p:cNvSpPr>
            <a:spLocks noGrp="1" noChangeArrowheads="1"/>
          </p:cNvSpPr>
          <p:nvPr>
            <p:ph type="title"/>
          </p:nvPr>
        </p:nvSpPr>
        <p:spPr>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t>Measurement of communication performance of IEEE 802.11ah near mini PC-C</a:t>
            </a:r>
          </a:p>
        </p:txBody>
      </p:sp>
      <p:sp>
        <p:nvSpPr>
          <p:cNvPr id="6" name="Slide Number Placeholder 5">
            <a:extLst>
              <a:ext uri="{FF2B5EF4-FFF2-40B4-BE49-F238E27FC236}">
                <a16:creationId xmlns:a16="http://schemas.microsoft.com/office/drawing/2014/main" id="{01A6FD37-5A8D-95EC-4410-C825B7727401}"/>
              </a:ext>
            </a:extLst>
          </p:cNvPr>
          <p:cNvSpPr>
            <a:spLocks noGrp="1"/>
          </p:cNvSpPr>
          <p:nvPr>
            <p:ph type="sldNum" idx="12"/>
          </p:nvPr>
        </p:nvSpPr>
        <p:spPr/>
        <p:txBody>
          <a:bodyPr/>
          <a:lstStyle/>
          <a:p>
            <a:r>
              <a:rPr lang="en-GB" dirty="0"/>
              <a:t>Slide </a:t>
            </a:r>
            <a:fld id="{B3165115-9078-433B-A278-1F5ED971F63A}" type="slidenum">
              <a:rPr lang="en-GB"/>
              <a:pPr/>
              <a:t>14</a:t>
            </a:fld>
            <a:endParaRPr lang="en-GB" dirty="0"/>
          </a:p>
        </p:txBody>
      </p:sp>
      <p:sp>
        <p:nvSpPr>
          <p:cNvPr id="5" name="Footer Placeholder 4">
            <a:extLst>
              <a:ext uri="{FF2B5EF4-FFF2-40B4-BE49-F238E27FC236}">
                <a16:creationId xmlns:a16="http://schemas.microsoft.com/office/drawing/2014/main" id="{B55ACA75-26AB-4455-1453-AAF9539A4165}"/>
              </a:ext>
            </a:extLst>
          </p:cNvPr>
          <p:cNvSpPr>
            <a:spLocks noGrp="1"/>
          </p:cNvSpPr>
          <p:nvPr>
            <p:ph type="ftr" idx="14"/>
          </p:nvPr>
        </p:nvSpPr>
        <p:spPr/>
        <p:txBody>
          <a:bodyPr/>
          <a:lstStyle/>
          <a:p>
            <a:r>
              <a:rPr lang="en-GB"/>
              <a:t>Kazuto Yano, ATR</a:t>
            </a:r>
            <a:endParaRPr lang="en-GB" dirty="0"/>
          </a:p>
        </p:txBody>
      </p:sp>
      <p:sp>
        <p:nvSpPr>
          <p:cNvPr id="4" name="Date Placeholder 3">
            <a:extLst>
              <a:ext uri="{FF2B5EF4-FFF2-40B4-BE49-F238E27FC236}">
                <a16:creationId xmlns:a16="http://schemas.microsoft.com/office/drawing/2014/main" id="{62D8A69E-1087-9118-8E37-2E581AE18587}"/>
              </a:ext>
            </a:extLst>
          </p:cNvPr>
          <p:cNvSpPr>
            <a:spLocks noGrp="1"/>
          </p:cNvSpPr>
          <p:nvPr>
            <p:ph type="dt" idx="15"/>
          </p:nvPr>
        </p:nvSpPr>
        <p:spPr/>
        <p:txBody>
          <a:bodyPr/>
          <a:lstStyle/>
          <a:p>
            <a:r>
              <a:rPr lang="en-US" altLang="ja-JP"/>
              <a:t>March 2025</a:t>
            </a:r>
            <a:endParaRPr lang="en-GB" dirty="0"/>
          </a:p>
        </p:txBody>
      </p:sp>
      <p:sp>
        <p:nvSpPr>
          <p:cNvPr id="10" name="正方形/長方形 9">
            <a:extLst>
              <a:ext uri="{FF2B5EF4-FFF2-40B4-BE49-F238E27FC236}">
                <a16:creationId xmlns:a16="http://schemas.microsoft.com/office/drawing/2014/main" id="{978A7B20-3A66-5388-BACE-CDE905C3B6F6}"/>
              </a:ext>
            </a:extLst>
          </p:cNvPr>
          <p:cNvSpPr/>
          <p:nvPr/>
        </p:nvSpPr>
        <p:spPr bwMode="auto">
          <a:xfrm>
            <a:off x="10112169" y="2865052"/>
            <a:ext cx="504056" cy="135603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ja-JP" altLang="en-US" sz="2400" b="0" i="0" u="none" strike="noStrike" cap="none" normalizeH="0" baseline="0">
              <a:ln>
                <a:noFill/>
              </a:ln>
              <a:solidFill>
                <a:schemeClr val="bg1"/>
              </a:solidFill>
              <a:effectLst/>
              <a:latin typeface="Times New Roman" pitchFamily="16" charset="0"/>
              <a:ea typeface="MS Gothic" charset="-128"/>
            </a:endParaRPr>
          </a:p>
        </p:txBody>
      </p:sp>
      <p:sp>
        <p:nvSpPr>
          <p:cNvPr id="9" name="コンテンツ プレースホルダー 8">
            <a:extLst>
              <a:ext uri="{FF2B5EF4-FFF2-40B4-BE49-F238E27FC236}">
                <a16:creationId xmlns:a16="http://schemas.microsoft.com/office/drawing/2014/main" id="{59A9382C-2606-6177-521E-2392439EF6C5}"/>
              </a:ext>
            </a:extLst>
          </p:cNvPr>
          <p:cNvSpPr>
            <a:spLocks noGrp="1"/>
          </p:cNvSpPr>
          <p:nvPr>
            <p:ph idx="1"/>
          </p:nvPr>
        </p:nvSpPr>
        <p:spPr/>
        <p:txBody>
          <a:bodyPr/>
          <a:lstStyle/>
          <a:p>
            <a:pPr marL="268288" indent="-211138">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ja-JP" dirty="0"/>
              <a:t>The receiver power of the radio emission from mini PC-C sometimes exceeds -80 dBm / 1 MHz at 2 cm. This is 15 dB higher than the minimum sensitivity for MCS0 with 1 MHz signal bandwidth of IEEE 802.11ah. </a:t>
            </a:r>
            <a:endParaRPr lang="ja-JP" altLang="en-US" dirty="0"/>
          </a:p>
          <a:p>
            <a:pPr marL="268288" indent="-211138">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ja-JP" dirty="0">
                <a:solidFill>
                  <a:schemeClr val="tx1"/>
                </a:solidFill>
              </a:rPr>
              <a:t>Hence, we measured the communication performance between two laptop PCs using </a:t>
            </a:r>
            <a:r>
              <a:rPr lang="en-US" altLang="ja-JP" dirty="0" err="1">
                <a:solidFill>
                  <a:schemeClr val="tx1"/>
                </a:solidFill>
              </a:rPr>
              <a:t>Iperf</a:t>
            </a:r>
            <a:r>
              <a:rPr lang="en-US" altLang="ja-JP" dirty="0">
                <a:solidFill>
                  <a:schemeClr val="tx1"/>
                </a:solidFill>
              </a:rPr>
              <a:t> over IEEE 802.11ah </a:t>
            </a:r>
            <a:r>
              <a:rPr lang="en-US" altLang="ja-JP" dirty="0"/>
              <a:t>in an anechoic chamber. An IEEE 802.11ah STA is located near mini PC-C.</a:t>
            </a:r>
            <a:endParaRPr lang="en-US" altLang="ja-JP" dirty="0">
              <a:solidFill>
                <a:schemeClr val="tx1"/>
              </a:solidFill>
            </a:endParaRPr>
          </a:p>
        </p:txBody>
      </p:sp>
      <p:sp>
        <p:nvSpPr>
          <p:cNvPr id="2" name="正方形/長方形 1">
            <a:extLst>
              <a:ext uri="{FF2B5EF4-FFF2-40B4-BE49-F238E27FC236}">
                <a16:creationId xmlns:a16="http://schemas.microsoft.com/office/drawing/2014/main" id="{7C23C772-06F2-247A-D300-87279CF485A5}"/>
              </a:ext>
            </a:extLst>
          </p:cNvPr>
          <p:cNvSpPr/>
          <p:nvPr/>
        </p:nvSpPr>
        <p:spPr>
          <a:xfrm>
            <a:off x="1391325" y="5328758"/>
            <a:ext cx="510145" cy="72008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tx1"/>
              </a:solidFill>
              <a:latin typeface="+mj-lt"/>
            </a:endParaRPr>
          </a:p>
        </p:txBody>
      </p:sp>
      <p:sp>
        <p:nvSpPr>
          <p:cNvPr id="3" name="テキスト ボックス 2">
            <a:extLst>
              <a:ext uri="{FF2B5EF4-FFF2-40B4-BE49-F238E27FC236}">
                <a16:creationId xmlns:a16="http://schemas.microsoft.com/office/drawing/2014/main" id="{0E930D97-6EB2-2774-0DC4-F4E47B89065F}"/>
              </a:ext>
            </a:extLst>
          </p:cNvPr>
          <p:cNvSpPr txBox="1"/>
          <p:nvPr/>
        </p:nvSpPr>
        <p:spPr>
          <a:xfrm>
            <a:off x="-95350" y="5427188"/>
            <a:ext cx="1687065" cy="584775"/>
          </a:xfrm>
          <a:prstGeom prst="rect">
            <a:avLst/>
          </a:prstGeom>
          <a:noFill/>
        </p:spPr>
        <p:txBody>
          <a:bodyPr wrap="none" rtlCol="0">
            <a:spAutoFit/>
          </a:bodyPr>
          <a:lstStyle/>
          <a:p>
            <a:pPr algn="ctr"/>
            <a:r>
              <a:rPr kumimoji="1" lang="en-US" altLang="ja-JP" sz="1600" dirty="0">
                <a:solidFill>
                  <a:schemeClr val="tx1"/>
                </a:solidFill>
                <a:latin typeface="+mj-lt"/>
                <a:cs typeface="Arial" panose="020B0604020202020204" pitchFamily="34" charset="0"/>
              </a:rPr>
              <a:t>Router</a:t>
            </a:r>
          </a:p>
          <a:p>
            <a:pPr algn="ctr"/>
            <a:r>
              <a:rPr lang="ja-JP" altLang="en-US" sz="1600" dirty="0">
                <a:solidFill>
                  <a:schemeClr val="tx1"/>
                </a:solidFill>
                <a:latin typeface="+mj-lt"/>
                <a:cs typeface="Arial" panose="020B0604020202020204" pitchFamily="34" charset="0"/>
              </a:rPr>
              <a:t>（</a:t>
            </a:r>
            <a:r>
              <a:rPr lang="en-US" altLang="ja-JP" sz="1600" dirty="0">
                <a:solidFill>
                  <a:schemeClr val="tx1"/>
                </a:solidFill>
                <a:latin typeface="+mj-lt"/>
                <a:cs typeface="Arial" panose="020B0604020202020204" pitchFamily="34" charset="0"/>
              </a:rPr>
              <a:t>DHCP server</a:t>
            </a:r>
            <a:r>
              <a:rPr lang="ja-JP" altLang="en-US" sz="1600" dirty="0">
                <a:solidFill>
                  <a:schemeClr val="tx1"/>
                </a:solidFill>
                <a:latin typeface="+mj-lt"/>
                <a:cs typeface="Arial" panose="020B0604020202020204" pitchFamily="34" charset="0"/>
              </a:rPr>
              <a:t>）</a:t>
            </a:r>
            <a:endParaRPr lang="en-US" altLang="ja-JP" sz="1600" dirty="0">
              <a:solidFill>
                <a:schemeClr val="tx1"/>
              </a:solidFill>
              <a:latin typeface="+mj-lt"/>
              <a:cs typeface="Arial" panose="020B0604020202020204" pitchFamily="34" charset="0"/>
            </a:endParaRPr>
          </a:p>
        </p:txBody>
      </p:sp>
      <p:cxnSp>
        <p:nvCxnSpPr>
          <p:cNvPr id="7" name="直線コネクタ 6">
            <a:extLst>
              <a:ext uri="{FF2B5EF4-FFF2-40B4-BE49-F238E27FC236}">
                <a16:creationId xmlns:a16="http://schemas.microsoft.com/office/drawing/2014/main" id="{89A8ABEE-CC7B-D7F9-C8F2-4CFF48F0E157}"/>
              </a:ext>
            </a:extLst>
          </p:cNvPr>
          <p:cNvCxnSpPr/>
          <p:nvPr/>
        </p:nvCxnSpPr>
        <p:spPr>
          <a:xfrm>
            <a:off x="1649990" y="4680686"/>
            <a:ext cx="0" cy="648072"/>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8" name="正方形/長方形 7">
            <a:extLst>
              <a:ext uri="{FF2B5EF4-FFF2-40B4-BE49-F238E27FC236}">
                <a16:creationId xmlns:a16="http://schemas.microsoft.com/office/drawing/2014/main" id="{0484DF80-E650-2F3D-84B7-0CB4D2B971BF}"/>
              </a:ext>
            </a:extLst>
          </p:cNvPr>
          <p:cNvSpPr/>
          <p:nvPr/>
        </p:nvSpPr>
        <p:spPr>
          <a:xfrm>
            <a:off x="1391325" y="4441097"/>
            <a:ext cx="4037095" cy="24934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tx1"/>
              </a:solidFill>
              <a:latin typeface="+mj-lt"/>
            </a:endParaRPr>
          </a:p>
        </p:txBody>
      </p:sp>
      <p:sp>
        <p:nvSpPr>
          <p:cNvPr id="11" name="テキスト ボックス 10">
            <a:extLst>
              <a:ext uri="{FF2B5EF4-FFF2-40B4-BE49-F238E27FC236}">
                <a16:creationId xmlns:a16="http://schemas.microsoft.com/office/drawing/2014/main" id="{5F5DB722-54A8-8859-35BD-4A9C091B8418}"/>
              </a:ext>
            </a:extLst>
          </p:cNvPr>
          <p:cNvSpPr txBox="1"/>
          <p:nvPr/>
        </p:nvSpPr>
        <p:spPr>
          <a:xfrm>
            <a:off x="766539" y="4394655"/>
            <a:ext cx="615874" cy="338554"/>
          </a:xfrm>
          <a:prstGeom prst="rect">
            <a:avLst/>
          </a:prstGeom>
          <a:noFill/>
        </p:spPr>
        <p:txBody>
          <a:bodyPr wrap="none" rtlCol="0">
            <a:spAutoFit/>
          </a:bodyPr>
          <a:lstStyle/>
          <a:p>
            <a:pPr algn="ctr"/>
            <a:r>
              <a:rPr kumimoji="1" lang="en-US" altLang="ja-JP" sz="1600" dirty="0">
                <a:solidFill>
                  <a:schemeClr val="tx1"/>
                </a:solidFill>
                <a:latin typeface="+mj-lt"/>
                <a:cs typeface="Arial" panose="020B0604020202020204" pitchFamily="34" charset="0"/>
              </a:rPr>
              <a:t>HUB</a:t>
            </a:r>
            <a:endParaRPr lang="en-US" altLang="ja-JP" sz="1600" dirty="0">
              <a:solidFill>
                <a:schemeClr val="tx1"/>
              </a:solidFill>
              <a:latin typeface="+mj-lt"/>
              <a:cs typeface="Arial" panose="020B0604020202020204" pitchFamily="34" charset="0"/>
            </a:endParaRPr>
          </a:p>
        </p:txBody>
      </p:sp>
      <p:cxnSp>
        <p:nvCxnSpPr>
          <p:cNvPr id="13" name="直線コネクタ 12">
            <a:extLst>
              <a:ext uri="{FF2B5EF4-FFF2-40B4-BE49-F238E27FC236}">
                <a16:creationId xmlns:a16="http://schemas.microsoft.com/office/drawing/2014/main" id="{6FB629B9-9531-1B44-E36B-5064E2DA1FE8}"/>
              </a:ext>
            </a:extLst>
          </p:cNvPr>
          <p:cNvCxnSpPr/>
          <p:nvPr/>
        </p:nvCxnSpPr>
        <p:spPr>
          <a:xfrm>
            <a:off x="2742463" y="4680686"/>
            <a:ext cx="0" cy="648072"/>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14" name="正方形/長方形 13">
            <a:extLst>
              <a:ext uri="{FF2B5EF4-FFF2-40B4-BE49-F238E27FC236}">
                <a16:creationId xmlns:a16="http://schemas.microsoft.com/office/drawing/2014/main" id="{8D4916BB-DA84-7F72-282B-7149F1D898C0}"/>
              </a:ext>
            </a:extLst>
          </p:cNvPr>
          <p:cNvSpPr/>
          <p:nvPr/>
        </p:nvSpPr>
        <p:spPr>
          <a:xfrm>
            <a:off x="2487390" y="5328758"/>
            <a:ext cx="510145" cy="720080"/>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tx1"/>
              </a:solidFill>
              <a:latin typeface="+mj-lt"/>
            </a:endParaRPr>
          </a:p>
        </p:txBody>
      </p:sp>
      <p:sp>
        <p:nvSpPr>
          <p:cNvPr id="15" name="テキスト ボックス 14">
            <a:extLst>
              <a:ext uri="{FF2B5EF4-FFF2-40B4-BE49-F238E27FC236}">
                <a16:creationId xmlns:a16="http://schemas.microsoft.com/office/drawing/2014/main" id="{52F61F80-1986-4EEE-82BD-42C4A7BD614B}"/>
              </a:ext>
            </a:extLst>
          </p:cNvPr>
          <p:cNvSpPr txBox="1"/>
          <p:nvPr/>
        </p:nvSpPr>
        <p:spPr>
          <a:xfrm>
            <a:off x="2208501" y="6073551"/>
            <a:ext cx="1067921" cy="338554"/>
          </a:xfrm>
          <a:prstGeom prst="rect">
            <a:avLst/>
          </a:prstGeom>
          <a:noFill/>
        </p:spPr>
        <p:txBody>
          <a:bodyPr wrap="none" rtlCol="0">
            <a:spAutoFit/>
          </a:bodyPr>
          <a:lstStyle/>
          <a:p>
            <a:pPr algn="ctr"/>
            <a:r>
              <a:rPr lang="en-US" altLang="ja-JP" sz="1600" dirty="0">
                <a:solidFill>
                  <a:schemeClr val="tx1"/>
                </a:solidFill>
                <a:latin typeface="+mj-lt"/>
                <a:cs typeface="Arial" panose="020B0604020202020204" pitchFamily="34" charset="0"/>
              </a:rPr>
              <a:t>Laptop</a:t>
            </a:r>
            <a:r>
              <a:rPr lang="ja-JP" altLang="en-US" sz="1600" dirty="0">
                <a:solidFill>
                  <a:schemeClr val="tx1"/>
                </a:solidFill>
                <a:latin typeface="+mj-lt"/>
                <a:cs typeface="Arial" panose="020B0604020202020204" pitchFamily="34" charset="0"/>
              </a:rPr>
              <a:t> </a:t>
            </a:r>
            <a:r>
              <a:rPr kumimoji="1" lang="en-US" altLang="ja-JP" sz="1600" dirty="0">
                <a:solidFill>
                  <a:schemeClr val="tx1"/>
                </a:solidFill>
                <a:latin typeface="+mj-lt"/>
                <a:cs typeface="Arial" panose="020B0604020202020204" pitchFamily="34" charset="0"/>
              </a:rPr>
              <a:t>PC</a:t>
            </a:r>
            <a:endParaRPr lang="en-US" altLang="ja-JP" sz="1600" dirty="0">
              <a:solidFill>
                <a:schemeClr val="tx1"/>
              </a:solidFill>
              <a:latin typeface="+mj-lt"/>
              <a:cs typeface="Arial" panose="020B0604020202020204" pitchFamily="34" charset="0"/>
            </a:endParaRPr>
          </a:p>
        </p:txBody>
      </p:sp>
      <p:cxnSp>
        <p:nvCxnSpPr>
          <p:cNvPr id="16" name="直線コネクタ 15">
            <a:extLst>
              <a:ext uri="{FF2B5EF4-FFF2-40B4-BE49-F238E27FC236}">
                <a16:creationId xmlns:a16="http://schemas.microsoft.com/office/drawing/2014/main" id="{AD114B6A-77C7-4F2D-258D-25B10D1D7C95}"/>
              </a:ext>
            </a:extLst>
          </p:cNvPr>
          <p:cNvCxnSpPr/>
          <p:nvPr/>
        </p:nvCxnSpPr>
        <p:spPr>
          <a:xfrm>
            <a:off x="5284403" y="4680686"/>
            <a:ext cx="0" cy="648072"/>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17" name="正方形/長方形 16">
            <a:extLst>
              <a:ext uri="{FF2B5EF4-FFF2-40B4-BE49-F238E27FC236}">
                <a16:creationId xmlns:a16="http://schemas.microsoft.com/office/drawing/2014/main" id="{36B0E9B3-FD33-329D-9546-6346AB0FE176}"/>
              </a:ext>
            </a:extLst>
          </p:cNvPr>
          <p:cNvSpPr/>
          <p:nvPr/>
        </p:nvSpPr>
        <p:spPr>
          <a:xfrm>
            <a:off x="5038327" y="5328758"/>
            <a:ext cx="510145" cy="720080"/>
          </a:xfrm>
          <a:prstGeom prst="rect">
            <a:avLst/>
          </a:prstGeom>
          <a:solidFill>
            <a:srgbClr val="FF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tx1"/>
              </a:solidFill>
              <a:latin typeface="+mj-lt"/>
            </a:endParaRPr>
          </a:p>
        </p:txBody>
      </p:sp>
      <p:sp>
        <p:nvSpPr>
          <p:cNvPr id="18" name="正方形/長方形 17">
            <a:extLst>
              <a:ext uri="{FF2B5EF4-FFF2-40B4-BE49-F238E27FC236}">
                <a16:creationId xmlns:a16="http://schemas.microsoft.com/office/drawing/2014/main" id="{F79CF2F3-48DB-886A-B5C1-14B2A48AF7EA}"/>
              </a:ext>
            </a:extLst>
          </p:cNvPr>
          <p:cNvSpPr/>
          <p:nvPr/>
        </p:nvSpPr>
        <p:spPr>
          <a:xfrm>
            <a:off x="5537781" y="5616790"/>
            <a:ext cx="576056" cy="14401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tx1"/>
              </a:solidFill>
              <a:latin typeface="+mj-lt"/>
            </a:endParaRPr>
          </a:p>
        </p:txBody>
      </p:sp>
      <p:sp>
        <p:nvSpPr>
          <p:cNvPr id="19" name="正方形/長方形 18">
            <a:extLst>
              <a:ext uri="{FF2B5EF4-FFF2-40B4-BE49-F238E27FC236}">
                <a16:creationId xmlns:a16="http://schemas.microsoft.com/office/drawing/2014/main" id="{DF1A9242-4DC4-BD42-8836-A68D8EDF65FF}"/>
              </a:ext>
            </a:extLst>
          </p:cNvPr>
          <p:cNvSpPr/>
          <p:nvPr/>
        </p:nvSpPr>
        <p:spPr>
          <a:xfrm>
            <a:off x="10454235" y="5328758"/>
            <a:ext cx="510145" cy="720080"/>
          </a:xfrm>
          <a:prstGeom prst="rect">
            <a:avLst/>
          </a:prstGeom>
          <a:solidFill>
            <a:srgbClr val="FF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tx1"/>
              </a:solidFill>
              <a:latin typeface="+mj-lt"/>
            </a:endParaRPr>
          </a:p>
        </p:txBody>
      </p:sp>
      <p:sp>
        <p:nvSpPr>
          <p:cNvPr id="20" name="正方形/長方形 19">
            <a:extLst>
              <a:ext uri="{FF2B5EF4-FFF2-40B4-BE49-F238E27FC236}">
                <a16:creationId xmlns:a16="http://schemas.microsoft.com/office/drawing/2014/main" id="{0301DACD-89DE-860F-1737-4B84A91441E0}"/>
              </a:ext>
            </a:extLst>
          </p:cNvPr>
          <p:cNvSpPr/>
          <p:nvPr/>
        </p:nvSpPr>
        <p:spPr>
          <a:xfrm>
            <a:off x="9878179" y="5616790"/>
            <a:ext cx="576056" cy="14401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tx1"/>
              </a:solidFill>
              <a:latin typeface="+mj-lt"/>
            </a:endParaRPr>
          </a:p>
        </p:txBody>
      </p:sp>
      <p:cxnSp>
        <p:nvCxnSpPr>
          <p:cNvPr id="21" name="直線コネクタ 20">
            <a:extLst>
              <a:ext uri="{FF2B5EF4-FFF2-40B4-BE49-F238E27FC236}">
                <a16:creationId xmlns:a16="http://schemas.microsoft.com/office/drawing/2014/main" id="{A056FE83-1910-829F-00D7-64D2532690E2}"/>
              </a:ext>
            </a:extLst>
          </p:cNvPr>
          <p:cNvCxnSpPr/>
          <p:nvPr/>
        </p:nvCxnSpPr>
        <p:spPr>
          <a:xfrm>
            <a:off x="6292515" y="5688798"/>
            <a:ext cx="3456000" cy="0"/>
          </a:xfrm>
          <a:prstGeom prst="line">
            <a:avLst/>
          </a:prstGeom>
          <a:ln w="28575">
            <a:solidFill>
              <a:srgbClr val="CC00CC"/>
            </a:solidFill>
            <a:prstDash val="sysDash"/>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4CD01D12-6C8B-9564-3A72-56337A5A3C01}"/>
              </a:ext>
            </a:extLst>
          </p:cNvPr>
          <p:cNvSpPr txBox="1"/>
          <p:nvPr/>
        </p:nvSpPr>
        <p:spPr>
          <a:xfrm>
            <a:off x="791365" y="4877814"/>
            <a:ext cx="881973" cy="338554"/>
          </a:xfrm>
          <a:prstGeom prst="rect">
            <a:avLst/>
          </a:prstGeom>
          <a:noFill/>
        </p:spPr>
        <p:txBody>
          <a:bodyPr wrap="none" rtlCol="0">
            <a:spAutoFit/>
          </a:bodyPr>
          <a:lstStyle/>
          <a:p>
            <a:pPr algn="ctr"/>
            <a:r>
              <a:rPr kumimoji="1" lang="en-US" altLang="ja-JP" sz="1600" dirty="0">
                <a:solidFill>
                  <a:srgbClr val="0000FF"/>
                </a:solidFill>
                <a:latin typeface="+mj-lt"/>
                <a:cs typeface="Arial" panose="020B0604020202020204" pitchFamily="34" charset="0"/>
              </a:rPr>
              <a:t>Ethernet</a:t>
            </a:r>
            <a:endParaRPr lang="en-US" altLang="ja-JP" sz="1600" dirty="0">
              <a:solidFill>
                <a:srgbClr val="0000FF"/>
              </a:solidFill>
              <a:latin typeface="+mj-lt"/>
              <a:cs typeface="Arial" panose="020B0604020202020204" pitchFamily="34" charset="0"/>
            </a:endParaRPr>
          </a:p>
        </p:txBody>
      </p:sp>
      <p:sp>
        <p:nvSpPr>
          <p:cNvPr id="23" name="テキスト ボックス 22">
            <a:extLst>
              <a:ext uri="{FF2B5EF4-FFF2-40B4-BE49-F238E27FC236}">
                <a16:creationId xmlns:a16="http://schemas.microsoft.com/office/drawing/2014/main" id="{75AED001-5E6C-70F2-DEF3-8387C61270D8}"/>
              </a:ext>
            </a:extLst>
          </p:cNvPr>
          <p:cNvSpPr txBox="1"/>
          <p:nvPr/>
        </p:nvSpPr>
        <p:spPr>
          <a:xfrm>
            <a:off x="7797884" y="5303083"/>
            <a:ext cx="498856" cy="338554"/>
          </a:xfrm>
          <a:prstGeom prst="rect">
            <a:avLst/>
          </a:prstGeom>
          <a:noFill/>
        </p:spPr>
        <p:txBody>
          <a:bodyPr wrap="none" rtlCol="0">
            <a:spAutoFit/>
          </a:bodyPr>
          <a:lstStyle/>
          <a:p>
            <a:pPr algn="ctr"/>
            <a:r>
              <a:rPr lang="en-US" altLang="ja-JP" sz="1600" dirty="0">
                <a:solidFill>
                  <a:srgbClr val="CC00CC"/>
                </a:solidFill>
                <a:latin typeface="+mj-lt"/>
                <a:cs typeface="Arial" panose="020B0604020202020204" pitchFamily="34" charset="0"/>
              </a:rPr>
              <a:t>5 m</a:t>
            </a:r>
          </a:p>
        </p:txBody>
      </p:sp>
      <p:sp>
        <p:nvSpPr>
          <p:cNvPr id="24" name="テキスト ボックス 23">
            <a:extLst>
              <a:ext uri="{FF2B5EF4-FFF2-40B4-BE49-F238E27FC236}">
                <a16:creationId xmlns:a16="http://schemas.microsoft.com/office/drawing/2014/main" id="{3C7C6215-062A-7158-47AD-B8186B8BE459}"/>
              </a:ext>
            </a:extLst>
          </p:cNvPr>
          <p:cNvSpPr txBox="1"/>
          <p:nvPr/>
        </p:nvSpPr>
        <p:spPr>
          <a:xfrm>
            <a:off x="5521574" y="5840764"/>
            <a:ext cx="1430584" cy="584775"/>
          </a:xfrm>
          <a:prstGeom prst="rect">
            <a:avLst/>
          </a:prstGeom>
          <a:noFill/>
        </p:spPr>
        <p:txBody>
          <a:bodyPr wrap="none" rtlCol="0">
            <a:spAutoFit/>
          </a:bodyPr>
          <a:lstStyle/>
          <a:p>
            <a:pPr algn="ctr"/>
            <a:r>
              <a:rPr kumimoji="1" lang="en-US" altLang="ja-JP" sz="1600" dirty="0">
                <a:solidFill>
                  <a:schemeClr val="tx1"/>
                </a:solidFill>
                <a:latin typeface="+mj-lt"/>
                <a:cs typeface="Arial" panose="020B0604020202020204" pitchFamily="34" charset="0"/>
              </a:rPr>
              <a:t>IEEE 802.11ah</a:t>
            </a:r>
          </a:p>
          <a:p>
            <a:pPr algn="ctr"/>
            <a:r>
              <a:rPr lang="en-US" altLang="ja-JP" sz="1600" dirty="0">
                <a:solidFill>
                  <a:schemeClr val="tx1"/>
                </a:solidFill>
                <a:latin typeface="+mj-lt"/>
                <a:cs typeface="Arial" panose="020B0604020202020204" pitchFamily="34" charset="0"/>
              </a:rPr>
              <a:t>STA</a:t>
            </a:r>
          </a:p>
        </p:txBody>
      </p:sp>
      <p:sp>
        <p:nvSpPr>
          <p:cNvPr id="25" name="テキスト ボックス 24">
            <a:extLst>
              <a:ext uri="{FF2B5EF4-FFF2-40B4-BE49-F238E27FC236}">
                <a16:creationId xmlns:a16="http://schemas.microsoft.com/office/drawing/2014/main" id="{B0EA1AE1-35BA-696F-C789-07D2D6A01535}"/>
              </a:ext>
            </a:extLst>
          </p:cNvPr>
          <p:cNvSpPr txBox="1"/>
          <p:nvPr/>
        </p:nvSpPr>
        <p:spPr>
          <a:xfrm>
            <a:off x="9045214" y="5832389"/>
            <a:ext cx="1430584" cy="584775"/>
          </a:xfrm>
          <a:prstGeom prst="rect">
            <a:avLst/>
          </a:prstGeom>
          <a:noFill/>
        </p:spPr>
        <p:txBody>
          <a:bodyPr wrap="none" rtlCol="0">
            <a:spAutoFit/>
          </a:bodyPr>
          <a:lstStyle/>
          <a:p>
            <a:pPr algn="ctr"/>
            <a:r>
              <a:rPr kumimoji="1" lang="en-US" altLang="ja-JP" sz="1600" dirty="0">
                <a:solidFill>
                  <a:schemeClr val="tx1"/>
                </a:solidFill>
                <a:latin typeface="+mj-lt"/>
                <a:cs typeface="Arial" panose="020B0604020202020204" pitchFamily="34" charset="0"/>
              </a:rPr>
              <a:t>IEEE 802.11ah</a:t>
            </a:r>
          </a:p>
          <a:p>
            <a:pPr algn="ctr"/>
            <a:r>
              <a:rPr lang="en-US" altLang="ja-JP" sz="1600" dirty="0">
                <a:solidFill>
                  <a:schemeClr val="tx1"/>
                </a:solidFill>
                <a:latin typeface="+mj-lt"/>
                <a:cs typeface="Arial" panose="020B0604020202020204" pitchFamily="34" charset="0"/>
              </a:rPr>
              <a:t>AP</a:t>
            </a:r>
          </a:p>
        </p:txBody>
      </p:sp>
      <p:cxnSp>
        <p:nvCxnSpPr>
          <p:cNvPr id="26" name="直線コネクタ 25">
            <a:extLst>
              <a:ext uri="{FF2B5EF4-FFF2-40B4-BE49-F238E27FC236}">
                <a16:creationId xmlns:a16="http://schemas.microsoft.com/office/drawing/2014/main" id="{940113B6-8E10-DCFF-BEF2-990A81751A29}"/>
              </a:ext>
            </a:extLst>
          </p:cNvPr>
          <p:cNvCxnSpPr/>
          <p:nvPr/>
        </p:nvCxnSpPr>
        <p:spPr>
          <a:xfrm>
            <a:off x="10709307" y="4896758"/>
            <a:ext cx="0" cy="43200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27" name="正方形/長方形 26">
            <a:extLst>
              <a:ext uri="{FF2B5EF4-FFF2-40B4-BE49-F238E27FC236}">
                <a16:creationId xmlns:a16="http://schemas.microsoft.com/office/drawing/2014/main" id="{CA44940E-C3BD-59E4-447C-FFC2D980F2F2}"/>
              </a:ext>
            </a:extLst>
          </p:cNvPr>
          <p:cNvSpPr/>
          <p:nvPr/>
        </p:nvSpPr>
        <p:spPr>
          <a:xfrm>
            <a:off x="10449503" y="4177612"/>
            <a:ext cx="510145" cy="720080"/>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tx1"/>
              </a:solidFill>
              <a:latin typeface="+mj-lt"/>
            </a:endParaRPr>
          </a:p>
        </p:txBody>
      </p:sp>
      <p:sp>
        <p:nvSpPr>
          <p:cNvPr id="28" name="テキスト ボックス 27">
            <a:extLst>
              <a:ext uri="{FF2B5EF4-FFF2-40B4-BE49-F238E27FC236}">
                <a16:creationId xmlns:a16="http://schemas.microsoft.com/office/drawing/2014/main" id="{24D43F8B-BE40-AE68-7706-65421767CE46}"/>
              </a:ext>
            </a:extLst>
          </p:cNvPr>
          <p:cNvSpPr txBox="1"/>
          <p:nvPr/>
        </p:nvSpPr>
        <p:spPr>
          <a:xfrm>
            <a:off x="10951170" y="4352039"/>
            <a:ext cx="1067921" cy="338554"/>
          </a:xfrm>
          <a:prstGeom prst="rect">
            <a:avLst/>
          </a:prstGeom>
          <a:noFill/>
        </p:spPr>
        <p:txBody>
          <a:bodyPr wrap="none" rtlCol="0">
            <a:spAutoFit/>
          </a:bodyPr>
          <a:lstStyle/>
          <a:p>
            <a:pPr algn="ctr"/>
            <a:r>
              <a:rPr kumimoji="1" lang="en-US" altLang="ja-JP" sz="1600" dirty="0">
                <a:solidFill>
                  <a:schemeClr val="tx1"/>
                </a:solidFill>
                <a:latin typeface="+mj-lt"/>
                <a:cs typeface="Arial" panose="020B0604020202020204" pitchFamily="34" charset="0"/>
              </a:rPr>
              <a:t>Laptop PC</a:t>
            </a:r>
            <a:endParaRPr lang="en-US" altLang="ja-JP" sz="1600" dirty="0">
              <a:solidFill>
                <a:schemeClr val="tx1"/>
              </a:solidFill>
              <a:latin typeface="+mj-lt"/>
              <a:cs typeface="Arial" panose="020B0604020202020204" pitchFamily="34" charset="0"/>
            </a:endParaRPr>
          </a:p>
        </p:txBody>
      </p:sp>
      <p:cxnSp>
        <p:nvCxnSpPr>
          <p:cNvPr id="29" name="直線コネクタ 28">
            <a:extLst>
              <a:ext uri="{FF2B5EF4-FFF2-40B4-BE49-F238E27FC236}">
                <a16:creationId xmlns:a16="http://schemas.microsoft.com/office/drawing/2014/main" id="{D66B90B8-73F6-CCEB-EFB5-624454A02951}"/>
              </a:ext>
            </a:extLst>
          </p:cNvPr>
          <p:cNvCxnSpPr/>
          <p:nvPr/>
        </p:nvCxnSpPr>
        <p:spPr>
          <a:xfrm>
            <a:off x="4453265" y="5688798"/>
            <a:ext cx="504000" cy="0"/>
          </a:xfrm>
          <a:prstGeom prst="line">
            <a:avLst/>
          </a:prstGeom>
          <a:ln w="28575">
            <a:solidFill>
              <a:srgbClr val="FF0000"/>
            </a:solidFill>
            <a:prstDash val="sysDash"/>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0758E01B-1689-6E61-20EB-8D6FCC5D553A}"/>
              </a:ext>
            </a:extLst>
          </p:cNvPr>
          <p:cNvSpPr txBox="1"/>
          <p:nvPr/>
        </p:nvSpPr>
        <p:spPr>
          <a:xfrm>
            <a:off x="4351069" y="4953362"/>
            <a:ext cx="692818" cy="707886"/>
          </a:xfrm>
          <a:prstGeom prst="rect">
            <a:avLst/>
          </a:prstGeom>
          <a:noFill/>
        </p:spPr>
        <p:txBody>
          <a:bodyPr wrap="none" rtlCol="0">
            <a:spAutoFit/>
          </a:bodyPr>
          <a:lstStyle/>
          <a:p>
            <a:pPr algn="ctr">
              <a:lnSpc>
                <a:spcPts val="1600"/>
              </a:lnSpc>
            </a:pPr>
            <a:r>
              <a:rPr lang="en-US" altLang="ja-JP" sz="1600" dirty="0">
                <a:solidFill>
                  <a:srgbClr val="FF0000"/>
                </a:solidFill>
                <a:latin typeface="+mj-lt"/>
                <a:cs typeface="Arial" panose="020B0604020202020204" pitchFamily="34" charset="0"/>
              </a:rPr>
              <a:t>2 cm</a:t>
            </a:r>
          </a:p>
          <a:p>
            <a:pPr algn="ctr">
              <a:lnSpc>
                <a:spcPts val="1600"/>
              </a:lnSpc>
            </a:pPr>
            <a:r>
              <a:rPr lang="en-US" altLang="ja-JP" sz="1600" dirty="0">
                <a:solidFill>
                  <a:srgbClr val="FF0000"/>
                </a:solidFill>
                <a:latin typeface="+mj-lt"/>
                <a:cs typeface="Arial" panose="020B0604020202020204" pitchFamily="34" charset="0"/>
              </a:rPr>
              <a:t>or</a:t>
            </a:r>
          </a:p>
          <a:p>
            <a:pPr algn="ctr">
              <a:lnSpc>
                <a:spcPts val="1600"/>
              </a:lnSpc>
            </a:pPr>
            <a:r>
              <a:rPr lang="en-US" altLang="ja-JP" sz="1600" dirty="0">
                <a:solidFill>
                  <a:srgbClr val="FF0000"/>
                </a:solidFill>
                <a:latin typeface="+mj-lt"/>
                <a:cs typeface="Arial" panose="020B0604020202020204" pitchFamily="34" charset="0"/>
              </a:rPr>
              <a:t>15 cm</a:t>
            </a:r>
          </a:p>
        </p:txBody>
      </p:sp>
      <p:sp>
        <p:nvSpPr>
          <p:cNvPr id="31" name="正方形/長方形 30">
            <a:extLst>
              <a:ext uri="{FF2B5EF4-FFF2-40B4-BE49-F238E27FC236}">
                <a16:creationId xmlns:a16="http://schemas.microsoft.com/office/drawing/2014/main" id="{0DCA0364-7504-A180-B780-3C636A7BB17E}"/>
              </a:ext>
            </a:extLst>
          </p:cNvPr>
          <p:cNvSpPr/>
          <p:nvPr/>
        </p:nvSpPr>
        <p:spPr>
          <a:xfrm>
            <a:off x="4046318" y="5505163"/>
            <a:ext cx="310293" cy="327226"/>
          </a:xfrm>
          <a:prstGeom prst="rect">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tx1"/>
              </a:solidFill>
              <a:latin typeface="+mj-lt"/>
            </a:endParaRPr>
          </a:p>
        </p:txBody>
      </p:sp>
      <p:sp>
        <p:nvSpPr>
          <p:cNvPr id="32" name="テキスト ボックス 31">
            <a:extLst>
              <a:ext uri="{FF2B5EF4-FFF2-40B4-BE49-F238E27FC236}">
                <a16:creationId xmlns:a16="http://schemas.microsoft.com/office/drawing/2014/main" id="{9E16D323-B127-627D-B426-6A56AF734846}"/>
              </a:ext>
            </a:extLst>
          </p:cNvPr>
          <p:cNvSpPr txBox="1"/>
          <p:nvPr/>
        </p:nvSpPr>
        <p:spPr>
          <a:xfrm>
            <a:off x="3274880" y="5849408"/>
            <a:ext cx="1819729" cy="584775"/>
          </a:xfrm>
          <a:prstGeom prst="rect">
            <a:avLst/>
          </a:prstGeom>
          <a:noFill/>
        </p:spPr>
        <p:txBody>
          <a:bodyPr wrap="none" rtlCol="0">
            <a:spAutoFit/>
          </a:bodyPr>
          <a:lstStyle/>
          <a:p>
            <a:pPr algn="ctr"/>
            <a:r>
              <a:rPr lang="en-US" altLang="ja-JP" sz="1600" dirty="0">
                <a:solidFill>
                  <a:schemeClr val="tx1"/>
                </a:solidFill>
                <a:latin typeface="+mj-lt"/>
                <a:cs typeface="Arial" panose="020B0604020202020204" pitchFamily="34" charset="0"/>
              </a:rPr>
              <a:t>mini</a:t>
            </a:r>
            <a:r>
              <a:rPr lang="ja-JP" altLang="en-US" sz="1600" dirty="0">
                <a:solidFill>
                  <a:schemeClr val="tx1"/>
                </a:solidFill>
                <a:latin typeface="+mj-lt"/>
                <a:cs typeface="Arial" panose="020B0604020202020204" pitchFamily="34" charset="0"/>
              </a:rPr>
              <a:t> </a:t>
            </a:r>
            <a:r>
              <a:rPr kumimoji="1" lang="en-US" altLang="ja-JP" sz="1600" dirty="0">
                <a:solidFill>
                  <a:schemeClr val="tx1"/>
                </a:solidFill>
                <a:latin typeface="+mj-lt"/>
                <a:cs typeface="Arial" panose="020B0604020202020204" pitchFamily="34" charset="0"/>
              </a:rPr>
              <a:t>PC-C</a:t>
            </a:r>
          </a:p>
          <a:p>
            <a:pPr algn="ctr"/>
            <a:r>
              <a:rPr lang="en-US" altLang="ja-JP" sz="1600" dirty="0">
                <a:solidFill>
                  <a:schemeClr val="tx1"/>
                </a:solidFill>
                <a:latin typeface="+mj-lt"/>
                <a:cs typeface="Arial" panose="020B0604020202020204" pitchFamily="34" charset="0"/>
              </a:rPr>
              <a:t>(radio noise source)</a:t>
            </a:r>
          </a:p>
        </p:txBody>
      </p:sp>
      <p:grpSp>
        <p:nvGrpSpPr>
          <p:cNvPr id="33" name="グループ化 32">
            <a:extLst>
              <a:ext uri="{FF2B5EF4-FFF2-40B4-BE49-F238E27FC236}">
                <a16:creationId xmlns:a16="http://schemas.microsoft.com/office/drawing/2014/main" id="{E7605ABA-9A33-FD9A-C6F4-D1836747CFE4}"/>
              </a:ext>
            </a:extLst>
          </p:cNvPr>
          <p:cNvGrpSpPr/>
          <p:nvPr/>
        </p:nvGrpSpPr>
        <p:grpSpPr>
          <a:xfrm>
            <a:off x="3170569" y="4814913"/>
            <a:ext cx="576064" cy="565376"/>
            <a:chOff x="12288688" y="1153077"/>
            <a:chExt cx="576064" cy="565376"/>
          </a:xfrm>
        </p:grpSpPr>
        <p:sp>
          <p:nvSpPr>
            <p:cNvPr id="34" name="正方形/長方形 33">
              <a:extLst>
                <a:ext uri="{FF2B5EF4-FFF2-40B4-BE49-F238E27FC236}">
                  <a16:creationId xmlns:a16="http://schemas.microsoft.com/office/drawing/2014/main" id="{31A8F345-89FB-89AD-A191-823F32E8B114}"/>
                </a:ext>
              </a:extLst>
            </p:cNvPr>
            <p:cNvSpPr/>
            <p:nvPr/>
          </p:nvSpPr>
          <p:spPr>
            <a:xfrm>
              <a:off x="12508904" y="1395130"/>
              <a:ext cx="135632" cy="32332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tx1"/>
                </a:solidFill>
                <a:latin typeface="+mj-lt"/>
              </a:endParaRPr>
            </a:p>
          </p:txBody>
        </p:sp>
        <p:sp>
          <p:nvSpPr>
            <p:cNvPr id="35" name="正方形/長方形 34">
              <a:extLst>
                <a:ext uri="{FF2B5EF4-FFF2-40B4-BE49-F238E27FC236}">
                  <a16:creationId xmlns:a16="http://schemas.microsoft.com/office/drawing/2014/main" id="{B52E9B1A-303A-A763-72D3-AB1A0A11AD61}"/>
                </a:ext>
              </a:extLst>
            </p:cNvPr>
            <p:cNvSpPr/>
            <p:nvPr/>
          </p:nvSpPr>
          <p:spPr>
            <a:xfrm>
              <a:off x="12288688" y="1153077"/>
              <a:ext cx="576064" cy="403715"/>
            </a:xfrm>
            <a:prstGeom prst="rect">
              <a:avLst/>
            </a:prstGeom>
            <a:solidFill>
              <a:srgbClr val="CC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tx1"/>
                </a:solidFill>
                <a:latin typeface="+mj-lt"/>
              </a:endParaRPr>
            </a:p>
          </p:txBody>
        </p:sp>
        <p:sp>
          <p:nvSpPr>
            <p:cNvPr id="36" name="正方形/長方形 35">
              <a:extLst>
                <a:ext uri="{FF2B5EF4-FFF2-40B4-BE49-F238E27FC236}">
                  <a16:creationId xmlns:a16="http://schemas.microsoft.com/office/drawing/2014/main" id="{2512A721-230E-8404-6B9A-DF3BC2E6ADF3}"/>
                </a:ext>
              </a:extLst>
            </p:cNvPr>
            <p:cNvSpPr/>
            <p:nvPr/>
          </p:nvSpPr>
          <p:spPr>
            <a:xfrm>
              <a:off x="12400892" y="1646445"/>
              <a:ext cx="351656" cy="7200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tx1"/>
                </a:solidFill>
                <a:latin typeface="+mj-lt"/>
              </a:endParaRPr>
            </a:p>
          </p:txBody>
        </p:sp>
      </p:grpSp>
      <p:cxnSp>
        <p:nvCxnSpPr>
          <p:cNvPr id="37" name="直線コネクタ 36">
            <a:extLst>
              <a:ext uri="{FF2B5EF4-FFF2-40B4-BE49-F238E27FC236}">
                <a16:creationId xmlns:a16="http://schemas.microsoft.com/office/drawing/2014/main" id="{5A494516-84B7-9E86-F309-65C7683A1A17}"/>
              </a:ext>
            </a:extLst>
          </p:cNvPr>
          <p:cNvCxnSpPr>
            <a:cxnSpLocks/>
          </p:cNvCxnSpPr>
          <p:nvPr/>
        </p:nvCxnSpPr>
        <p:spPr>
          <a:xfrm>
            <a:off x="3719736" y="5218627"/>
            <a:ext cx="313204" cy="269122"/>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38" name="テキスト ボックス 37">
            <a:extLst>
              <a:ext uri="{FF2B5EF4-FFF2-40B4-BE49-F238E27FC236}">
                <a16:creationId xmlns:a16="http://schemas.microsoft.com/office/drawing/2014/main" id="{B4C1BF9E-6491-4094-DDC6-403070842192}"/>
              </a:ext>
            </a:extLst>
          </p:cNvPr>
          <p:cNvSpPr txBox="1"/>
          <p:nvPr/>
        </p:nvSpPr>
        <p:spPr>
          <a:xfrm>
            <a:off x="3048355" y="5404913"/>
            <a:ext cx="859531" cy="338554"/>
          </a:xfrm>
          <a:prstGeom prst="rect">
            <a:avLst/>
          </a:prstGeom>
          <a:noFill/>
        </p:spPr>
        <p:txBody>
          <a:bodyPr wrap="none" rtlCol="0">
            <a:spAutoFit/>
          </a:bodyPr>
          <a:lstStyle/>
          <a:p>
            <a:pPr algn="ctr"/>
            <a:r>
              <a:rPr lang="en-US" altLang="ja-JP" sz="1600" dirty="0">
                <a:solidFill>
                  <a:schemeClr val="tx1"/>
                </a:solidFill>
                <a:latin typeface="+mj-lt"/>
                <a:cs typeface="Arial" panose="020B0604020202020204" pitchFamily="34" charset="0"/>
              </a:rPr>
              <a:t>Monitor</a:t>
            </a:r>
          </a:p>
        </p:txBody>
      </p:sp>
      <p:sp>
        <p:nvSpPr>
          <p:cNvPr id="39" name="テキスト ボックス 38">
            <a:extLst>
              <a:ext uri="{FF2B5EF4-FFF2-40B4-BE49-F238E27FC236}">
                <a16:creationId xmlns:a16="http://schemas.microsoft.com/office/drawing/2014/main" id="{1444F944-ADA8-F063-90B3-7153AE89C0FC}"/>
              </a:ext>
            </a:extLst>
          </p:cNvPr>
          <p:cNvSpPr txBox="1"/>
          <p:nvPr/>
        </p:nvSpPr>
        <p:spPr>
          <a:xfrm>
            <a:off x="3741185" y="5009205"/>
            <a:ext cx="731290" cy="338554"/>
          </a:xfrm>
          <a:prstGeom prst="rect">
            <a:avLst/>
          </a:prstGeom>
          <a:noFill/>
        </p:spPr>
        <p:txBody>
          <a:bodyPr wrap="none" rtlCol="0">
            <a:spAutoFit/>
          </a:bodyPr>
          <a:lstStyle/>
          <a:p>
            <a:pPr algn="ctr"/>
            <a:r>
              <a:rPr lang="en-US" altLang="ja-JP" sz="1600" dirty="0">
                <a:solidFill>
                  <a:srgbClr val="00B050"/>
                </a:solidFill>
                <a:latin typeface="+mj-lt"/>
                <a:cs typeface="Arial" panose="020B0604020202020204" pitchFamily="34" charset="0"/>
              </a:rPr>
              <a:t>HDMI</a:t>
            </a:r>
          </a:p>
        </p:txBody>
      </p:sp>
    </p:spTree>
    <p:extLst>
      <p:ext uri="{BB962C8B-B14F-4D97-AF65-F5344CB8AC3E}">
        <p14:creationId xmlns:p14="http://schemas.microsoft.com/office/powerpoint/2010/main" val="40736547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CDB7AF-85EB-C541-4E22-DC18E6F24BE9}"/>
            </a:ext>
          </a:extLst>
        </p:cNvPr>
        <p:cNvGrpSpPr/>
        <p:nvPr/>
      </p:nvGrpSpPr>
      <p:grpSpPr>
        <a:xfrm>
          <a:off x="0" y="0"/>
          <a:ext cx="0" cy="0"/>
          <a:chOff x="0" y="0"/>
          <a:chExt cx="0" cy="0"/>
        </a:xfrm>
      </p:grpSpPr>
      <p:sp>
        <p:nvSpPr>
          <p:cNvPr id="5121" name="Rectangle 1">
            <a:extLst>
              <a:ext uri="{FF2B5EF4-FFF2-40B4-BE49-F238E27FC236}">
                <a16:creationId xmlns:a16="http://schemas.microsoft.com/office/drawing/2014/main" id="{F476C387-DFB1-BC66-8E4A-5C219DD3FB81}"/>
              </a:ext>
            </a:extLst>
          </p:cNvPr>
          <p:cNvSpPr>
            <a:spLocks noGrp="1" noChangeArrowheads="1"/>
          </p:cNvSpPr>
          <p:nvPr>
            <p:ph type="title"/>
          </p:nvPr>
        </p:nvSpPr>
        <p:spPr>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ja-JP" dirty="0"/>
              <a:t>Configurations of measurement of communication performance</a:t>
            </a:r>
            <a:endParaRPr lang="en-GB" dirty="0"/>
          </a:p>
        </p:txBody>
      </p:sp>
      <p:sp>
        <p:nvSpPr>
          <p:cNvPr id="6" name="Slide Number Placeholder 5">
            <a:extLst>
              <a:ext uri="{FF2B5EF4-FFF2-40B4-BE49-F238E27FC236}">
                <a16:creationId xmlns:a16="http://schemas.microsoft.com/office/drawing/2014/main" id="{0D1E4ED1-5F15-01B8-25BA-F076C91B7169}"/>
              </a:ext>
            </a:extLst>
          </p:cNvPr>
          <p:cNvSpPr>
            <a:spLocks noGrp="1"/>
          </p:cNvSpPr>
          <p:nvPr>
            <p:ph type="sldNum" idx="12"/>
          </p:nvPr>
        </p:nvSpPr>
        <p:spPr/>
        <p:txBody>
          <a:bodyPr/>
          <a:lstStyle/>
          <a:p>
            <a:r>
              <a:rPr lang="en-GB" dirty="0"/>
              <a:t>Slide </a:t>
            </a:r>
            <a:fld id="{B3165115-9078-433B-A278-1F5ED971F63A}" type="slidenum">
              <a:rPr lang="en-GB"/>
              <a:pPr/>
              <a:t>15</a:t>
            </a:fld>
            <a:endParaRPr lang="en-GB" dirty="0"/>
          </a:p>
        </p:txBody>
      </p:sp>
      <p:sp>
        <p:nvSpPr>
          <p:cNvPr id="5" name="Footer Placeholder 4">
            <a:extLst>
              <a:ext uri="{FF2B5EF4-FFF2-40B4-BE49-F238E27FC236}">
                <a16:creationId xmlns:a16="http://schemas.microsoft.com/office/drawing/2014/main" id="{881B1B21-4EE6-CE80-EFC9-A40F64246DD2}"/>
              </a:ext>
            </a:extLst>
          </p:cNvPr>
          <p:cNvSpPr>
            <a:spLocks noGrp="1"/>
          </p:cNvSpPr>
          <p:nvPr>
            <p:ph type="ftr" idx="14"/>
          </p:nvPr>
        </p:nvSpPr>
        <p:spPr/>
        <p:txBody>
          <a:bodyPr/>
          <a:lstStyle/>
          <a:p>
            <a:r>
              <a:rPr lang="en-GB"/>
              <a:t>Kazuto Yano, ATR</a:t>
            </a:r>
            <a:endParaRPr lang="en-GB" dirty="0"/>
          </a:p>
        </p:txBody>
      </p:sp>
      <p:sp>
        <p:nvSpPr>
          <p:cNvPr id="4" name="Date Placeholder 3">
            <a:extLst>
              <a:ext uri="{FF2B5EF4-FFF2-40B4-BE49-F238E27FC236}">
                <a16:creationId xmlns:a16="http://schemas.microsoft.com/office/drawing/2014/main" id="{A8438176-D961-7675-2FF9-95264DBD7AAB}"/>
              </a:ext>
            </a:extLst>
          </p:cNvPr>
          <p:cNvSpPr>
            <a:spLocks noGrp="1"/>
          </p:cNvSpPr>
          <p:nvPr>
            <p:ph type="dt" idx="15"/>
          </p:nvPr>
        </p:nvSpPr>
        <p:spPr/>
        <p:txBody>
          <a:bodyPr/>
          <a:lstStyle/>
          <a:p>
            <a:r>
              <a:rPr lang="en-US" altLang="ja-JP"/>
              <a:t>March 2025</a:t>
            </a:r>
            <a:endParaRPr lang="en-GB" dirty="0"/>
          </a:p>
        </p:txBody>
      </p:sp>
      <p:sp>
        <p:nvSpPr>
          <p:cNvPr id="9" name="コンテンツ プレースホルダー 8">
            <a:extLst>
              <a:ext uri="{FF2B5EF4-FFF2-40B4-BE49-F238E27FC236}">
                <a16:creationId xmlns:a16="http://schemas.microsoft.com/office/drawing/2014/main" id="{4D1A599B-A41D-57BA-C663-A689FFCD6857}"/>
              </a:ext>
            </a:extLst>
          </p:cNvPr>
          <p:cNvSpPr>
            <a:spLocks noGrp="1"/>
          </p:cNvSpPr>
          <p:nvPr>
            <p:ph idx="1"/>
          </p:nvPr>
        </p:nvSpPr>
        <p:spPr/>
        <p:txBody>
          <a:bodyPr/>
          <a:lstStyle/>
          <a:p>
            <a:pPr marL="268288" indent="-211138">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ja-JP" dirty="0"/>
              <a:t>Measurement: 60 s, 10 times</a:t>
            </a:r>
          </a:p>
          <a:p>
            <a:pPr marL="268288" indent="-211138">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ja-JP" dirty="0"/>
              <a:t>Transmission power: AP = 11.2 dBm or 0.9 dBm, STA = 11 dBm</a:t>
            </a:r>
          </a:p>
          <a:p>
            <a:pPr marL="268288" indent="-211138">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ja-JP" dirty="0"/>
              <a:t>MCS index: MCS0, MCS3, MCS7</a:t>
            </a:r>
          </a:p>
          <a:p>
            <a:pPr marL="268288" indent="-211138">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ja-JP" dirty="0"/>
              <a:t>Signal bandwidth: 1 MHz</a:t>
            </a:r>
          </a:p>
          <a:p>
            <a:pPr marL="268288" indent="-211138">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ja-JP" dirty="0"/>
              <a:t>Center frequency: 921 MHz</a:t>
            </a:r>
          </a:p>
          <a:p>
            <a:pPr marL="268288" indent="-211138">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ja-JP" dirty="0"/>
              <a:t>Traffic: UDP, 1470 bytes payload</a:t>
            </a:r>
          </a:p>
          <a:p>
            <a:pPr marL="268288" indent="-211138">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ja-JP" dirty="0"/>
              <a:t>Offered load: 30 kb/s @ MCS0, 84 kb/s @ MCS3, 195 kb/s @ MCS7</a:t>
            </a:r>
          </a:p>
          <a:p>
            <a:pPr marL="268288" indent="-211138">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ja-JP" dirty="0"/>
              <a:t>Status od mini PC: Power off, booting (flowing boot messages on the screen), high CPU load (using stress command of Linux, no change on the screen)</a:t>
            </a:r>
            <a:endParaRPr lang="en-US" altLang="ja-JP" dirty="0">
              <a:solidFill>
                <a:schemeClr val="tx1"/>
              </a:solidFill>
            </a:endParaRPr>
          </a:p>
        </p:txBody>
      </p:sp>
    </p:spTree>
    <p:extLst>
      <p:ext uri="{BB962C8B-B14F-4D97-AF65-F5344CB8AC3E}">
        <p14:creationId xmlns:p14="http://schemas.microsoft.com/office/powerpoint/2010/main" val="20998768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1DD7B-0BEF-CCAD-26F1-92B8F86FA31B}"/>
            </a:ext>
          </a:extLst>
        </p:cNvPr>
        <p:cNvGrpSpPr/>
        <p:nvPr/>
      </p:nvGrpSpPr>
      <p:grpSpPr>
        <a:xfrm>
          <a:off x="0" y="0"/>
          <a:ext cx="0" cy="0"/>
          <a:chOff x="0" y="0"/>
          <a:chExt cx="0" cy="0"/>
        </a:xfrm>
      </p:grpSpPr>
      <p:sp>
        <p:nvSpPr>
          <p:cNvPr id="5121" name="Rectangle 1">
            <a:extLst>
              <a:ext uri="{FF2B5EF4-FFF2-40B4-BE49-F238E27FC236}">
                <a16:creationId xmlns:a16="http://schemas.microsoft.com/office/drawing/2014/main" id="{17520931-0F5C-6CBD-C4FF-318F4D30F426}"/>
              </a:ext>
            </a:extLst>
          </p:cNvPr>
          <p:cNvSpPr>
            <a:spLocks noGrp="1" noChangeArrowheads="1"/>
          </p:cNvSpPr>
          <p:nvPr>
            <p:ph type="title"/>
          </p:nvPr>
        </p:nvSpPr>
        <p:spPr>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ja-JP" dirty="0"/>
              <a:t>Measurement environment</a:t>
            </a:r>
            <a:endParaRPr lang="en-GB" dirty="0"/>
          </a:p>
        </p:txBody>
      </p:sp>
      <p:sp>
        <p:nvSpPr>
          <p:cNvPr id="6" name="Slide Number Placeholder 5">
            <a:extLst>
              <a:ext uri="{FF2B5EF4-FFF2-40B4-BE49-F238E27FC236}">
                <a16:creationId xmlns:a16="http://schemas.microsoft.com/office/drawing/2014/main" id="{53F011B1-08E3-491A-39F0-252E2C633FEC}"/>
              </a:ext>
            </a:extLst>
          </p:cNvPr>
          <p:cNvSpPr>
            <a:spLocks noGrp="1"/>
          </p:cNvSpPr>
          <p:nvPr>
            <p:ph type="sldNum" idx="12"/>
          </p:nvPr>
        </p:nvSpPr>
        <p:spPr/>
        <p:txBody>
          <a:bodyPr/>
          <a:lstStyle/>
          <a:p>
            <a:r>
              <a:rPr lang="en-GB" dirty="0"/>
              <a:t>Slide </a:t>
            </a:r>
            <a:fld id="{B3165115-9078-433B-A278-1F5ED971F63A}" type="slidenum">
              <a:rPr lang="en-GB"/>
              <a:pPr/>
              <a:t>16</a:t>
            </a:fld>
            <a:endParaRPr lang="en-GB" dirty="0"/>
          </a:p>
        </p:txBody>
      </p:sp>
      <p:sp>
        <p:nvSpPr>
          <p:cNvPr id="5" name="Footer Placeholder 4">
            <a:extLst>
              <a:ext uri="{FF2B5EF4-FFF2-40B4-BE49-F238E27FC236}">
                <a16:creationId xmlns:a16="http://schemas.microsoft.com/office/drawing/2014/main" id="{36EEBAE0-586E-DC94-32DE-26FDB5E93F3C}"/>
              </a:ext>
            </a:extLst>
          </p:cNvPr>
          <p:cNvSpPr>
            <a:spLocks noGrp="1"/>
          </p:cNvSpPr>
          <p:nvPr>
            <p:ph type="ftr" idx="14"/>
          </p:nvPr>
        </p:nvSpPr>
        <p:spPr/>
        <p:txBody>
          <a:bodyPr/>
          <a:lstStyle/>
          <a:p>
            <a:r>
              <a:rPr lang="en-GB"/>
              <a:t>Kazuto Yano, ATR</a:t>
            </a:r>
            <a:endParaRPr lang="en-GB" dirty="0"/>
          </a:p>
        </p:txBody>
      </p:sp>
      <p:sp>
        <p:nvSpPr>
          <p:cNvPr id="4" name="Date Placeholder 3">
            <a:extLst>
              <a:ext uri="{FF2B5EF4-FFF2-40B4-BE49-F238E27FC236}">
                <a16:creationId xmlns:a16="http://schemas.microsoft.com/office/drawing/2014/main" id="{9BF6F8EC-9419-0083-6B6C-44AA3B119446}"/>
              </a:ext>
            </a:extLst>
          </p:cNvPr>
          <p:cNvSpPr>
            <a:spLocks noGrp="1"/>
          </p:cNvSpPr>
          <p:nvPr>
            <p:ph type="dt" idx="15"/>
          </p:nvPr>
        </p:nvSpPr>
        <p:spPr/>
        <p:txBody>
          <a:bodyPr/>
          <a:lstStyle/>
          <a:p>
            <a:r>
              <a:rPr lang="en-US" altLang="ja-JP"/>
              <a:t>March 2025</a:t>
            </a:r>
            <a:endParaRPr lang="en-GB" dirty="0"/>
          </a:p>
        </p:txBody>
      </p:sp>
      <p:pic>
        <p:nvPicPr>
          <p:cNvPr id="8" name="図 7" descr="座る, テーブル, コンピュータ, ノートパソコン が含まれている画像&#10;&#10;AI によって生成されたコンテンツは間違っている可能性があります。">
            <a:extLst>
              <a:ext uri="{FF2B5EF4-FFF2-40B4-BE49-F238E27FC236}">
                <a16:creationId xmlns:a16="http://schemas.microsoft.com/office/drawing/2014/main" id="{A9C8E9BB-2931-C3A1-8D31-F95917794A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3789" y="3016265"/>
            <a:ext cx="4501696" cy="3376273"/>
          </a:xfrm>
          <a:prstGeom prst="rect">
            <a:avLst/>
          </a:prstGeom>
        </p:spPr>
      </p:pic>
      <p:pic>
        <p:nvPicPr>
          <p:cNvPr id="3" name="図 2" descr="建物, 屋外, 座る, 歩道 が含まれている画像&#10;&#10;AI によって生成されたコンテンツは間違っている可能性があります。">
            <a:extLst>
              <a:ext uri="{FF2B5EF4-FFF2-40B4-BE49-F238E27FC236}">
                <a16:creationId xmlns:a16="http://schemas.microsoft.com/office/drawing/2014/main" id="{7C98E914-31DD-28FC-EE45-061DCC0A0A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509" y="1637089"/>
            <a:ext cx="6260547" cy="4695410"/>
          </a:xfrm>
          <a:prstGeom prst="rect">
            <a:avLst/>
          </a:prstGeom>
        </p:spPr>
      </p:pic>
      <p:sp>
        <p:nvSpPr>
          <p:cNvPr id="9" name="楕円 8">
            <a:extLst>
              <a:ext uri="{FF2B5EF4-FFF2-40B4-BE49-F238E27FC236}">
                <a16:creationId xmlns:a16="http://schemas.microsoft.com/office/drawing/2014/main" id="{1139339F-2F89-FBE2-7689-3E7363D76263}"/>
              </a:ext>
            </a:extLst>
          </p:cNvPr>
          <p:cNvSpPr/>
          <p:nvPr/>
        </p:nvSpPr>
        <p:spPr bwMode="auto">
          <a:xfrm>
            <a:off x="479376" y="4725144"/>
            <a:ext cx="1656184" cy="1368152"/>
          </a:xfrm>
          <a:prstGeom prst="ellipse">
            <a:avLst/>
          </a:prstGeom>
          <a:noFill/>
          <a:ln w="381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ja-JP" altLang="en-US" sz="2400" b="0" i="0" u="none" strike="noStrike" cap="none" normalizeH="0" baseline="0">
              <a:ln>
                <a:noFill/>
              </a:ln>
              <a:solidFill>
                <a:schemeClr val="bg1"/>
              </a:solidFill>
              <a:effectLst/>
              <a:latin typeface="Times New Roman" pitchFamily="16" charset="0"/>
              <a:ea typeface="MS Gothic" charset="-128"/>
            </a:endParaRPr>
          </a:p>
        </p:txBody>
      </p:sp>
      <p:sp>
        <p:nvSpPr>
          <p:cNvPr id="10" name="テキスト ボックス 9">
            <a:extLst>
              <a:ext uri="{FF2B5EF4-FFF2-40B4-BE49-F238E27FC236}">
                <a16:creationId xmlns:a16="http://schemas.microsoft.com/office/drawing/2014/main" id="{5BD53C56-80BD-5D2F-F91A-3B1E62F9C64F}"/>
              </a:ext>
            </a:extLst>
          </p:cNvPr>
          <p:cNvSpPr txBox="1"/>
          <p:nvPr/>
        </p:nvSpPr>
        <p:spPr>
          <a:xfrm>
            <a:off x="362241" y="3895557"/>
            <a:ext cx="1890454" cy="707886"/>
          </a:xfrm>
          <a:prstGeom prst="rect">
            <a:avLst/>
          </a:prstGeom>
          <a:noFill/>
        </p:spPr>
        <p:txBody>
          <a:bodyPr wrap="none" rtlCol="0">
            <a:spAutoFit/>
          </a:bodyPr>
          <a:lstStyle/>
          <a:p>
            <a:pPr algn="ctr"/>
            <a:r>
              <a:rPr kumimoji="1" lang="en-US" altLang="ja-JP" sz="2000" dirty="0">
                <a:latin typeface="Arial" panose="020B0604020202020204" pitchFamily="34" charset="0"/>
                <a:cs typeface="Arial" panose="020B0604020202020204" pitchFamily="34" charset="0"/>
              </a:rPr>
              <a:t>IEEE 802.11ah</a:t>
            </a:r>
          </a:p>
          <a:p>
            <a:pPr algn="ctr"/>
            <a:r>
              <a:rPr kumimoji="1" lang="en-US" altLang="ja-JP" sz="2000" dirty="0">
                <a:latin typeface="Arial" panose="020B0604020202020204" pitchFamily="34" charset="0"/>
                <a:cs typeface="Arial" panose="020B0604020202020204" pitchFamily="34" charset="0"/>
              </a:rPr>
              <a:t>AP</a:t>
            </a:r>
            <a:endParaRPr kumimoji="1" lang="ja-JP" altLang="en-US" sz="2000" dirty="0">
              <a:latin typeface="Arial" panose="020B0604020202020204" pitchFamily="34" charset="0"/>
              <a:cs typeface="Arial" panose="020B0604020202020204" pitchFamily="34" charset="0"/>
            </a:endParaRPr>
          </a:p>
        </p:txBody>
      </p:sp>
      <p:sp>
        <p:nvSpPr>
          <p:cNvPr id="11" name="楕円 10">
            <a:extLst>
              <a:ext uri="{FF2B5EF4-FFF2-40B4-BE49-F238E27FC236}">
                <a16:creationId xmlns:a16="http://schemas.microsoft.com/office/drawing/2014/main" id="{AAB6AB45-C6D6-C433-C675-C4D2C77DB54A}"/>
              </a:ext>
            </a:extLst>
          </p:cNvPr>
          <p:cNvSpPr/>
          <p:nvPr/>
        </p:nvSpPr>
        <p:spPr bwMode="auto">
          <a:xfrm>
            <a:off x="5519936" y="2348880"/>
            <a:ext cx="575007" cy="353422"/>
          </a:xfrm>
          <a:prstGeom prst="ellipse">
            <a:avLst/>
          </a:prstGeom>
          <a:no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ja-JP" altLang="en-US" sz="2400" b="0" i="0" u="none" strike="noStrike" cap="none" normalizeH="0" baseline="0">
              <a:ln>
                <a:noFill/>
              </a:ln>
              <a:solidFill>
                <a:schemeClr val="bg1"/>
              </a:solidFill>
              <a:effectLst/>
              <a:latin typeface="Times New Roman" pitchFamily="16" charset="0"/>
              <a:ea typeface="MS Gothic" charset="-128"/>
            </a:endParaRPr>
          </a:p>
        </p:txBody>
      </p:sp>
      <p:sp>
        <p:nvSpPr>
          <p:cNvPr id="12" name="テキスト ボックス 11">
            <a:extLst>
              <a:ext uri="{FF2B5EF4-FFF2-40B4-BE49-F238E27FC236}">
                <a16:creationId xmlns:a16="http://schemas.microsoft.com/office/drawing/2014/main" id="{C791CA21-9ED3-7E51-F566-879235DD00CC}"/>
              </a:ext>
            </a:extLst>
          </p:cNvPr>
          <p:cNvSpPr txBox="1"/>
          <p:nvPr/>
        </p:nvSpPr>
        <p:spPr>
          <a:xfrm>
            <a:off x="3023084" y="2109694"/>
            <a:ext cx="2665962" cy="707886"/>
          </a:xfrm>
          <a:prstGeom prst="rect">
            <a:avLst/>
          </a:prstGeom>
          <a:noFill/>
        </p:spPr>
        <p:txBody>
          <a:bodyPr wrap="square" rtlCol="0">
            <a:spAutoFit/>
          </a:bodyPr>
          <a:lstStyle/>
          <a:p>
            <a:pPr algn="ctr"/>
            <a:r>
              <a:rPr kumimoji="1" lang="en-US" altLang="ja-JP" sz="2000" dirty="0">
                <a:latin typeface="Arial" panose="020B0604020202020204" pitchFamily="34" charset="0"/>
                <a:cs typeface="Arial" panose="020B0604020202020204" pitchFamily="34" charset="0"/>
              </a:rPr>
              <a:t>IEEE 802.11ah STA and mini PC-C</a:t>
            </a:r>
            <a:endParaRPr kumimoji="1" lang="ja-JP" altLang="en-US" sz="2000" dirty="0">
              <a:latin typeface="Arial" panose="020B0604020202020204" pitchFamily="34" charset="0"/>
              <a:cs typeface="Arial" panose="020B0604020202020204" pitchFamily="34" charset="0"/>
            </a:endParaRPr>
          </a:p>
        </p:txBody>
      </p:sp>
      <p:cxnSp>
        <p:nvCxnSpPr>
          <p:cNvPr id="14" name="直線コネクタ 13">
            <a:extLst>
              <a:ext uri="{FF2B5EF4-FFF2-40B4-BE49-F238E27FC236}">
                <a16:creationId xmlns:a16="http://schemas.microsoft.com/office/drawing/2014/main" id="{7AE087DA-D021-8202-C069-09F48A976136}"/>
              </a:ext>
            </a:extLst>
          </p:cNvPr>
          <p:cNvCxnSpPr/>
          <p:nvPr/>
        </p:nvCxnSpPr>
        <p:spPr bwMode="auto">
          <a:xfrm flipV="1">
            <a:off x="2135560" y="2996952"/>
            <a:ext cx="3168353" cy="2016224"/>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6" name="直線コネクタ 15">
            <a:extLst>
              <a:ext uri="{FF2B5EF4-FFF2-40B4-BE49-F238E27FC236}">
                <a16:creationId xmlns:a16="http://schemas.microsoft.com/office/drawing/2014/main" id="{3B72FB3D-C55F-1781-32B1-75BB27CA9EF8}"/>
              </a:ext>
            </a:extLst>
          </p:cNvPr>
          <p:cNvCxnSpPr>
            <a:cxnSpLocks/>
          </p:cNvCxnSpPr>
          <p:nvPr/>
        </p:nvCxnSpPr>
        <p:spPr bwMode="auto">
          <a:xfrm flipV="1">
            <a:off x="1721514" y="2578394"/>
            <a:ext cx="4014446" cy="2686616"/>
          </a:xfrm>
          <a:prstGeom prst="line">
            <a:avLst/>
          </a:prstGeom>
          <a:solidFill>
            <a:srgbClr val="00B8FF"/>
          </a:solidFill>
          <a:ln w="38100" cap="flat" cmpd="sng" algn="ctr">
            <a:solidFill>
              <a:srgbClr val="FF0000"/>
            </a:solidFill>
            <a:prstDash val="solid"/>
            <a:round/>
            <a:headEnd type="arrow" w="med" len="med"/>
            <a:tailEnd type="arrow" w="med" len="med"/>
          </a:ln>
          <a:effectLst/>
        </p:spPr>
      </p:cxnSp>
      <p:sp>
        <p:nvSpPr>
          <p:cNvPr id="18" name="テキスト ボックス 17">
            <a:extLst>
              <a:ext uri="{FF2B5EF4-FFF2-40B4-BE49-F238E27FC236}">
                <a16:creationId xmlns:a16="http://schemas.microsoft.com/office/drawing/2014/main" id="{6C3429FF-7606-3ABB-506F-D9D527F2E52E}"/>
              </a:ext>
            </a:extLst>
          </p:cNvPr>
          <p:cNvSpPr txBox="1"/>
          <p:nvPr/>
        </p:nvSpPr>
        <p:spPr>
          <a:xfrm>
            <a:off x="3247392" y="3984794"/>
            <a:ext cx="2828205" cy="707886"/>
          </a:xfrm>
          <a:prstGeom prst="rect">
            <a:avLst/>
          </a:prstGeom>
          <a:noFill/>
        </p:spPr>
        <p:txBody>
          <a:bodyPr wrap="square" rtlCol="0">
            <a:spAutoFit/>
          </a:bodyPr>
          <a:lstStyle/>
          <a:p>
            <a:pPr algn="ctr"/>
            <a:r>
              <a:rPr kumimoji="1" lang="en-US" altLang="ja-JP" sz="2000" dirty="0">
                <a:latin typeface="Arial" panose="020B0604020202020204" pitchFamily="34" charset="0"/>
                <a:cs typeface="Arial" panose="020B0604020202020204" pitchFamily="34" charset="0"/>
              </a:rPr>
              <a:t>Distance between</a:t>
            </a:r>
          </a:p>
          <a:p>
            <a:pPr algn="ctr"/>
            <a:r>
              <a:rPr kumimoji="1" lang="en-US" altLang="ja-JP" sz="2000" dirty="0">
                <a:latin typeface="Arial" panose="020B0604020202020204" pitchFamily="34" charset="0"/>
                <a:cs typeface="Arial" panose="020B0604020202020204" pitchFamily="34" charset="0"/>
              </a:rPr>
              <a:t>AP and mini PC-C: 5 m</a:t>
            </a:r>
            <a:endParaRPr kumimoji="1" lang="ja-JP" altLang="en-US" sz="2000" dirty="0">
              <a:latin typeface="Arial" panose="020B0604020202020204" pitchFamily="34" charset="0"/>
              <a:cs typeface="Arial" panose="020B0604020202020204" pitchFamily="34" charset="0"/>
            </a:endParaRPr>
          </a:p>
        </p:txBody>
      </p:sp>
      <p:sp>
        <p:nvSpPr>
          <p:cNvPr id="19" name="楕円 18">
            <a:extLst>
              <a:ext uri="{FF2B5EF4-FFF2-40B4-BE49-F238E27FC236}">
                <a16:creationId xmlns:a16="http://schemas.microsoft.com/office/drawing/2014/main" id="{C141DE84-ADC2-2F15-8D72-5404CAC17F35}"/>
              </a:ext>
            </a:extLst>
          </p:cNvPr>
          <p:cNvSpPr/>
          <p:nvPr/>
        </p:nvSpPr>
        <p:spPr bwMode="auto">
          <a:xfrm>
            <a:off x="6075597" y="1893929"/>
            <a:ext cx="482574" cy="791910"/>
          </a:xfrm>
          <a:prstGeom prst="ellipse">
            <a:avLst/>
          </a:prstGeom>
          <a:noFill/>
          <a:ln w="38100" cap="flat" cmpd="sng" algn="ctr">
            <a:solidFill>
              <a:srgbClr val="FFCC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ja-JP" altLang="en-US" sz="2400" b="0" i="0" u="none" strike="noStrike" cap="none" normalizeH="0" baseline="0">
              <a:ln>
                <a:noFill/>
              </a:ln>
              <a:solidFill>
                <a:schemeClr val="bg1"/>
              </a:solidFill>
              <a:effectLst/>
              <a:latin typeface="Times New Roman" pitchFamily="16" charset="0"/>
              <a:ea typeface="MS Gothic" charset="-128"/>
            </a:endParaRPr>
          </a:p>
        </p:txBody>
      </p:sp>
      <p:sp>
        <p:nvSpPr>
          <p:cNvPr id="20" name="テキスト ボックス 19">
            <a:extLst>
              <a:ext uri="{FF2B5EF4-FFF2-40B4-BE49-F238E27FC236}">
                <a16:creationId xmlns:a16="http://schemas.microsoft.com/office/drawing/2014/main" id="{E429AA56-93FE-4B35-48E6-B24FEEA95AE8}"/>
              </a:ext>
            </a:extLst>
          </p:cNvPr>
          <p:cNvSpPr txBox="1"/>
          <p:nvPr/>
        </p:nvSpPr>
        <p:spPr>
          <a:xfrm>
            <a:off x="4951025" y="1657805"/>
            <a:ext cx="1476042" cy="400110"/>
          </a:xfrm>
          <a:prstGeom prst="rect">
            <a:avLst/>
          </a:prstGeom>
          <a:noFill/>
        </p:spPr>
        <p:txBody>
          <a:bodyPr wrap="square" rtlCol="0">
            <a:spAutoFit/>
          </a:bodyPr>
          <a:lstStyle/>
          <a:p>
            <a:pPr algn="ctr"/>
            <a:r>
              <a:rPr kumimoji="1" lang="en-US" altLang="ja-JP" sz="2000" dirty="0">
                <a:latin typeface="Arial" panose="020B0604020202020204" pitchFamily="34" charset="0"/>
                <a:cs typeface="Arial" panose="020B0604020202020204" pitchFamily="34" charset="0"/>
              </a:rPr>
              <a:t>Monitor</a:t>
            </a:r>
            <a:endParaRPr kumimoji="1" lang="ja-JP" altLang="en-US" sz="2000" dirty="0">
              <a:latin typeface="Arial" panose="020B0604020202020204" pitchFamily="34" charset="0"/>
              <a:cs typeface="Arial" panose="020B0604020202020204" pitchFamily="34" charset="0"/>
            </a:endParaRPr>
          </a:p>
        </p:txBody>
      </p:sp>
      <p:sp>
        <p:nvSpPr>
          <p:cNvPr id="21" name="テキスト ボックス 20">
            <a:extLst>
              <a:ext uri="{FF2B5EF4-FFF2-40B4-BE49-F238E27FC236}">
                <a16:creationId xmlns:a16="http://schemas.microsoft.com/office/drawing/2014/main" id="{F7E3DADE-A227-6F88-C71A-73F7C5CDD996}"/>
              </a:ext>
            </a:extLst>
          </p:cNvPr>
          <p:cNvSpPr txBox="1"/>
          <p:nvPr/>
        </p:nvSpPr>
        <p:spPr>
          <a:xfrm>
            <a:off x="6958046" y="5654017"/>
            <a:ext cx="1890454" cy="707886"/>
          </a:xfrm>
          <a:prstGeom prst="rect">
            <a:avLst/>
          </a:prstGeom>
          <a:noFill/>
        </p:spPr>
        <p:txBody>
          <a:bodyPr wrap="none" rtlCol="0">
            <a:spAutoFit/>
          </a:bodyPr>
          <a:lstStyle/>
          <a:p>
            <a:pPr algn="ctr"/>
            <a:r>
              <a:rPr kumimoji="1" lang="en-US" altLang="ja-JP" sz="2000" dirty="0">
                <a:solidFill>
                  <a:schemeClr val="tx1"/>
                </a:solidFill>
                <a:latin typeface="Arial" panose="020B0604020202020204" pitchFamily="34" charset="0"/>
                <a:cs typeface="Arial" panose="020B0604020202020204" pitchFamily="34" charset="0"/>
              </a:rPr>
              <a:t>IEEE 802.11ah</a:t>
            </a:r>
          </a:p>
          <a:p>
            <a:pPr algn="ctr"/>
            <a:r>
              <a:rPr kumimoji="1" lang="en-US" altLang="ja-JP" sz="2000" dirty="0">
                <a:solidFill>
                  <a:schemeClr val="tx1"/>
                </a:solidFill>
                <a:latin typeface="Arial" panose="020B0604020202020204" pitchFamily="34" charset="0"/>
                <a:cs typeface="Arial" panose="020B0604020202020204" pitchFamily="34" charset="0"/>
              </a:rPr>
              <a:t>STA</a:t>
            </a:r>
            <a:endParaRPr kumimoji="1" lang="ja-JP" altLang="en-US" sz="2000" dirty="0">
              <a:solidFill>
                <a:schemeClr val="tx1"/>
              </a:solidFill>
              <a:latin typeface="Arial" panose="020B0604020202020204" pitchFamily="34" charset="0"/>
              <a:cs typeface="Arial" panose="020B0604020202020204" pitchFamily="34" charset="0"/>
            </a:endParaRPr>
          </a:p>
        </p:txBody>
      </p:sp>
      <p:sp>
        <p:nvSpPr>
          <p:cNvPr id="22" name="テキスト ボックス 21">
            <a:extLst>
              <a:ext uri="{FF2B5EF4-FFF2-40B4-BE49-F238E27FC236}">
                <a16:creationId xmlns:a16="http://schemas.microsoft.com/office/drawing/2014/main" id="{64A67019-32DE-8B1E-0EFE-B8B3F9031CA1}"/>
              </a:ext>
            </a:extLst>
          </p:cNvPr>
          <p:cNvSpPr txBox="1"/>
          <p:nvPr/>
        </p:nvSpPr>
        <p:spPr>
          <a:xfrm>
            <a:off x="9022233" y="5371166"/>
            <a:ext cx="1354858" cy="400110"/>
          </a:xfrm>
          <a:prstGeom prst="rect">
            <a:avLst/>
          </a:prstGeom>
          <a:noFill/>
        </p:spPr>
        <p:txBody>
          <a:bodyPr wrap="none" rtlCol="0">
            <a:spAutoFit/>
          </a:bodyPr>
          <a:lstStyle/>
          <a:p>
            <a:pPr algn="ctr"/>
            <a:r>
              <a:rPr kumimoji="1" lang="en-US" altLang="ja-JP" sz="2000" dirty="0">
                <a:solidFill>
                  <a:schemeClr val="tx1"/>
                </a:solidFill>
                <a:latin typeface="Arial" panose="020B0604020202020204" pitchFamily="34" charset="0"/>
                <a:cs typeface="Arial" panose="020B0604020202020204" pitchFamily="34" charset="0"/>
              </a:rPr>
              <a:t>Mini PC-C</a:t>
            </a:r>
            <a:endParaRPr kumimoji="1" lang="ja-JP" altLang="en-US" sz="2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70150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BB1352-5349-DD8C-BBA5-B69CA837820B}"/>
            </a:ext>
          </a:extLst>
        </p:cNvPr>
        <p:cNvGrpSpPr/>
        <p:nvPr/>
      </p:nvGrpSpPr>
      <p:grpSpPr>
        <a:xfrm>
          <a:off x="0" y="0"/>
          <a:ext cx="0" cy="0"/>
          <a:chOff x="0" y="0"/>
          <a:chExt cx="0" cy="0"/>
        </a:xfrm>
      </p:grpSpPr>
      <p:sp>
        <p:nvSpPr>
          <p:cNvPr id="5121" name="Rectangle 1">
            <a:extLst>
              <a:ext uri="{FF2B5EF4-FFF2-40B4-BE49-F238E27FC236}">
                <a16:creationId xmlns:a16="http://schemas.microsoft.com/office/drawing/2014/main" id="{6FD487BB-08E4-427B-F309-E90D2D02BE57}"/>
              </a:ext>
            </a:extLst>
          </p:cNvPr>
          <p:cNvSpPr>
            <a:spLocks noGrp="1" noChangeArrowheads="1"/>
          </p:cNvSpPr>
          <p:nvPr>
            <p:ph type="title"/>
          </p:nvPr>
        </p:nvSpPr>
        <p:spPr>
          <a:xfrm>
            <a:off x="914401" y="685801"/>
            <a:ext cx="10361084" cy="582959"/>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t>Packet delivery rate performance</a:t>
            </a:r>
          </a:p>
        </p:txBody>
      </p:sp>
      <p:sp>
        <p:nvSpPr>
          <p:cNvPr id="6" name="Slide Number Placeholder 5">
            <a:extLst>
              <a:ext uri="{FF2B5EF4-FFF2-40B4-BE49-F238E27FC236}">
                <a16:creationId xmlns:a16="http://schemas.microsoft.com/office/drawing/2014/main" id="{94643154-E358-1FD2-6055-7FAD2633767E}"/>
              </a:ext>
            </a:extLst>
          </p:cNvPr>
          <p:cNvSpPr>
            <a:spLocks noGrp="1"/>
          </p:cNvSpPr>
          <p:nvPr>
            <p:ph type="sldNum" idx="12"/>
          </p:nvPr>
        </p:nvSpPr>
        <p:spPr/>
        <p:txBody>
          <a:bodyPr/>
          <a:lstStyle/>
          <a:p>
            <a:r>
              <a:rPr lang="en-GB" dirty="0"/>
              <a:t>Slide </a:t>
            </a:r>
            <a:fld id="{B3165115-9078-433B-A278-1F5ED971F63A}" type="slidenum">
              <a:rPr lang="en-GB"/>
              <a:pPr/>
              <a:t>17</a:t>
            </a:fld>
            <a:endParaRPr lang="en-GB" dirty="0"/>
          </a:p>
        </p:txBody>
      </p:sp>
      <p:sp>
        <p:nvSpPr>
          <p:cNvPr id="5" name="Footer Placeholder 4">
            <a:extLst>
              <a:ext uri="{FF2B5EF4-FFF2-40B4-BE49-F238E27FC236}">
                <a16:creationId xmlns:a16="http://schemas.microsoft.com/office/drawing/2014/main" id="{1B7380CC-D05B-18ED-2CEB-D7EBCE25C171}"/>
              </a:ext>
            </a:extLst>
          </p:cNvPr>
          <p:cNvSpPr>
            <a:spLocks noGrp="1"/>
          </p:cNvSpPr>
          <p:nvPr>
            <p:ph type="ftr" idx="14"/>
          </p:nvPr>
        </p:nvSpPr>
        <p:spPr/>
        <p:txBody>
          <a:bodyPr/>
          <a:lstStyle/>
          <a:p>
            <a:r>
              <a:rPr lang="en-GB"/>
              <a:t>Kazuto Yano, ATR</a:t>
            </a:r>
            <a:endParaRPr lang="en-GB" dirty="0"/>
          </a:p>
        </p:txBody>
      </p:sp>
      <p:sp>
        <p:nvSpPr>
          <p:cNvPr id="4" name="Date Placeholder 3">
            <a:extLst>
              <a:ext uri="{FF2B5EF4-FFF2-40B4-BE49-F238E27FC236}">
                <a16:creationId xmlns:a16="http://schemas.microsoft.com/office/drawing/2014/main" id="{6E156E76-97DE-6B26-2651-55D139B4A58D}"/>
              </a:ext>
            </a:extLst>
          </p:cNvPr>
          <p:cNvSpPr>
            <a:spLocks noGrp="1"/>
          </p:cNvSpPr>
          <p:nvPr>
            <p:ph type="dt" idx="15"/>
          </p:nvPr>
        </p:nvSpPr>
        <p:spPr/>
        <p:txBody>
          <a:bodyPr/>
          <a:lstStyle/>
          <a:p>
            <a:r>
              <a:rPr lang="en-US" altLang="ja-JP"/>
              <a:t>March 2025</a:t>
            </a:r>
            <a:endParaRPr lang="en-GB" dirty="0"/>
          </a:p>
        </p:txBody>
      </p:sp>
      <p:sp>
        <p:nvSpPr>
          <p:cNvPr id="61" name="コンテンツ プレースホルダー 60">
            <a:extLst>
              <a:ext uri="{FF2B5EF4-FFF2-40B4-BE49-F238E27FC236}">
                <a16:creationId xmlns:a16="http://schemas.microsoft.com/office/drawing/2014/main" id="{CC38B58A-8DBD-DD68-D2CF-090E2176BE9D}"/>
              </a:ext>
            </a:extLst>
          </p:cNvPr>
          <p:cNvSpPr>
            <a:spLocks noGrp="1"/>
          </p:cNvSpPr>
          <p:nvPr>
            <p:ph idx="1"/>
          </p:nvPr>
        </p:nvSpPr>
        <p:spPr>
          <a:xfrm>
            <a:off x="914402" y="1484784"/>
            <a:ext cx="10361084" cy="4113213"/>
          </a:xfrm>
        </p:spPr>
        <p:txBody>
          <a:bodyPr/>
          <a:lstStyle/>
          <a:p>
            <a:pPr marL="266700" indent="-266700">
              <a:buFont typeface="Arial" panose="020B0604020202020204" pitchFamily="34" charset="0"/>
              <a:buChar char="•"/>
            </a:pPr>
            <a:r>
              <a:rPr lang="en-US" altLang="ja-JP" dirty="0"/>
              <a:t>Only when mini PC-C was booting, packet loss occurred in downlink transmission at MCS3 and MCS7. This result implies that data frames collided with radio noise, and the monitor or HDMI cable/connector can also be a radio noise source. </a:t>
            </a:r>
          </a:p>
        </p:txBody>
      </p:sp>
      <p:sp>
        <p:nvSpPr>
          <p:cNvPr id="17" name="テキスト ボックス 16">
            <a:extLst>
              <a:ext uri="{FF2B5EF4-FFF2-40B4-BE49-F238E27FC236}">
                <a16:creationId xmlns:a16="http://schemas.microsoft.com/office/drawing/2014/main" id="{501B447E-E436-E17A-CDFA-7FC886B9F7B7}"/>
              </a:ext>
            </a:extLst>
          </p:cNvPr>
          <p:cNvSpPr txBox="1"/>
          <p:nvPr/>
        </p:nvSpPr>
        <p:spPr>
          <a:xfrm>
            <a:off x="1991544" y="6084004"/>
            <a:ext cx="825867" cy="369332"/>
          </a:xfrm>
          <a:prstGeom prst="rect">
            <a:avLst/>
          </a:prstGeom>
          <a:noFill/>
        </p:spPr>
        <p:txBody>
          <a:bodyPr wrap="none" rtlCol="0">
            <a:spAutoFit/>
          </a:bodyPr>
          <a:lstStyle/>
          <a:p>
            <a:pPr algn="ctr"/>
            <a:r>
              <a:rPr kumimoji="1" lang="en-US" altLang="ja-JP" sz="1800" dirty="0">
                <a:solidFill>
                  <a:schemeClr val="tx1"/>
                </a:solidFill>
                <a:latin typeface="Arial" panose="020B0604020202020204" pitchFamily="34" charset="0"/>
                <a:cs typeface="Arial" panose="020B0604020202020204" pitchFamily="34" charset="0"/>
              </a:rPr>
              <a:t>MCS0</a:t>
            </a:r>
            <a:endParaRPr kumimoji="1" lang="ja-JP" altLang="en-US" sz="1800" dirty="0">
              <a:solidFill>
                <a:schemeClr val="tx1"/>
              </a:solidFill>
              <a:latin typeface="Arial" panose="020B0604020202020204" pitchFamily="34" charset="0"/>
              <a:cs typeface="Arial" panose="020B0604020202020204" pitchFamily="34" charset="0"/>
            </a:endParaRPr>
          </a:p>
        </p:txBody>
      </p:sp>
      <p:sp>
        <p:nvSpPr>
          <p:cNvPr id="18" name="テキスト ボックス 17">
            <a:extLst>
              <a:ext uri="{FF2B5EF4-FFF2-40B4-BE49-F238E27FC236}">
                <a16:creationId xmlns:a16="http://schemas.microsoft.com/office/drawing/2014/main" id="{1850E6F0-DBB1-37B8-284E-DA40B22718B0}"/>
              </a:ext>
            </a:extLst>
          </p:cNvPr>
          <p:cNvSpPr txBox="1"/>
          <p:nvPr/>
        </p:nvSpPr>
        <p:spPr>
          <a:xfrm>
            <a:off x="5918205" y="6084004"/>
            <a:ext cx="825867" cy="369332"/>
          </a:xfrm>
          <a:prstGeom prst="rect">
            <a:avLst/>
          </a:prstGeom>
          <a:noFill/>
        </p:spPr>
        <p:txBody>
          <a:bodyPr wrap="none" rtlCol="0">
            <a:spAutoFit/>
          </a:bodyPr>
          <a:lstStyle/>
          <a:p>
            <a:pPr algn="ctr"/>
            <a:r>
              <a:rPr kumimoji="1" lang="en-US" altLang="ja-JP" sz="1800" dirty="0">
                <a:solidFill>
                  <a:schemeClr val="tx1"/>
                </a:solidFill>
                <a:latin typeface="Arial" panose="020B0604020202020204" pitchFamily="34" charset="0"/>
                <a:cs typeface="Arial" panose="020B0604020202020204" pitchFamily="34" charset="0"/>
              </a:rPr>
              <a:t>MCS3</a:t>
            </a:r>
            <a:endParaRPr kumimoji="1" lang="ja-JP" altLang="en-US" sz="1800" dirty="0">
              <a:solidFill>
                <a:schemeClr val="tx1"/>
              </a:solidFill>
              <a:latin typeface="Arial" panose="020B0604020202020204" pitchFamily="34" charset="0"/>
              <a:cs typeface="Arial" panose="020B0604020202020204" pitchFamily="34" charset="0"/>
            </a:endParaRPr>
          </a:p>
        </p:txBody>
      </p:sp>
      <p:sp>
        <p:nvSpPr>
          <p:cNvPr id="19" name="テキスト ボックス 18">
            <a:extLst>
              <a:ext uri="{FF2B5EF4-FFF2-40B4-BE49-F238E27FC236}">
                <a16:creationId xmlns:a16="http://schemas.microsoft.com/office/drawing/2014/main" id="{BBBA7A3A-F996-D1E7-C7B9-EB2C202484F2}"/>
              </a:ext>
            </a:extLst>
          </p:cNvPr>
          <p:cNvSpPr txBox="1"/>
          <p:nvPr/>
        </p:nvSpPr>
        <p:spPr>
          <a:xfrm>
            <a:off x="9878645" y="6084004"/>
            <a:ext cx="825867" cy="369332"/>
          </a:xfrm>
          <a:prstGeom prst="rect">
            <a:avLst/>
          </a:prstGeom>
          <a:noFill/>
        </p:spPr>
        <p:txBody>
          <a:bodyPr wrap="none" rtlCol="0">
            <a:spAutoFit/>
          </a:bodyPr>
          <a:lstStyle/>
          <a:p>
            <a:pPr algn="ctr"/>
            <a:r>
              <a:rPr kumimoji="1" lang="en-US" altLang="ja-JP" sz="1800" dirty="0">
                <a:solidFill>
                  <a:schemeClr val="tx1"/>
                </a:solidFill>
                <a:latin typeface="Arial" panose="020B0604020202020204" pitchFamily="34" charset="0"/>
                <a:cs typeface="Arial" panose="020B0604020202020204" pitchFamily="34" charset="0"/>
              </a:rPr>
              <a:t>MCS7</a:t>
            </a:r>
            <a:endParaRPr kumimoji="1" lang="ja-JP" altLang="en-US" sz="1800" dirty="0">
              <a:solidFill>
                <a:schemeClr val="tx1"/>
              </a:solidFill>
              <a:latin typeface="Arial" panose="020B0604020202020204" pitchFamily="34" charset="0"/>
              <a:cs typeface="Arial" panose="020B0604020202020204" pitchFamily="34" charset="0"/>
            </a:endParaRPr>
          </a:p>
        </p:txBody>
      </p:sp>
      <p:pic>
        <p:nvPicPr>
          <p:cNvPr id="3" name="図 2" descr="ダイアグラム が含まれている画像&#10;&#10;AI によって生成されたコンテンツは間違っている可能性があります。">
            <a:extLst>
              <a:ext uri="{FF2B5EF4-FFF2-40B4-BE49-F238E27FC236}">
                <a16:creationId xmlns:a16="http://schemas.microsoft.com/office/drawing/2014/main" id="{F82AF1AD-AC69-4386-7589-700838484C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638" y="3355501"/>
            <a:ext cx="3885733" cy="2692800"/>
          </a:xfrm>
          <a:prstGeom prst="rect">
            <a:avLst/>
          </a:prstGeom>
        </p:spPr>
      </p:pic>
      <p:pic>
        <p:nvPicPr>
          <p:cNvPr id="8" name="図 7" descr="ダイアグラム&#10;&#10;AI によって生成されたコンテンツは間違っている可能性があります。">
            <a:extLst>
              <a:ext uri="{FF2B5EF4-FFF2-40B4-BE49-F238E27FC236}">
                <a16:creationId xmlns:a16="http://schemas.microsoft.com/office/drawing/2014/main" id="{20808056-10E5-ED6D-DECD-2080829CBD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52931" y="3355501"/>
            <a:ext cx="3887285" cy="2693876"/>
          </a:xfrm>
          <a:prstGeom prst="rect">
            <a:avLst/>
          </a:prstGeom>
        </p:spPr>
      </p:pic>
      <p:pic>
        <p:nvPicPr>
          <p:cNvPr id="10" name="図 9" descr="ダイアグラム&#10;&#10;AI によって生成されたコンテンツは間違っている可能性があります。">
            <a:extLst>
              <a:ext uri="{FF2B5EF4-FFF2-40B4-BE49-F238E27FC236}">
                <a16:creationId xmlns:a16="http://schemas.microsoft.com/office/drawing/2014/main" id="{E6A29797-698F-8451-14A1-513C374A31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13371" y="3355501"/>
            <a:ext cx="3887285" cy="2693876"/>
          </a:xfrm>
          <a:prstGeom prst="rect">
            <a:avLst/>
          </a:prstGeom>
        </p:spPr>
      </p:pic>
    </p:spTree>
    <p:extLst>
      <p:ext uri="{BB962C8B-B14F-4D97-AF65-F5344CB8AC3E}">
        <p14:creationId xmlns:p14="http://schemas.microsoft.com/office/powerpoint/2010/main" val="33175296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99D48-2486-461F-C561-7AED4CCA7D16}"/>
            </a:ext>
          </a:extLst>
        </p:cNvPr>
        <p:cNvGrpSpPr/>
        <p:nvPr/>
      </p:nvGrpSpPr>
      <p:grpSpPr>
        <a:xfrm>
          <a:off x="0" y="0"/>
          <a:ext cx="0" cy="0"/>
          <a:chOff x="0" y="0"/>
          <a:chExt cx="0" cy="0"/>
        </a:xfrm>
      </p:grpSpPr>
      <p:sp>
        <p:nvSpPr>
          <p:cNvPr id="5121" name="Rectangle 1">
            <a:extLst>
              <a:ext uri="{FF2B5EF4-FFF2-40B4-BE49-F238E27FC236}">
                <a16:creationId xmlns:a16="http://schemas.microsoft.com/office/drawing/2014/main" id="{9B851BEA-A187-7995-C3A3-F657EAF180F0}"/>
              </a:ext>
            </a:extLst>
          </p:cNvPr>
          <p:cNvSpPr>
            <a:spLocks noGrp="1" noChangeArrowheads="1"/>
          </p:cNvSpPr>
          <p:nvPr>
            <p:ph type="title"/>
          </p:nvPr>
        </p:nvSpPr>
        <p:spPr>
          <a:xfrm>
            <a:off x="914401" y="685801"/>
            <a:ext cx="10361084" cy="582959"/>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ja-JP" dirty="0"/>
              <a:t>Jitter performance</a:t>
            </a:r>
            <a:endParaRPr lang="en-GB" dirty="0"/>
          </a:p>
        </p:txBody>
      </p:sp>
      <p:sp>
        <p:nvSpPr>
          <p:cNvPr id="6" name="Slide Number Placeholder 5">
            <a:extLst>
              <a:ext uri="{FF2B5EF4-FFF2-40B4-BE49-F238E27FC236}">
                <a16:creationId xmlns:a16="http://schemas.microsoft.com/office/drawing/2014/main" id="{ED76A457-2DA8-0D99-36A0-D3192BD26277}"/>
              </a:ext>
            </a:extLst>
          </p:cNvPr>
          <p:cNvSpPr>
            <a:spLocks noGrp="1"/>
          </p:cNvSpPr>
          <p:nvPr>
            <p:ph type="sldNum" idx="12"/>
          </p:nvPr>
        </p:nvSpPr>
        <p:spPr/>
        <p:txBody>
          <a:bodyPr/>
          <a:lstStyle/>
          <a:p>
            <a:r>
              <a:rPr lang="en-GB" dirty="0"/>
              <a:t>Slide </a:t>
            </a:r>
            <a:fld id="{B3165115-9078-433B-A278-1F5ED971F63A}" type="slidenum">
              <a:rPr lang="en-GB"/>
              <a:pPr/>
              <a:t>18</a:t>
            </a:fld>
            <a:endParaRPr lang="en-GB" dirty="0"/>
          </a:p>
        </p:txBody>
      </p:sp>
      <p:sp>
        <p:nvSpPr>
          <p:cNvPr id="5" name="Footer Placeholder 4">
            <a:extLst>
              <a:ext uri="{FF2B5EF4-FFF2-40B4-BE49-F238E27FC236}">
                <a16:creationId xmlns:a16="http://schemas.microsoft.com/office/drawing/2014/main" id="{D5B1F7A0-5A1E-2E4C-218C-B5E2C7200A09}"/>
              </a:ext>
            </a:extLst>
          </p:cNvPr>
          <p:cNvSpPr>
            <a:spLocks noGrp="1"/>
          </p:cNvSpPr>
          <p:nvPr>
            <p:ph type="ftr" idx="14"/>
          </p:nvPr>
        </p:nvSpPr>
        <p:spPr/>
        <p:txBody>
          <a:bodyPr/>
          <a:lstStyle/>
          <a:p>
            <a:r>
              <a:rPr lang="en-GB"/>
              <a:t>Kazuto Yano, ATR</a:t>
            </a:r>
            <a:endParaRPr lang="en-GB" dirty="0"/>
          </a:p>
        </p:txBody>
      </p:sp>
      <p:sp>
        <p:nvSpPr>
          <p:cNvPr id="4" name="Date Placeholder 3">
            <a:extLst>
              <a:ext uri="{FF2B5EF4-FFF2-40B4-BE49-F238E27FC236}">
                <a16:creationId xmlns:a16="http://schemas.microsoft.com/office/drawing/2014/main" id="{4E0AE3FB-53D1-C223-C309-F591F175909E}"/>
              </a:ext>
            </a:extLst>
          </p:cNvPr>
          <p:cNvSpPr>
            <a:spLocks noGrp="1"/>
          </p:cNvSpPr>
          <p:nvPr>
            <p:ph type="dt" idx="15"/>
          </p:nvPr>
        </p:nvSpPr>
        <p:spPr/>
        <p:txBody>
          <a:bodyPr/>
          <a:lstStyle/>
          <a:p>
            <a:r>
              <a:rPr lang="en-US" altLang="ja-JP"/>
              <a:t>March 2025</a:t>
            </a:r>
            <a:endParaRPr lang="en-GB" dirty="0"/>
          </a:p>
        </p:txBody>
      </p:sp>
      <p:sp>
        <p:nvSpPr>
          <p:cNvPr id="61" name="コンテンツ プレースホルダー 60">
            <a:extLst>
              <a:ext uri="{FF2B5EF4-FFF2-40B4-BE49-F238E27FC236}">
                <a16:creationId xmlns:a16="http://schemas.microsoft.com/office/drawing/2014/main" id="{45B6A2BA-247E-C891-0AAC-5749774FB403}"/>
              </a:ext>
            </a:extLst>
          </p:cNvPr>
          <p:cNvSpPr>
            <a:spLocks noGrp="1"/>
          </p:cNvSpPr>
          <p:nvPr>
            <p:ph idx="1"/>
          </p:nvPr>
        </p:nvSpPr>
        <p:spPr>
          <a:xfrm>
            <a:off x="914402" y="1484784"/>
            <a:ext cx="10361084" cy="4113213"/>
          </a:xfrm>
        </p:spPr>
        <p:txBody>
          <a:bodyPr/>
          <a:lstStyle/>
          <a:p>
            <a:pPr marL="266700" indent="-266700">
              <a:buFont typeface="Arial" panose="020B0604020202020204" pitchFamily="34" charset="0"/>
              <a:buChar char="•"/>
            </a:pPr>
            <a:r>
              <a:rPr lang="en-US" altLang="ja-JP" dirty="0"/>
              <a:t>When mini PC-C was both booting and at high CPU load, the jitter performance was degraded. In particular, the jitter performance of uplink transmission was degraded only when mini PC-C us at high CPU load. It means that mini PC-C itself emits radio noise.</a:t>
            </a:r>
          </a:p>
        </p:txBody>
      </p:sp>
      <p:sp>
        <p:nvSpPr>
          <p:cNvPr id="17" name="テキスト ボックス 16">
            <a:extLst>
              <a:ext uri="{FF2B5EF4-FFF2-40B4-BE49-F238E27FC236}">
                <a16:creationId xmlns:a16="http://schemas.microsoft.com/office/drawing/2014/main" id="{C0127F91-FF8A-F947-7892-0D90A85BE133}"/>
              </a:ext>
            </a:extLst>
          </p:cNvPr>
          <p:cNvSpPr txBox="1"/>
          <p:nvPr/>
        </p:nvSpPr>
        <p:spPr>
          <a:xfrm>
            <a:off x="1991544" y="6084004"/>
            <a:ext cx="825867" cy="369332"/>
          </a:xfrm>
          <a:prstGeom prst="rect">
            <a:avLst/>
          </a:prstGeom>
          <a:noFill/>
        </p:spPr>
        <p:txBody>
          <a:bodyPr wrap="none" rtlCol="0">
            <a:spAutoFit/>
          </a:bodyPr>
          <a:lstStyle/>
          <a:p>
            <a:pPr algn="ctr"/>
            <a:r>
              <a:rPr kumimoji="1" lang="en-US" altLang="ja-JP" sz="1800" dirty="0">
                <a:solidFill>
                  <a:schemeClr val="tx1"/>
                </a:solidFill>
                <a:latin typeface="Arial" panose="020B0604020202020204" pitchFamily="34" charset="0"/>
                <a:cs typeface="Arial" panose="020B0604020202020204" pitchFamily="34" charset="0"/>
              </a:rPr>
              <a:t>MCS0</a:t>
            </a:r>
            <a:endParaRPr kumimoji="1" lang="ja-JP" altLang="en-US" sz="1800" dirty="0">
              <a:solidFill>
                <a:schemeClr val="tx1"/>
              </a:solidFill>
              <a:latin typeface="Arial" panose="020B0604020202020204" pitchFamily="34" charset="0"/>
              <a:cs typeface="Arial" panose="020B0604020202020204" pitchFamily="34" charset="0"/>
            </a:endParaRPr>
          </a:p>
        </p:txBody>
      </p:sp>
      <p:sp>
        <p:nvSpPr>
          <p:cNvPr id="18" name="テキスト ボックス 17">
            <a:extLst>
              <a:ext uri="{FF2B5EF4-FFF2-40B4-BE49-F238E27FC236}">
                <a16:creationId xmlns:a16="http://schemas.microsoft.com/office/drawing/2014/main" id="{D520A7A3-F6E5-3635-3911-40F9B6E73954}"/>
              </a:ext>
            </a:extLst>
          </p:cNvPr>
          <p:cNvSpPr txBox="1"/>
          <p:nvPr/>
        </p:nvSpPr>
        <p:spPr>
          <a:xfrm>
            <a:off x="5918205" y="6084004"/>
            <a:ext cx="825867" cy="369332"/>
          </a:xfrm>
          <a:prstGeom prst="rect">
            <a:avLst/>
          </a:prstGeom>
          <a:noFill/>
        </p:spPr>
        <p:txBody>
          <a:bodyPr wrap="none" rtlCol="0">
            <a:spAutoFit/>
          </a:bodyPr>
          <a:lstStyle/>
          <a:p>
            <a:pPr algn="ctr"/>
            <a:r>
              <a:rPr kumimoji="1" lang="en-US" altLang="ja-JP" sz="1800" dirty="0">
                <a:solidFill>
                  <a:schemeClr val="tx1"/>
                </a:solidFill>
                <a:latin typeface="Arial" panose="020B0604020202020204" pitchFamily="34" charset="0"/>
                <a:cs typeface="Arial" panose="020B0604020202020204" pitchFamily="34" charset="0"/>
              </a:rPr>
              <a:t>MCS3</a:t>
            </a:r>
            <a:endParaRPr kumimoji="1" lang="ja-JP" altLang="en-US" sz="1800" dirty="0">
              <a:solidFill>
                <a:schemeClr val="tx1"/>
              </a:solidFill>
              <a:latin typeface="Arial" panose="020B0604020202020204" pitchFamily="34" charset="0"/>
              <a:cs typeface="Arial" panose="020B0604020202020204" pitchFamily="34" charset="0"/>
            </a:endParaRPr>
          </a:p>
        </p:txBody>
      </p:sp>
      <p:sp>
        <p:nvSpPr>
          <p:cNvPr id="19" name="テキスト ボックス 18">
            <a:extLst>
              <a:ext uri="{FF2B5EF4-FFF2-40B4-BE49-F238E27FC236}">
                <a16:creationId xmlns:a16="http://schemas.microsoft.com/office/drawing/2014/main" id="{726E739B-2730-F68F-C710-4616EC311375}"/>
              </a:ext>
            </a:extLst>
          </p:cNvPr>
          <p:cNvSpPr txBox="1"/>
          <p:nvPr/>
        </p:nvSpPr>
        <p:spPr>
          <a:xfrm>
            <a:off x="9878645" y="6084004"/>
            <a:ext cx="825867" cy="369332"/>
          </a:xfrm>
          <a:prstGeom prst="rect">
            <a:avLst/>
          </a:prstGeom>
          <a:noFill/>
        </p:spPr>
        <p:txBody>
          <a:bodyPr wrap="none" rtlCol="0">
            <a:spAutoFit/>
          </a:bodyPr>
          <a:lstStyle/>
          <a:p>
            <a:pPr algn="ctr"/>
            <a:r>
              <a:rPr kumimoji="1" lang="en-US" altLang="ja-JP" sz="1800" dirty="0">
                <a:solidFill>
                  <a:schemeClr val="tx1"/>
                </a:solidFill>
                <a:latin typeface="Arial" panose="020B0604020202020204" pitchFamily="34" charset="0"/>
                <a:cs typeface="Arial" panose="020B0604020202020204" pitchFamily="34" charset="0"/>
              </a:rPr>
              <a:t>MCS7</a:t>
            </a:r>
            <a:endParaRPr kumimoji="1" lang="ja-JP" altLang="en-US" sz="1800" dirty="0">
              <a:solidFill>
                <a:schemeClr val="tx1"/>
              </a:solidFill>
              <a:latin typeface="Arial" panose="020B0604020202020204" pitchFamily="34" charset="0"/>
              <a:cs typeface="Arial" panose="020B0604020202020204" pitchFamily="34" charset="0"/>
            </a:endParaRPr>
          </a:p>
        </p:txBody>
      </p:sp>
      <p:pic>
        <p:nvPicPr>
          <p:cNvPr id="2" name="図 1">
            <a:extLst>
              <a:ext uri="{FF2B5EF4-FFF2-40B4-BE49-F238E27FC236}">
                <a16:creationId xmlns:a16="http://schemas.microsoft.com/office/drawing/2014/main" id="{5C2C5124-30F9-5E9A-3E33-B6D4BE96476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33882" y="3355501"/>
            <a:ext cx="3805245" cy="2692800"/>
          </a:xfrm>
          <a:prstGeom prst="rect">
            <a:avLst/>
          </a:prstGeom>
        </p:spPr>
      </p:pic>
      <p:pic>
        <p:nvPicPr>
          <p:cNvPr id="7" name="図 6">
            <a:extLst>
              <a:ext uri="{FF2B5EF4-FFF2-40B4-BE49-F238E27FC236}">
                <a16:creationId xmlns:a16="http://schemas.microsoft.com/office/drawing/2014/main" id="{A7325E39-2D63-21F3-99F9-6ADC23D91C9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193190" y="3355501"/>
            <a:ext cx="3806766" cy="2693876"/>
          </a:xfrm>
          <a:prstGeom prst="rect">
            <a:avLst/>
          </a:prstGeom>
        </p:spPr>
      </p:pic>
      <p:pic>
        <p:nvPicPr>
          <p:cNvPr id="9" name="図 8">
            <a:extLst>
              <a:ext uri="{FF2B5EF4-FFF2-40B4-BE49-F238E27FC236}">
                <a16:creationId xmlns:a16="http://schemas.microsoft.com/office/drawing/2014/main" id="{A715D450-6BDF-5FC8-E978-1D01D0CDF0A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153630" y="3355501"/>
            <a:ext cx="3806766" cy="2693876"/>
          </a:xfrm>
          <a:prstGeom prst="rect">
            <a:avLst/>
          </a:prstGeom>
        </p:spPr>
      </p:pic>
    </p:spTree>
    <p:extLst>
      <p:ext uri="{BB962C8B-B14F-4D97-AF65-F5344CB8AC3E}">
        <p14:creationId xmlns:p14="http://schemas.microsoft.com/office/powerpoint/2010/main" val="33853028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14D20-19BA-D483-6E0E-EBF52946F4C9}"/>
            </a:ext>
          </a:extLst>
        </p:cNvPr>
        <p:cNvGrpSpPr/>
        <p:nvPr/>
      </p:nvGrpSpPr>
      <p:grpSpPr>
        <a:xfrm>
          <a:off x="0" y="0"/>
          <a:ext cx="0" cy="0"/>
          <a:chOff x="0" y="0"/>
          <a:chExt cx="0" cy="0"/>
        </a:xfrm>
      </p:grpSpPr>
      <p:sp>
        <p:nvSpPr>
          <p:cNvPr id="5121" name="Rectangle 1">
            <a:extLst>
              <a:ext uri="{FF2B5EF4-FFF2-40B4-BE49-F238E27FC236}">
                <a16:creationId xmlns:a16="http://schemas.microsoft.com/office/drawing/2014/main" id="{1BE81922-7201-D9CC-3C77-5141C2137F6D}"/>
              </a:ext>
            </a:extLst>
          </p:cNvPr>
          <p:cNvSpPr>
            <a:spLocks noGrp="1" noChangeArrowheads="1"/>
          </p:cNvSpPr>
          <p:nvPr>
            <p:ph type="title"/>
          </p:nvPr>
        </p:nvSpPr>
        <p:spPr>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ja-JP" dirty="0"/>
              <a:t>Summary</a:t>
            </a:r>
            <a:endParaRPr lang="en-GB" dirty="0"/>
          </a:p>
        </p:txBody>
      </p:sp>
      <p:sp>
        <p:nvSpPr>
          <p:cNvPr id="5122" name="Rectangle 2">
            <a:extLst>
              <a:ext uri="{FF2B5EF4-FFF2-40B4-BE49-F238E27FC236}">
                <a16:creationId xmlns:a16="http://schemas.microsoft.com/office/drawing/2014/main" id="{4ED37558-0472-26A8-D571-FD1FA3CB7682}"/>
              </a:ext>
            </a:extLst>
          </p:cNvPr>
          <p:cNvSpPr>
            <a:spLocks noGrp="1" noChangeArrowheads="1"/>
          </p:cNvSpPr>
          <p:nvPr>
            <p:ph idx="1"/>
          </p:nvPr>
        </p:nvSpPr>
        <p:spPr>
          <a:xfrm>
            <a:off x="914401" y="1700808"/>
            <a:ext cx="10222160" cy="4774606"/>
          </a:xfrm>
          <a:ln/>
        </p:spPr>
        <p:txBody>
          <a:bodyPr/>
          <a:lstStyle/>
          <a:p>
            <a:pPr marL="268288" indent="-211138">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ja-JP" dirty="0"/>
              <a:t>This contribution showed calibrated measurement results of radio noise emitted over the Sub-1 GHz bands from three mini PCs and two laptop PCs at different distances. </a:t>
            </a:r>
          </a:p>
          <a:p>
            <a:pPr marL="666750" lvl="1" indent="-266700">
              <a:buFont typeface="Arial" panose="020B0604020202020204" pitchFamily="34" charset="0"/>
              <a:buChar char="•"/>
            </a:pPr>
            <a:r>
              <a:rPr lang="en-US" altLang="ja-JP" dirty="0"/>
              <a:t>One of mini PC and laptop PC emit strong radio noise. The radio noise level is higher than -85 dBm / 1 MHz at 15 cm from the radio noise source.</a:t>
            </a:r>
          </a:p>
          <a:p>
            <a:pPr marL="266700" indent="-266700">
              <a:buFont typeface="Arial" panose="020B0604020202020204" pitchFamily="34" charset="0"/>
              <a:buChar char="•"/>
            </a:pPr>
            <a:r>
              <a:rPr lang="en-US" altLang="ja-JP" dirty="0"/>
              <a:t>This contribution also showed the packet delivery rate and jitter performance of UDP data transmission over an IEEE 802.11ah link near the mini PC that emits strong radio noise. </a:t>
            </a:r>
          </a:p>
          <a:p>
            <a:pPr marL="666750" lvl="1" indent="-266700">
              <a:buFont typeface="Arial" panose="020B0604020202020204" pitchFamily="34" charset="0"/>
              <a:buChar char="•"/>
            </a:pPr>
            <a:r>
              <a:rPr lang="en-US" altLang="ja-JP" dirty="0"/>
              <a:t>The result of experiment showed that the radio noise degrades the communication performance of an IEEE 802.11ah link if an IEEE 802.11ah device is located near the mini PC. </a:t>
            </a:r>
          </a:p>
          <a:p>
            <a:pPr marL="666750" lvl="1" indent="-266700">
              <a:buFont typeface="Arial" panose="020B0604020202020204" pitchFamily="34" charset="0"/>
              <a:buChar char="•"/>
            </a:pPr>
            <a:r>
              <a:rPr lang="en-US" altLang="ja-JP" dirty="0"/>
              <a:t>It was also shown that a monitor or HDMI cable/connector can also be a radio noise source. </a:t>
            </a:r>
          </a:p>
        </p:txBody>
      </p:sp>
      <p:sp>
        <p:nvSpPr>
          <p:cNvPr id="6" name="Slide Number Placeholder 5">
            <a:extLst>
              <a:ext uri="{FF2B5EF4-FFF2-40B4-BE49-F238E27FC236}">
                <a16:creationId xmlns:a16="http://schemas.microsoft.com/office/drawing/2014/main" id="{06915EFA-FF0E-EA35-5B72-9729FAA5FFF5}"/>
              </a:ext>
            </a:extLst>
          </p:cNvPr>
          <p:cNvSpPr>
            <a:spLocks noGrp="1"/>
          </p:cNvSpPr>
          <p:nvPr>
            <p:ph type="sldNum" idx="12"/>
          </p:nvPr>
        </p:nvSpPr>
        <p:spPr/>
        <p:txBody>
          <a:bodyPr/>
          <a:lstStyle/>
          <a:p>
            <a:r>
              <a:rPr lang="en-GB" dirty="0"/>
              <a:t>Slide </a:t>
            </a:r>
            <a:fld id="{B3165115-9078-433B-A278-1F5ED971F63A}" type="slidenum">
              <a:rPr lang="en-GB"/>
              <a:pPr/>
              <a:t>19</a:t>
            </a:fld>
            <a:endParaRPr lang="en-GB" dirty="0"/>
          </a:p>
        </p:txBody>
      </p:sp>
      <p:sp>
        <p:nvSpPr>
          <p:cNvPr id="5" name="Footer Placeholder 4">
            <a:extLst>
              <a:ext uri="{FF2B5EF4-FFF2-40B4-BE49-F238E27FC236}">
                <a16:creationId xmlns:a16="http://schemas.microsoft.com/office/drawing/2014/main" id="{583B306D-C52B-EFA8-BC4E-2B4CD7B3F42B}"/>
              </a:ext>
            </a:extLst>
          </p:cNvPr>
          <p:cNvSpPr>
            <a:spLocks noGrp="1"/>
          </p:cNvSpPr>
          <p:nvPr>
            <p:ph type="ftr" idx="14"/>
          </p:nvPr>
        </p:nvSpPr>
        <p:spPr/>
        <p:txBody>
          <a:bodyPr/>
          <a:lstStyle/>
          <a:p>
            <a:r>
              <a:rPr lang="en-GB"/>
              <a:t>Kazuto Yano, ATR</a:t>
            </a:r>
            <a:endParaRPr lang="en-GB" dirty="0"/>
          </a:p>
        </p:txBody>
      </p:sp>
      <p:sp>
        <p:nvSpPr>
          <p:cNvPr id="4" name="Date Placeholder 3">
            <a:extLst>
              <a:ext uri="{FF2B5EF4-FFF2-40B4-BE49-F238E27FC236}">
                <a16:creationId xmlns:a16="http://schemas.microsoft.com/office/drawing/2014/main" id="{12A53DFE-2B2C-7A47-68EF-A0B86C5D2E98}"/>
              </a:ext>
            </a:extLst>
          </p:cNvPr>
          <p:cNvSpPr>
            <a:spLocks noGrp="1"/>
          </p:cNvSpPr>
          <p:nvPr>
            <p:ph type="dt" idx="15"/>
          </p:nvPr>
        </p:nvSpPr>
        <p:spPr/>
        <p:txBody>
          <a:bodyPr/>
          <a:lstStyle/>
          <a:p>
            <a:r>
              <a:rPr lang="en-US" altLang="ja-JP"/>
              <a:t>March 2025</a:t>
            </a:r>
            <a:endParaRPr lang="en-GB" dirty="0"/>
          </a:p>
        </p:txBody>
      </p:sp>
    </p:spTree>
    <p:extLst>
      <p:ext uri="{BB962C8B-B14F-4D97-AF65-F5344CB8AC3E}">
        <p14:creationId xmlns:p14="http://schemas.microsoft.com/office/powerpoint/2010/main" val="28074960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t>Introduction</a:t>
            </a:r>
          </a:p>
        </p:txBody>
      </p:sp>
      <p:sp>
        <p:nvSpPr>
          <p:cNvPr id="4098" name="Rectangle 2"/>
          <p:cNvSpPr>
            <a:spLocks noGrp="1" noChangeArrowheads="1"/>
          </p:cNvSpPr>
          <p:nvPr>
            <p:ph idx="1"/>
          </p:nvPr>
        </p:nvSpPr>
        <p:spPr>
          <a:ln/>
        </p:spPr>
        <p:txBody>
          <a:bodyPr/>
          <a:lstStyle/>
          <a:p>
            <a:pPr>
              <a:tabLst>
                <a:tab pos="973693" algn="l"/>
                <a:tab pos="1949079" algn="l"/>
                <a:tab pos="2924465" algn="l"/>
                <a:tab pos="3899851" algn="l"/>
                <a:tab pos="4875237" algn="l"/>
                <a:tab pos="5850623" algn="l"/>
                <a:tab pos="6826009" algn="l"/>
                <a:tab pos="7801395" algn="l"/>
                <a:tab pos="8776781" algn="l"/>
                <a:tab pos="9752167" algn="l"/>
                <a:tab pos="10727552" algn="l"/>
              </a:tabLst>
            </a:pPr>
            <a:r>
              <a:rPr lang="en-GB" altLang="ja-JP" dirty="0"/>
              <a:t>The sub-1 GHz band is used by not only IEEE 802.11ah and IEEE 802.15.4, but also other radio systems. Moreover, several kinds of machinery emit powerful radio noise in this frequency band, and it may have a large impact on the system performance of wireless communication systems. </a:t>
            </a:r>
          </a:p>
          <a:p>
            <a:pPr>
              <a:tabLst>
                <a:tab pos="973693" algn="l"/>
                <a:tab pos="1949079" algn="l"/>
                <a:tab pos="2924465" algn="l"/>
                <a:tab pos="3899851" algn="l"/>
                <a:tab pos="4875237" algn="l"/>
                <a:tab pos="5850623" algn="l"/>
                <a:tab pos="6826009" algn="l"/>
                <a:tab pos="7801395" algn="l"/>
                <a:tab pos="8776781" algn="l"/>
                <a:tab pos="9752167" algn="l"/>
                <a:tab pos="10727552" algn="l"/>
              </a:tabLst>
            </a:pPr>
            <a:r>
              <a:rPr lang="en-GB" altLang="ja-JP" dirty="0"/>
              <a:t>Measurement results of radio noise emission over the Sub-1 GHz bands from Mini PCs and laptop PCs were reported [1]. </a:t>
            </a:r>
          </a:p>
          <a:p>
            <a:pPr>
              <a:tabLst>
                <a:tab pos="973693" algn="l"/>
                <a:tab pos="1949079" algn="l"/>
                <a:tab pos="2924465" algn="l"/>
                <a:tab pos="3899851" algn="l"/>
                <a:tab pos="4875237" algn="l"/>
                <a:tab pos="5850623" algn="l"/>
                <a:tab pos="6826009" algn="l"/>
                <a:tab pos="7801395" algn="l"/>
                <a:tab pos="8776781" algn="l"/>
                <a:tab pos="9752167" algn="l"/>
                <a:tab pos="10727552" algn="l"/>
              </a:tabLst>
            </a:pPr>
            <a:r>
              <a:rPr lang="en-GB" altLang="ja-JP" dirty="0"/>
              <a:t>This contribution reports about…</a:t>
            </a:r>
          </a:p>
          <a:p>
            <a:pPr marL="628650" lvl="1" indent="-171450">
              <a:buFont typeface="Arial" panose="020B0604020202020204" pitchFamily="34" charset="0"/>
              <a:buChar char="•"/>
              <a:tabLst>
                <a:tab pos="973693" algn="l"/>
                <a:tab pos="1949079" algn="l"/>
                <a:tab pos="2924465" algn="l"/>
                <a:tab pos="3899851" algn="l"/>
                <a:tab pos="4875237" algn="l"/>
                <a:tab pos="5850623" algn="l"/>
                <a:tab pos="6826009" algn="l"/>
                <a:tab pos="7801395" algn="l"/>
                <a:tab pos="8776781" algn="l"/>
                <a:tab pos="9752167" algn="l"/>
                <a:tab pos="10727552" algn="l"/>
              </a:tabLst>
            </a:pPr>
            <a:r>
              <a:rPr lang="en-GB" altLang="ja-JP" u="sng" dirty="0"/>
              <a:t>Calibrated measure spectrogram of radio noise emission</a:t>
            </a:r>
            <a:r>
              <a:rPr lang="en-GB" altLang="ja-JP" dirty="0"/>
              <a:t> from three mini PCs and two laptop PCs,</a:t>
            </a:r>
          </a:p>
          <a:p>
            <a:pPr marL="628650" lvl="1" indent="-171450">
              <a:buFont typeface="Arial" panose="020B0604020202020204" pitchFamily="34" charset="0"/>
              <a:buChar char="•"/>
              <a:tabLst>
                <a:tab pos="973693" algn="l"/>
                <a:tab pos="1949079" algn="l"/>
                <a:tab pos="2924465" algn="l"/>
                <a:tab pos="3899851" algn="l"/>
                <a:tab pos="4875237" algn="l"/>
                <a:tab pos="5850623" algn="l"/>
                <a:tab pos="6826009" algn="l"/>
                <a:tab pos="7801395" algn="l"/>
                <a:tab pos="8776781" algn="l"/>
                <a:tab pos="9752167" algn="l"/>
                <a:tab pos="10727552" algn="l"/>
              </a:tabLst>
            </a:pPr>
            <a:r>
              <a:rPr lang="en-GB" altLang="ja-JP" dirty="0"/>
              <a:t>Experimental evaluation result of the impact of the radio noise from a mini PC on the communication performance (packet delivery rate and jitter) of IEEE 802.11ah.</a:t>
            </a:r>
          </a:p>
        </p:txBody>
      </p:sp>
      <p:sp>
        <p:nvSpPr>
          <p:cNvPr id="6" name="Slide Number Placeholder 5"/>
          <p:cNvSpPr>
            <a:spLocks noGrp="1"/>
          </p:cNvSpPr>
          <p:nvPr>
            <p:ph type="sldNum" idx="12"/>
          </p:nvPr>
        </p:nvSpPr>
        <p:spPr/>
        <p:txBody>
          <a:bodyPr/>
          <a:lstStyle/>
          <a:p>
            <a:r>
              <a:rPr lang="en-GB"/>
              <a:t>Slide </a:t>
            </a:r>
            <a:fld id="{351F4386-A5E2-41A1-B4D0-BE653C929E06}" type="slidenum">
              <a:rPr lang="en-GB"/>
              <a:pPr/>
              <a:t>2</a:t>
            </a:fld>
            <a:endParaRPr lang="en-GB"/>
          </a:p>
        </p:txBody>
      </p:sp>
      <p:sp>
        <p:nvSpPr>
          <p:cNvPr id="5" name="Footer Placeholder 4"/>
          <p:cNvSpPr>
            <a:spLocks noGrp="1"/>
          </p:cNvSpPr>
          <p:nvPr>
            <p:ph type="ftr" idx="14"/>
          </p:nvPr>
        </p:nvSpPr>
        <p:spPr/>
        <p:txBody>
          <a:bodyPr/>
          <a:lstStyle/>
          <a:p>
            <a:r>
              <a:rPr lang="en-GB"/>
              <a:t>Kazuto Yano, ATR</a:t>
            </a:r>
            <a:endParaRPr lang="en-GB" dirty="0"/>
          </a:p>
        </p:txBody>
      </p:sp>
      <p:sp>
        <p:nvSpPr>
          <p:cNvPr id="4" name="Date Placeholder 3"/>
          <p:cNvSpPr>
            <a:spLocks noGrp="1"/>
          </p:cNvSpPr>
          <p:nvPr>
            <p:ph type="dt" idx="15"/>
          </p:nvPr>
        </p:nvSpPr>
        <p:spPr/>
        <p:txBody>
          <a:bodyPr/>
          <a:lstStyle/>
          <a:p>
            <a:r>
              <a:rPr lang="en-US" altLang="ja-JP"/>
              <a:t>March 2025</a:t>
            </a:r>
            <a:endParaRPr lang="en-GB"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3DCBB1-40F2-2645-EDA1-3638597842D0}"/>
            </a:ext>
          </a:extLst>
        </p:cNvPr>
        <p:cNvGrpSpPr/>
        <p:nvPr/>
      </p:nvGrpSpPr>
      <p:grpSpPr>
        <a:xfrm>
          <a:off x="0" y="0"/>
          <a:ext cx="0" cy="0"/>
          <a:chOff x="0" y="0"/>
          <a:chExt cx="0" cy="0"/>
        </a:xfrm>
      </p:grpSpPr>
      <p:sp>
        <p:nvSpPr>
          <p:cNvPr id="5121" name="Rectangle 1">
            <a:extLst>
              <a:ext uri="{FF2B5EF4-FFF2-40B4-BE49-F238E27FC236}">
                <a16:creationId xmlns:a16="http://schemas.microsoft.com/office/drawing/2014/main" id="{2494ADCB-CF3B-BC7D-0EE1-AFB37320F3AC}"/>
              </a:ext>
            </a:extLst>
          </p:cNvPr>
          <p:cNvSpPr>
            <a:spLocks noGrp="1" noChangeArrowheads="1"/>
          </p:cNvSpPr>
          <p:nvPr>
            <p:ph type="title"/>
          </p:nvPr>
        </p:nvSpPr>
        <p:spPr>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ja-JP" dirty="0"/>
              <a:t>Reference</a:t>
            </a:r>
            <a:endParaRPr lang="en-GB" dirty="0"/>
          </a:p>
        </p:txBody>
      </p:sp>
      <p:sp>
        <p:nvSpPr>
          <p:cNvPr id="5122" name="Rectangle 2">
            <a:extLst>
              <a:ext uri="{FF2B5EF4-FFF2-40B4-BE49-F238E27FC236}">
                <a16:creationId xmlns:a16="http://schemas.microsoft.com/office/drawing/2014/main" id="{E6DED583-E3D3-6E8E-4D99-28590BB64770}"/>
              </a:ext>
            </a:extLst>
          </p:cNvPr>
          <p:cNvSpPr>
            <a:spLocks noGrp="1" noChangeArrowheads="1"/>
          </p:cNvSpPr>
          <p:nvPr>
            <p:ph idx="1"/>
          </p:nvPr>
        </p:nvSpPr>
        <p:spPr>
          <a:xfrm>
            <a:off x="914401" y="1700808"/>
            <a:ext cx="10222160" cy="4774606"/>
          </a:xfrm>
          <a:ln/>
        </p:spPr>
        <p:txBody>
          <a:bodyPr/>
          <a:lstStyle/>
          <a:p>
            <a:pPr marL="57150" indent="0">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ja-JP" dirty="0"/>
              <a:t>[1] doc. IEEE 802.19-24/0038r0</a:t>
            </a:r>
          </a:p>
        </p:txBody>
      </p:sp>
      <p:sp>
        <p:nvSpPr>
          <p:cNvPr id="6" name="Slide Number Placeholder 5">
            <a:extLst>
              <a:ext uri="{FF2B5EF4-FFF2-40B4-BE49-F238E27FC236}">
                <a16:creationId xmlns:a16="http://schemas.microsoft.com/office/drawing/2014/main" id="{59B66296-44B8-75C1-305B-BAE3591F4DE8}"/>
              </a:ext>
            </a:extLst>
          </p:cNvPr>
          <p:cNvSpPr>
            <a:spLocks noGrp="1"/>
          </p:cNvSpPr>
          <p:nvPr>
            <p:ph type="sldNum" idx="12"/>
          </p:nvPr>
        </p:nvSpPr>
        <p:spPr/>
        <p:txBody>
          <a:bodyPr/>
          <a:lstStyle/>
          <a:p>
            <a:r>
              <a:rPr lang="en-GB" dirty="0"/>
              <a:t>Slide </a:t>
            </a:r>
            <a:fld id="{B3165115-9078-433B-A278-1F5ED971F63A}" type="slidenum">
              <a:rPr lang="en-GB"/>
              <a:pPr/>
              <a:t>20</a:t>
            </a:fld>
            <a:endParaRPr lang="en-GB" dirty="0"/>
          </a:p>
        </p:txBody>
      </p:sp>
      <p:sp>
        <p:nvSpPr>
          <p:cNvPr id="5" name="Footer Placeholder 4">
            <a:extLst>
              <a:ext uri="{FF2B5EF4-FFF2-40B4-BE49-F238E27FC236}">
                <a16:creationId xmlns:a16="http://schemas.microsoft.com/office/drawing/2014/main" id="{B41F366C-49A3-E1A9-6EE0-2471A753FF2C}"/>
              </a:ext>
            </a:extLst>
          </p:cNvPr>
          <p:cNvSpPr>
            <a:spLocks noGrp="1"/>
          </p:cNvSpPr>
          <p:nvPr>
            <p:ph type="ftr" idx="14"/>
          </p:nvPr>
        </p:nvSpPr>
        <p:spPr/>
        <p:txBody>
          <a:bodyPr/>
          <a:lstStyle/>
          <a:p>
            <a:r>
              <a:rPr lang="en-GB"/>
              <a:t>Kazuto Yano, ATR</a:t>
            </a:r>
            <a:endParaRPr lang="en-GB" dirty="0"/>
          </a:p>
        </p:txBody>
      </p:sp>
      <p:sp>
        <p:nvSpPr>
          <p:cNvPr id="4" name="Date Placeholder 3">
            <a:extLst>
              <a:ext uri="{FF2B5EF4-FFF2-40B4-BE49-F238E27FC236}">
                <a16:creationId xmlns:a16="http://schemas.microsoft.com/office/drawing/2014/main" id="{305E7618-1192-70FE-7A03-40E35FDFA23A}"/>
              </a:ext>
            </a:extLst>
          </p:cNvPr>
          <p:cNvSpPr>
            <a:spLocks noGrp="1"/>
          </p:cNvSpPr>
          <p:nvPr>
            <p:ph type="dt" idx="15"/>
          </p:nvPr>
        </p:nvSpPr>
        <p:spPr/>
        <p:txBody>
          <a:bodyPr/>
          <a:lstStyle/>
          <a:p>
            <a:r>
              <a:rPr lang="en-US" altLang="ja-JP"/>
              <a:t>March 2025</a:t>
            </a:r>
            <a:endParaRPr lang="en-GB" dirty="0"/>
          </a:p>
        </p:txBody>
      </p:sp>
    </p:spTree>
    <p:extLst>
      <p:ext uri="{BB962C8B-B14F-4D97-AF65-F5344CB8AC3E}">
        <p14:creationId xmlns:p14="http://schemas.microsoft.com/office/powerpoint/2010/main" val="31101152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t>Recap: DUTs (mini PCs)</a:t>
            </a:r>
          </a:p>
        </p:txBody>
      </p:sp>
      <p:sp>
        <p:nvSpPr>
          <p:cNvPr id="6" name="Slide Number Placeholder 5"/>
          <p:cNvSpPr>
            <a:spLocks noGrp="1"/>
          </p:cNvSpPr>
          <p:nvPr>
            <p:ph type="sldNum" idx="12"/>
          </p:nvPr>
        </p:nvSpPr>
        <p:spPr/>
        <p:txBody>
          <a:bodyPr/>
          <a:lstStyle/>
          <a:p>
            <a:r>
              <a:rPr lang="en-GB" dirty="0"/>
              <a:t>Slide </a:t>
            </a:r>
            <a:fld id="{B3165115-9078-433B-A278-1F5ED971F63A}" type="slidenum">
              <a:rPr lang="en-GB"/>
              <a:pPr/>
              <a:t>3</a:t>
            </a:fld>
            <a:endParaRPr lang="en-GB" dirty="0"/>
          </a:p>
        </p:txBody>
      </p:sp>
      <p:sp>
        <p:nvSpPr>
          <p:cNvPr id="5" name="Footer Placeholder 4"/>
          <p:cNvSpPr>
            <a:spLocks noGrp="1"/>
          </p:cNvSpPr>
          <p:nvPr>
            <p:ph type="ftr" idx="14"/>
          </p:nvPr>
        </p:nvSpPr>
        <p:spPr/>
        <p:txBody>
          <a:bodyPr/>
          <a:lstStyle/>
          <a:p>
            <a:r>
              <a:rPr lang="en-GB"/>
              <a:t>Kazuto Yano, ATR</a:t>
            </a:r>
            <a:endParaRPr lang="en-GB" dirty="0"/>
          </a:p>
        </p:txBody>
      </p:sp>
      <p:sp>
        <p:nvSpPr>
          <p:cNvPr id="4" name="Date Placeholder 3"/>
          <p:cNvSpPr>
            <a:spLocks noGrp="1"/>
          </p:cNvSpPr>
          <p:nvPr>
            <p:ph type="dt" idx="15"/>
          </p:nvPr>
        </p:nvSpPr>
        <p:spPr/>
        <p:txBody>
          <a:bodyPr/>
          <a:lstStyle/>
          <a:p>
            <a:r>
              <a:rPr lang="en-US" altLang="ja-JP"/>
              <a:t>March 2025</a:t>
            </a:r>
            <a:endParaRPr lang="en-GB" dirty="0"/>
          </a:p>
        </p:txBody>
      </p:sp>
      <p:sp>
        <p:nvSpPr>
          <p:cNvPr id="9" name="コンテンツ プレースホルダー 8">
            <a:extLst>
              <a:ext uri="{FF2B5EF4-FFF2-40B4-BE49-F238E27FC236}">
                <a16:creationId xmlns:a16="http://schemas.microsoft.com/office/drawing/2014/main" id="{FBBC03E0-69DA-0F6A-6C7E-0D46F5CDF816}"/>
              </a:ext>
            </a:extLst>
          </p:cNvPr>
          <p:cNvSpPr>
            <a:spLocks noGrp="1"/>
          </p:cNvSpPr>
          <p:nvPr>
            <p:ph idx="1"/>
          </p:nvPr>
        </p:nvSpPr>
        <p:spPr>
          <a:xfrm>
            <a:off x="914401" y="1981201"/>
            <a:ext cx="10361084" cy="1591815"/>
          </a:xfrm>
        </p:spPr>
        <p:txBody>
          <a:bodyPr/>
          <a:lstStyle/>
          <a:p>
            <a:pPr>
              <a:tabLst>
                <a:tab pos="973693" algn="l"/>
                <a:tab pos="1949079" algn="l"/>
                <a:tab pos="2924465" algn="l"/>
                <a:tab pos="3899851" algn="l"/>
                <a:tab pos="4875237" algn="l"/>
                <a:tab pos="5850623" algn="l"/>
                <a:tab pos="6826009" algn="l"/>
                <a:tab pos="7801395" algn="l"/>
                <a:tab pos="8776781" algn="l"/>
                <a:tab pos="9752167" algn="l"/>
                <a:tab pos="10727552" algn="l"/>
              </a:tabLst>
            </a:pPr>
            <a:r>
              <a:rPr lang="en-GB" altLang="ja-JP" dirty="0"/>
              <a:t>We measured radio emission from three different mini PCs as in [1]. They are made in different countries/area. </a:t>
            </a:r>
          </a:p>
        </p:txBody>
      </p:sp>
      <p:sp>
        <p:nvSpPr>
          <p:cNvPr id="17" name="テキスト ボックス 16">
            <a:extLst>
              <a:ext uri="{FF2B5EF4-FFF2-40B4-BE49-F238E27FC236}">
                <a16:creationId xmlns:a16="http://schemas.microsoft.com/office/drawing/2014/main" id="{F3A9BA8F-4E75-CEB5-74EA-B0B04D1312BB}"/>
              </a:ext>
            </a:extLst>
          </p:cNvPr>
          <p:cNvSpPr txBox="1"/>
          <p:nvPr/>
        </p:nvSpPr>
        <p:spPr>
          <a:xfrm>
            <a:off x="3143672" y="5375561"/>
            <a:ext cx="1544012" cy="461665"/>
          </a:xfrm>
          <a:prstGeom prst="rect">
            <a:avLst/>
          </a:prstGeom>
          <a:noFill/>
        </p:spPr>
        <p:txBody>
          <a:bodyPr wrap="none" rtlCol="0">
            <a:spAutoFit/>
          </a:bodyPr>
          <a:lstStyle/>
          <a:p>
            <a:r>
              <a:rPr kumimoji="1" lang="en-US" altLang="ja-JP" dirty="0">
                <a:solidFill>
                  <a:schemeClr val="tx1"/>
                </a:solidFill>
              </a:rPr>
              <a:t>Mini PC-C</a:t>
            </a:r>
            <a:endParaRPr kumimoji="1" lang="ja-JP" altLang="en-US" dirty="0">
              <a:solidFill>
                <a:schemeClr val="tx1"/>
              </a:solidFill>
            </a:endParaRPr>
          </a:p>
        </p:txBody>
      </p:sp>
      <p:sp>
        <p:nvSpPr>
          <p:cNvPr id="18" name="テキスト ボックス 17">
            <a:extLst>
              <a:ext uri="{FF2B5EF4-FFF2-40B4-BE49-F238E27FC236}">
                <a16:creationId xmlns:a16="http://schemas.microsoft.com/office/drawing/2014/main" id="{E28D2AE9-FF73-E93B-A8C1-8AA923F8F072}"/>
              </a:ext>
            </a:extLst>
          </p:cNvPr>
          <p:cNvSpPr txBox="1"/>
          <p:nvPr/>
        </p:nvSpPr>
        <p:spPr>
          <a:xfrm>
            <a:off x="5412366" y="5372944"/>
            <a:ext cx="1544012" cy="461665"/>
          </a:xfrm>
          <a:prstGeom prst="rect">
            <a:avLst/>
          </a:prstGeom>
          <a:noFill/>
        </p:spPr>
        <p:txBody>
          <a:bodyPr wrap="none" rtlCol="0">
            <a:spAutoFit/>
          </a:bodyPr>
          <a:lstStyle/>
          <a:p>
            <a:r>
              <a:rPr kumimoji="1" lang="en-US" altLang="ja-JP" dirty="0">
                <a:solidFill>
                  <a:schemeClr val="tx1"/>
                </a:solidFill>
              </a:rPr>
              <a:t>Mini PC-B</a:t>
            </a:r>
            <a:endParaRPr kumimoji="1" lang="ja-JP" altLang="en-US" dirty="0">
              <a:solidFill>
                <a:schemeClr val="tx1"/>
              </a:solidFill>
            </a:endParaRPr>
          </a:p>
        </p:txBody>
      </p:sp>
      <p:sp>
        <p:nvSpPr>
          <p:cNvPr id="19" name="テキスト ボックス 18">
            <a:extLst>
              <a:ext uri="{FF2B5EF4-FFF2-40B4-BE49-F238E27FC236}">
                <a16:creationId xmlns:a16="http://schemas.microsoft.com/office/drawing/2014/main" id="{0F442D0F-DF5A-3978-7D4C-8529B6D1072F}"/>
              </a:ext>
            </a:extLst>
          </p:cNvPr>
          <p:cNvSpPr txBox="1"/>
          <p:nvPr/>
        </p:nvSpPr>
        <p:spPr>
          <a:xfrm>
            <a:off x="7491854" y="5372944"/>
            <a:ext cx="1561646" cy="461665"/>
          </a:xfrm>
          <a:prstGeom prst="rect">
            <a:avLst/>
          </a:prstGeom>
          <a:noFill/>
        </p:spPr>
        <p:txBody>
          <a:bodyPr wrap="none" rtlCol="0">
            <a:spAutoFit/>
          </a:bodyPr>
          <a:lstStyle/>
          <a:p>
            <a:r>
              <a:rPr kumimoji="1" lang="en-US" altLang="ja-JP" dirty="0">
                <a:solidFill>
                  <a:schemeClr val="tx1"/>
                </a:solidFill>
              </a:rPr>
              <a:t>Mini PC-A</a:t>
            </a:r>
            <a:endParaRPr kumimoji="1" lang="ja-JP" altLang="en-US" dirty="0">
              <a:solidFill>
                <a:schemeClr val="tx1"/>
              </a:solidFill>
            </a:endParaRPr>
          </a:p>
        </p:txBody>
      </p:sp>
      <p:pic>
        <p:nvPicPr>
          <p:cNvPr id="3" name="図 2" descr="携帯電話のケース&#10;&#10;自動的に生成された説明">
            <a:extLst>
              <a:ext uri="{FF2B5EF4-FFF2-40B4-BE49-F238E27FC236}">
                <a16:creationId xmlns:a16="http://schemas.microsoft.com/office/drawing/2014/main" id="{5CDA88BD-43BD-4A7D-9561-4727509B26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1584" y="2924944"/>
            <a:ext cx="7136949" cy="2448000"/>
          </a:xfrm>
          <a:prstGeom prst="rect">
            <a:avLst/>
          </a:prstGeom>
        </p:spPr>
      </p:pic>
      <p:sp>
        <p:nvSpPr>
          <p:cNvPr id="2" name="テキスト ボックス 1">
            <a:extLst>
              <a:ext uri="{FF2B5EF4-FFF2-40B4-BE49-F238E27FC236}">
                <a16:creationId xmlns:a16="http://schemas.microsoft.com/office/drawing/2014/main" id="{A6125567-E9FD-3EAA-8FE7-4C1551521116}"/>
              </a:ext>
            </a:extLst>
          </p:cNvPr>
          <p:cNvSpPr txBox="1"/>
          <p:nvPr/>
        </p:nvSpPr>
        <p:spPr>
          <a:xfrm>
            <a:off x="1029603" y="5829081"/>
            <a:ext cx="2778774" cy="646331"/>
          </a:xfrm>
          <a:prstGeom prst="rect">
            <a:avLst/>
          </a:prstGeom>
          <a:noFill/>
        </p:spPr>
        <p:txBody>
          <a:bodyPr wrap="none" rtlCol="0">
            <a:spAutoFit/>
          </a:bodyPr>
          <a:lstStyle/>
          <a:p>
            <a:r>
              <a:rPr kumimoji="1" lang="en-US" altLang="ja-JP" sz="1800" dirty="0">
                <a:solidFill>
                  <a:schemeClr val="tx1"/>
                </a:solidFill>
              </a:rPr>
              <a:t>CPU: AMD Ryzen 7 5700U</a:t>
            </a:r>
          </a:p>
          <a:p>
            <a:r>
              <a:rPr kumimoji="1" lang="en-US" altLang="ja-JP" sz="1800" dirty="0">
                <a:solidFill>
                  <a:schemeClr val="tx1"/>
                </a:solidFill>
              </a:rPr>
              <a:t>          1.8-4.3 GHz</a:t>
            </a:r>
            <a:endParaRPr kumimoji="1" lang="ja-JP" altLang="en-US" sz="1800" dirty="0">
              <a:solidFill>
                <a:schemeClr val="tx1"/>
              </a:solidFill>
            </a:endParaRPr>
          </a:p>
        </p:txBody>
      </p:sp>
      <p:sp>
        <p:nvSpPr>
          <p:cNvPr id="7" name="テキスト ボックス 6">
            <a:extLst>
              <a:ext uri="{FF2B5EF4-FFF2-40B4-BE49-F238E27FC236}">
                <a16:creationId xmlns:a16="http://schemas.microsoft.com/office/drawing/2014/main" id="{8C308B89-072B-0D65-AF2D-A5D18FBC4E16}"/>
              </a:ext>
            </a:extLst>
          </p:cNvPr>
          <p:cNvSpPr txBox="1"/>
          <p:nvPr/>
        </p:nvSpPr>
        <p:spPr>
          <a:xfrm>
            <a:off x="4817138" y="5842934"/>
            <a:ext cx="2734467" cy="646331"/>
          </a:xfrm>
          <a:prstGeom prst="rect">
            <a:avLst/>
          </a:prstGeom>
          <a:noFill/>
        </p:spPr>
        <p:txBody>
          <a:bodyPr wrap="none" rtlCol="0">
            <a:spAutoFit/>
          </a:bodyPr>
          <a:lstStyle/>
          <a:p>
            <a:r>
              <a:rPr kumimoji="1" lang="en-US" altLang="ja-JP" sz="1800" dirty="0">
                <a:solidFill>
                  <a:schemeClr val="tx1"/>
                </a:solidFill>
              </a:rPr>
              <a:t>CPU: AMD Ryzen5 7535U</a:t>
            </a:r>
          </a:p>
          <a:p>
            <a:r>
              <a:rPr kumimoji="1" lang="en-US" altLang="ja-JP" sz="1800" dirty="0">
                <a:solidFill>
                  <a:schemeClr val="tx1"/>
                </a:solidFill>
              </a:rPr>
              <a:t>          2.0-4.55 GHz</a:t>
            </a:r>
            <a:endParaRPr kumimoji="1" lang="ja-JP" altLang="en-US" sz="1800" dirty="0">
              <a:solidFill>
                <a:schemeClr val="tx1"/>
              </a:solidFill>
            </a:endParaRPr>
          </a:p>
        </p:txBody>
      </p:sp>
      <p:sp>
        <p:nvSpPr>
          <p:cNvPr id="8" name="テキスト ボックス 7">
            <a:extLst>
              <a:ext uri="{FF2B5EF4-FFF2-40B4-BE49-F238E27FC236}">
                <a16:creationId xmlns:a16="http://schemas.microsoft.com/office/drawing/2014/main" id="{ADEA2CD1-2520-17FD-91A3-A90582A80DDF}"/>
              </a:ext>
            </a:extLst>
          </p:cNvPr>
          <p:cNvSpPr txBox="1"/>
          <p:nvPr/>
        </p:nvSpPr>
        <p:spPr>
          <a:xfrm>
            <a:off x="8087081" y="5820758"/>
            <a:ext cx="2734467" cy="646331"/>
          </a:xfrm>
          <a:prstGeom prst="rect">
            <a:avLst/>
          </a:prstGeom>
          <a:noFill/>
        </p:spPr>
        <p:txBody>
          <a:bodyPr wrap="none" rtlCol="0">
            <a:spAutoFit/>
          </a:bodyPr>
          <a:lstStyle/>
          <a:p>
            <a:r>
              <a:rPr kumimoji="1" lang="en-US" altLang="ja-JP" sz="1800" dirty="0">
                <a:solidFill>
                  <a:schemeClr val="tx1"/>
                </a:solidFill>
              </a:rPr>
              <a:t>CPU: Intel Core i7-1165G7</a:t>
            </a:r>
          </a:p>
          <a:p>
            <a:r>
              <a:rPr kumimoji="1" lang="en-US" altLang="ja-JP" sz="1800" dirty="0">
                <a:solidFill>
                  <a:schemeClr val="tx1"/>
                </a:solidFill>
              </a:rPr>
              <a:t>          2.8-4.7 GHz</a:t>
            </a:r>
            <a:endParaRPr kumimoji="1" lang="ja-JP" altLang="en-US" sz="1800" dirty="0">
              <a:solidFill>
                <a:schemeClr val="tx1"/>
              </a:solidFill>
            </a:endParaRPr>
          </a:p>
        </p:txBody>
      </p:sp>
    </p:spTree>
    <p:extLst>
      <p:ext uri="{BB962C8B-B14F-4D97-AF65-F5344CB8AC3E}">
        <p14:creationId xmlns:p14="http://schemas.microsoft.com/office/powerpoint/2010/main" val="35818385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0D251-4671-3268-9D7E-4636D25A41F5}"/>
            </a:ext>
          </a:extLst>
        </p:cNvPr>
        <p:cNvGrpSpPr/>
        <p:nvPr/>
      </p:nvGrpSpPr>
      <p:grpSpPr>
        <a:xfrm>
          <a:off x="0" y="0"/>
          <a:ext cx="0" cy="0"/>
          <a:chOff x="0" y="0"/>
          <a:chExt cx="0" cy="0"/>
        </a:xfrm>
      </p:grpSpPr>
      <p:sp>
        <p:nvSpPr>
          <p:cNvPr id="5121" name="Rectangle 1">
            <a:extLst>
              <a:ext uri="{FF2B5EF4-FFF2-40B4-BE49-F238E27FC236}">
                <a16:creationId xmlns:a16="http://schemas.microsoft.com/office/drawing/2014/main" id="{5043ED4D-22F8-C8D4-78C9-4893A1726842}"/>
              </a:ext>
            </a:extLst>
          </p:cNvPr>
          <p:cNvSpPr>
            <a:spLocks noGrp="1" noChangeArrowheads="1"/>
          </p:cNvSpPr>
          <p:nvPr>
            <p:ph type="title"/>
          </p:nvPr>
        </p:nvSpPr>
        <p:spPr>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ja-JP" dirty="0"/>
              <a:t>Recap: </a:t>
            </a:r>
            <a:r>
              <a:rPr lang="en-GB" dirty="0"/>
              <a:t>DUTs (laptop PCs)</a:t>
            </a:r>
          </a:p>
        </p:txBody>
      </p:sp>
      <p:sp>
        <p:nvSpPr>
          <p:cNvPr id="6" name="Slide Number Placeholder 5">
            <a:extLst>
              <a:ext uri="{FF2B5EF4-FFF2-40B4-BE49-F238E27FC236}">
                <a16:creationId xmlns:a16="http://schemas.microsoft.com/office/drawing/2014/main" id="{EF576ABB-DDED-FB67-4F76-989A1B5B178C}"/>
              </a:ext>
            </a:extLst>
          </p:cNvPr>
          <p:cNvSpPr>
            <a:spLocks noGrp="1"/>
          </p:cNvSpPr>
          <p:nvPr>
            <p:ph type="sldNum" idx="12"/>
          </p:nvPr>
        </p:nvSpPr>
        <p:spPr/>
        <p:txBody>
          <a:bodyPr/>
          <a:lstStyle/>
          <a:p>
            <a:r>
              <a:rPr lang="en-GB" dirty="0"/>
              <a:t>Slide </a:t>
            </a:r>
            <a:fld id="{B3165115-9078-433B-A278-1F5ED971F63A}" type="slidenum">
              <a:rPr lang="en-GB"/>
              <a:pPr/>
              <a:t>4</a:t>
            </a:fld>
            <a:endParaRPr lang="en-GB" dirty="0"/>
          </a:p>
        </p:txBody>
      </p:sp>
      <p:sp>
        <p:nvSpPr>
          <p:cNvPr id="5" name="Footer Placeholder 4">
            <a:extLst>
              <a:ext uri="{FF2B5EF4-FFF2-40B4-BE49-F238E27FC236}">
                <a16:creationId xmlns:a16="http://schemas.microsoft.com/office/drawing/2014/main" id="{8C41D751-41B6-B997-5479-9EABACFB212D}"/>
              </a:ext>
            </a:extLst>
          </p:cNvPr>
          <p:cNvSpPr>
            <a:spLocks noGrp="1"/>
          </p:cNvSpPr>
          <p:nvPr>
            <p:ph type="ftr" idx="14"/>
          </p:nvPr>
        </p:nvSpPr>
        <p:spPr/>
        <p:txBody>
          <a:bodyPr/>
          <a:lstStyle/>
          <a:p>
            <a:r>
              <a:rPr lang="en-GB"/>
              <a:t>Kazuto Yano, ATR</a:t>
            </a:r>
            <a:endParaRPr lang="en-GB" dirty="0"/>
          </a:p>
        </p:txBody>
      </p:sp>
      <p:sp>
        <p:nvSpPr>
          <p:cNvPr id="4" name="Date Placeholder 3">
            <a:extLst>
              <a:ext uri="{FF2B5EF4-FFF2-40B4-BE49-F238E27FC236}">
                <a16:creationId xmlns:a16="http://schemas.microsoft.com/office/drawing/2014/main" id="{0C8DC7B3-E742-DE1F-9150-3ACD259FD592}"/>
              </a:ext>
            </a:extLst>
          </p:cNvPr>
          <p:cNvSpPr>
            <a:spLocks noGrp="1"/>
          </p:cNvSpPr>
          <p:nvPr>
            <p:ph type="dt" idx="15"/>
          </p:nvPr>
        </p:nvSpPr>
        <p:spPr/>
        <p:txBody>
          <a:bodyPr/>
          <a:lstStyle/>
          <a:p>
            <a:r>
              <a:rPr lang="en-US" altLang="ja-JP"/>
              <a:t>March 2025</a:t>
            </a:r>
            <a:endParaRPr lang="en-GB" dirty="0"/>
          </a:p>
        </p:txBody>
      </p:sp>
      <p:sp>
        <p:nvSpPr>
          <p:cNvPr id="9" name="コンテンツ プレースホルダー 8">
            <a:extLst>
              <a:ext uri="{FF2B5EF4-FFF2-40B4-BE49-F238E27FC236}">
                <a16:creationId xmlns:a16="http://schemas.microsoft.com/office/drawing/2014/main" id="{15FBE796-9401-2717-A6AD-8B30EADEC0F0}"/>
              </a:ext>
            </a:extLst>
          </p:cNvPr>
          <p:cNvSpPr>
            <a:spLocks noGrp="1"/>
          </p:cNvSpPr>
          <p:nvPr>
            <p:ph idx="1"/>
          </p:nvPr>
        </p:nvSpPr>
        <p:spPr>
          <a:xfrm>
            <a:off x="914401" y="1981201"/>
            <a:ext cx="10361084" cy="1591815"/>
          </a:xfrm>
        </p:spPr>
        <p:txBody>
          <a:bodyPr/>
          <a:lstStyle/>
          <a:p>
            <a:pPr>
              <a:tabLst>
                <a:tab pos="973693" algn="l"/>
                <a:tab pos="1949079" algn="l"/>
                <a:tab pos="2924465" algn="l"/>
                <a:tab pos="3899851" algn="l"/>
                <a:tab pos="4875237" algn="l"/>
                <a:tab pos="5850623" algn="l"/>
                <a:tab pos="6826009" algn="l"/>
                <a:tab pos="7801395" algn="l"/>
                <a:tab pos="8776781" algn="l"/>
                <a:tab pos="9752167" algn="l"/>
                <a:tab pos="10727552" algn="l"/>
              </a:tabLst>
            </a:pPr>
            <a:r>
              <a:rPr lang="en-GB" altLang="ja-JP" dirty="0"/>
              <a:t>We also measured radio emission from two different laptop PCs. They are manufactured by different </a:t>
            </a:r>
            <a:r>
              <a:rPr lang="en-US" altLang="ja-JP" dirty="0"/>
              <a:t>vendors</a:t>
            </a:r>
            <a:r>
              <a:rPr lang="en-GB" altLang="ja-JP" dirty="0"/>
              <a:t>.</a:t>
            </a:r>
          </a:p>
        </p:txBody>
      </p:sp>
      <p:sp>
        <p:nvSpPr>
          <p:cNvPr id="17" name="テキスト ボックス 16">
            <a:extLst>
              <a:ext uri="{FF2B5EF4-FFF2-40B4-BE49-F238E27FC236}">
                <a16:creationId xmlns:a16="http://schemas.microsoft.com/office/drawing/2014/main" id="{83248F42-68CD-C869-FCFC-3102554D62B5}"/>
              </a:ext>
            </a:extLst>
          </p:cNvPr>
          <p:cNvSpPr txBox="1"/>
          <p:nvPr/>
        </p:nvSpPr>
        <p:spPr>
          <a:xfrm>
            <a:off x="2495600" y="5591857"/>
            <a:ext cx="1816523" cy="461665"/>
          </a:xfrm>
          <a:prstGeom prst="rect">
            <a:avLst/>
          </a:prstGeom>
          <a:noFill/>
        </p:spPr>
        <p:txBody>
          <a:bodyPr wrap="none" rtlCol="0">
            <a:spAutoFit/>
          </a:bodyPr>
          <a:lstStyle/>
          <a:p>
            <a:r>
              <a:rPr kumimoji="1" lang="en-US" altLang="ja-JP" dirty="0">
                <a:solidFill>
                  <a:schemeClr val="tx1"/>
                </a:solidFill>
              </a:rPr>
              <a:t>Laptop PC-A</a:t>
            </a:r>
            <a:endParaRPr kumimoji="1" lang="ja-JP" altLang="en-US" dirty="0">
              <a:solidFill>
                <a:schemeClr val="tx1"/>
              </a:solidFill>
            </a:endParaRPr>
          </a:p>
        </p:txBody>
      </p:sp>
      <p:sp>
        <p:nvSpPr>
          <p:cNvPr id="18" name="テキスト ボックス 17">
            <a:extLst>
              <a:ext uri="{FF2B5EF4-FFF2-40B4-BE49-F238E27FC236}">
                <a16:creationId xmlns:a16="http://schemas.microsoft.com/office/drawing/2014/main" id="{39C858BC-94C6-9AD9-16B5-FDC1E693B429}"/>
              </a:ext>
            </a:extLst>
          </p:cNvPr>
          <p:cNvSpPr txBox="1"/>
          <p:nvPr/>
        </p:nvSpPr>
        <p:spPr>
          <a:xfrm>
            <a:off x="7210121" y="5589240"/>
            <a:ext cx="1816523" cy="461665"/>
          </a:xfrm>
          <a:prstGeom prst="rect">
            <a:avLst/>
          </a:prstGeom>
          <a:noFill/>
        </p:spPr>
        <p:txBody>
          <a:bodyPr wrap="none" rtlCol="0">
            <a:spAutoFit/>
          </a:bodyPr>
          <a:lstStyle/>
          <a:p>
            <a:r>
              <a:rPr kumimoji="1" lang="en-US" altLang="ja-JP" dirty="0">
                <a:solidFill>
                  <a:schemeClr val="tx1"/>
                </a:solidFill>
              </a:rPr>
              <a:t>Laptop PC-B</a:t>
            </a:r>
            <a:endParaRPr kumimoji="1" lang="ja-JP" altLang="en-US" dirty="0">
              <a:solidFill>
                <a:schemeClr val="tx1"/>
              </a:solidFill>
            </a:endParaRPr>
          </a:p>
        </p:txBody>
      </p:sp>
      <p:pic>
        <p:nvPicPr>
          <p:cNvPr id="2" name="図 1">
            <a:extLst>
              <a:ext uri="{FF2B5EF4-FFF2-40B4-BE49-F238E27FC236}">
                <a16:creationId xmlns:a16="http://schemas.microsoft.com/office/drawing/2014/main" id="{CCEC58C5-9BAA-F7B1-D70C-0052F4F98ED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91544" y="2853716"/>
            <a:ext cx="2743026" cy="2700000"/>
          </a:xfrm>
          <a:prstGeom prst="rect">
            <a:avLst/>
          </a:prstGeom>
        </p:spPr>
      </p:pic>
      <p:pic>
        <p:nvPicPr>
          <p:cNvPr id="3" name="図 2">
            <a:extLst>
              <a:ext uri="{FF2B5EF4-FFF2-40B4-BE49-F238E27FC236}">
                <a16:creationId xmlns:a16="http://schemas.microsoft.com/office/drawing/2014/main" id="{D497FC58-A89B-B687-43E6-D9456433282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600056" y="2853438"/>
            <a:ext cx="2933542" cy="2700000"/>
          </a:xfrm>
          <a:prstGeom prst="rect">
            <a:avLst/>
          </a:prstGeom>
        </p:spPr>
      </p:pic>
      <p:sp>
        <p:nvSpPr>
          <p:cNvPr id="7" name="テキスト ボックス 6">
            <a:extLst>
              <a:ext uri="{FF2B5EF4-FFF2-40B4-BE49-F238E27FC236}">
                <a16:creationId xmlns:a16="http://schemas.microsoft.com/office/drawing/2014/main" id="{F572CBDB-0C76-2B76-7CA6-97388C77ADE9}"/>
              </a:ext>
            </a:extLst>
          </p:cNvPr>
          <p:cNvSpPr txBox="1"/>
          <p:nvPr/>
        </p:nvSpPr>
        <p:spPr>
          <a:xfrm>
            <a:off x="914401" y="6091663"/>
            <a:ext cx="4782078" cy="369332"/>
          </a:xfrm>
          <a:prstGeom prst="rect">
            <a:avLst/>
          </a:prstGeom>
          <a:noFill/>
        </p:spPr>
        <p:txBody>
          <a:bodyPr wrap="none" rtlCol="0">
            <a:spAutoFit/>
          </a:bodyPr>
          <a:lstStyle/>
          <a:p>
            <a:r>
              <a:rPr kumimoji="1" lang="en-US" altLang="ja-JP" sz="1800" dirty="0">
                <a:solidFill>
                  <a:schemeClr val="tx1"/>
                </a:solidFill>
              </a:rPr>
              <a:t>CPU: Intel </a:t>
            </a:r>
            <a:r>
              <a:rPr kumimoji="1" lang="pl-PL" altLang="ja-JP" sz="1800" dirty="0">
                <a:solidFill>
                  <a:schemeClr val="tx1"/>
                </a:solidFill>
              </a:rPr>
              <a:t>Celeron 3865U</a:t>
            </a:r>
            <a:r>
              <a:rPr kumimoji="1" lang="en-US" altLang="ja-JP" sz="1800" dirty="0">
                <a:solidFill>
                  <a:schemeClr val="tx1"/>
                </a:solidFill>
              </a:rPr>
              <a:t> </a:t>
            </a:r>
            <a:r>
              <a:rPr kumimoji="1" lang="pl-PL" altLang="ja-JP" sz="1800" dirty="0">
                <a:solidFill>
                  <a:schemeClr val="tx1"/>
                </a:solidFill>
              </a:rPr>
              <a:t>(Kaby Lake)</a:t>
            </a:r>
            <a:r>
              <a:rPr kumimoji="1" lang="en-US" altLang="ja-JP" sz="1800" dirty="0">
                <a:solidFill>
                  <a:schemeClr val="tx1"/>
                </a:solidFill>
              </a:rPr>
              <a:t>, </a:t>
            </a:r>
            <a:r>
              <a:rPr kumimoji="1" lang="pl-PL" altLang="ja-JP" sz="1800" dirty="0">
                <a:solidFill>
                  <a:schemeClr val="tx1"/>
                </a:solidFill>
              </a:rPr>
              <a:t>1.8</a:t>
            </a:r>
            <a:r>
              <a:rPr kumimoji="1" lang="en-US" altLang="ja-JP" sz="1800" dirty="0">
                <a:solidFill>
                  <a:schemeClr val="tx1"/>
                </a:solidFill>
              </a:rPr>
              <a:t> </a:t>
            </a:r>
            <a:r>
              <a:rPr kumimoji="1" lang="pl-PL" altLang="ja-JP" sz="1800" dirty="0">
                <a:solidFill>
                  <a:schemeClr val="tx1"/>
                </a:solidFill>
              </a:rPr>
              <a:t>GHz</a:t>
            </a:r>
            <a:endParaRPr kumimoji="1" lang="ja-JP" altLang="en-US" sz="1800" dirty="0">
              <a:solidFill>
                <a:schemeClr val="tx1"/>
              </a:solidFill>
            </a:endParaRPr>
          </a:p>
        </p:txBody>
      </p:sp>
      <p:sp>
        <p:nvSpPr>
          <p:cNvPr id="8" name="テキスト ボックス 7">
            <a:extLst>
              <a:ext uri="{FF2B5EF4-FFF2-40B4-BE49-F238E27FC236}">
                <a16:creationId xmlns:a16="http://schemas.microsoft.com/office/drawing/2014/main" id="{74787696-9089-B91E-1033-C9698DABA566}"/>
              </a:ext>
            </a:extLst>
          </p:cNvPr>
          <p:cNvSpPr txBox="1"/>
          <p:nvPr/>
        </p:nvSpPr>
        <p:spPr>
          <a:xfrm>
            <a:off x="6096000" y="6097054"/>
            <a:ext cx="4121641" cy="369332"/>
          </a:xfrm>
          <a:prstGeom prst="rect">
            <a:avLst/>
          </a:prstGeom>
          <a:noFill/>
        </p:spPr>
        <p:txBody>
          <a:bodyPr wrap="none" rtlCol="0">
            <a:spAutoFit/>
          </a:bodyPr>
          <a:lstStyle/>
          <a:p>
            <a:r>
              <a:rPr kumimoji="1" lang="en-US" altLang="ja-JP" sz="1800" dirty="0">
                <a:solidFill>
                  <a:schemeClr val="tx1"/>
                </a:solidFill>
              </a:rPr>
              <a:t>CPU: </a:t>
            </a:r>
            <a:r>
              <a:rPr kumimoji="1" lang="pt-BR" altLang="ja-JP" sz="1800" dirty="0">
                <a:solidFill>
                  <a:schemeClr val="tx1"/>
                </a:solidFill>
              </a:rPr>
              <a:t>Intel Core i5-7200U, 2.50-3.10 GHz</a:t>
            </a:r>
            <a:endParaRPr kumimoji="1" lang="ja-JP" altLang="en-US" sz="1800" dirty="0">
              <a:solidFill>
                <a:schemeClr val="tx1"/>
              </a:solidFill>
            </a:endParaRPr>
          </a:p>
        </p:txBody>
      </p:sp>
    </p:spTree>
    <p:extLst>
      <p:ext uri="{BB962C8B-B14F-4D97-AF65-F5344CB8AC3E}">
        <p14:creationId xmlns:p14="http://schemas.microsoft.com/office/powerpoint/2010/main" val="24664367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FA4CA2-AEFF-0507-12AF-CA54513DEDFB}"/>
            </a:ext>
          </a:extLst>
        </p:cNvPr>
        <p:cNvGrpSpPr/>
        <p:nvPr/>
      </p:nvGrpSpPr>
      <p:grpSpPr>
        <a:xfrm>
          <a:off x="0" y="0"/>
          <a:ext cx="0" cy="0"/>
          <a:chOff x="0" y="0"/>
          <a:chExt cx="0" cy="0"/>
        </a:xfrm>
      </p:grpSpPr>
      <p:sp>
        <p:nvSpPr>
          <p:cNvPr id="5121" name="Rectangle 1">
            <a:extLst>
              <a:ext uri="{FF2B5EF4-FFF2-40B4-BE49-F238E27FC236}">
                <a16:creationId xmlns:a16="http://schemas.microsoft.com/office/drawing/2014/main" id="{B2C88B42-55F0-ECCE-C8BA-AB616643CC6F}"/>
              </a:ext>
            </a:extLst>
          </p:cNvPr>
          <p:cNvSpPr>
            <a:spLocks noGrp="1" noChangeArrowheads="1"/>
          </p:cNvSpPr>
          <p:nvPr>
            <p:ph type="title"/>
          </p:nvPr>
        </p:nvSpPr>
        <p:spPr>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ja-JP" dirty="0"/>
              <a:t>Recap: </a:t>
            </a:r>
            <a:r>
              <a:rPr lang="en-GB" dirty="0"/>
              <a:t>Measurement experiment</a:t>
            </a:r>
          </a:p>
        </p:txBody>
      </p:sp>
      <p:sp>
        <p:nvSpPr>
          <p:cNvPr id="6" name="Slide Number Placeholder 5">
            <a:extLst>
              <a:ext uri="{FF2B5EF4-FFF2-40B4-BE49-F238E27FC236}">
                <a16:creationId xmlns:a16="http://schemas.microsoft.com/office/drawing/2014/main" id="{7EC02F96-FF02-D14B-0FEA-F8F45C042F3D}"/>
              </a:ext>
            </a:extLst>
          </p:cNvPr>
          <p:cNvSpPr>
            <a:spLocks noGrp="1"/>
          </p:cNvSpPr>
          <p:nvPr>
            <p:ph type="sldNum" idx="12"/>
          </p:nvPr>
        </p:nvSpPr>
        <p:spPr/>
        <p:txBody>
          <a:bodyPr/>
          <a:lstStyle/>
          <a:p>
            <a:r>
              <a:rPr lang="en-GB" dirty="0"/>
              <a:t>Slide </a:t>
            </a:r>
            <a:fld id="{B3165115-9078-433B-A278-1F5ED971F63A}" type="slidenum">
              <a:rPr lang="en-GB"/>
              <a:pPr/>
              <a:t>5</a:t>
            </a:fld>
            <a:endParaRPr lang="en-GB" dirty="0"/>
          </a:p>
        </p:txBody>
      </p:sp>
      <p:sp>
        <p:nvSpPr>
          <p:cNvPr id="5" name="Footer Placeholder 4">
            <a:extLst>
              <a:ext uri="{FF2B5EF4-FFF2-40B4-BE49-F238E27FC236}">
                <a16:creationId xmlns:a16="http://schemas.microsoft.com/office/drawing/2014/main" id="{4D9435DC-A5B9-E279-4CEB-FFF5AD00B8E9}"/>
              </a:ext>
            </a:extLst>
          </p:cNvPr>
          <p:cNvSpPr>
            <a:spLocks noGrp="1"/>
          </p:cNvSpPr>
          <p:nvPr>
            <p:ph type="ftr" idx="14"/>
          </p:nvPr>
        </p:nvSpPr>
        <p:spPr/>
        <p:txBody>
          <a:bodyPr/>
          <a:lstStyle/>
          <a:p>
            <a:r>
              <a:rPr lang="en-GB"/>
              <a:t>Kazuto Yano, ATR</a:t>
            </a:r>
            <a:endParaRPr lang="en-GB" dirty="0"/>
          </a:p>
        </p:txBody>
      </p:sp>
      <p:sp>
        <p:nvSpPr>
          <p:cNvPr id="4" name="Date Placeholder 3">
            <a:extLst>
              <a:ext uri="{FF2B5EF4-FFF2-40B4-BE49-F238E27FC236}">
                <a16:creationId xmlns:a16="http://schemas.microsoft.com/office/drawing/2014/main" id="{F5B013BC-35D0-87C8-9463-7C3727923B5A}"/>
              </a:ext>
            </a:extLst>
          </p:cNvPr>
          <p:cNvSpPr>
            <a:spLocks noGrp="1"/>
          </p:cNvSpPr>
          <p:nvPr>
            <p:ph type="dt" idx="15"/>
          </p:nvPr>
        </p:nvSpPr>
        <p:spPr/>
        <p:txBody>
          <a:bodyPr/>
          <a:lstStyle/>
          <a:p>
            <a:r>
              <a:rPr lang="en-US" altLang="ja-JP"/>
              <a:t>March 2025</a:t>
            </a:r>
            <a:endParaRPr lang="en-GB" dirty="0"/>
          </a:p>
        </p:txBody>
      </p:sp>
      <p:sp>
        <p:nvSpPr>
          <p:cNvPr id="9" name="コンテンツ プレースホルダー 8">
            <a:extLst>
              <a:ext uri="{FF2B5EF4-FFF2-40B4-BE49-F238E27FC236}">
                <a16:creationId xmlns:a16="http://schemas.microsoft.com/office/drawing/2014/main" id="{6EA73A01-D928-E05B-534F-2477ADC2A157}"/>
              </a:ext>
            </a:extLst>
          </p:cNvPr>
          <p:cNvSpPr>
            <a:spLocks noGrp="1"/>
          </p:cNvSpPr>
          <p:nvPr>
            <p:ph idx="1"/>
          </p:nvPr>
        </p:nvSpPr>
        <p:spPr/>
        <p:txBody>
          <a:bodyPr/>
          <a:lstStyle/>
          <a:p>
            <a:pPr marL="268288" indent="-211138">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ja-JP" dirty="0">
                <a:solidFill>
                  <a:schemeClr val="tx1"/>
                </a:solidFill>
              </a:rPr>
              <a:t>We conducted measurement in an anechoic chamber. In the experiment, IQ sampling data was recorded by a data logger during 60 seconds in booting the PCs.</a:t>
            </a:r>
            <a:r>
              <a:rPr lang="ja-JP" altLang="en-US" dirty="0">
                <a:solidFill>
                  <a:schemeClr val="tx1"/>
                </a:solidFill>
              </a:rPr>
              <a:t> </a:t>
            </a:r>
            <a:r>
              <a:rPr lang="en-US" altLang="ja-JP" dirty="0">
                <a:solidFill>
                  <a:schemeClr val="tx1"/>
                </a:solidFill>
              </a:rPr>
              <a:t>Measurement covers </a:t>
            </a:r>
            <a:r>
              <a:rPr lang="en-US" altLang="ja-JP" dirty="0"/>
              <a:t>the Sub-1 GHz bands in EU, USA (US) and Japan (JP).</a:t>
            </a:r>
            <a:endParaRPr lang="en-US" altLang="ja-JP" dirty="0">
              <a:solidFill>
                <a:schemeClr val="tx1"/>
              </a:solidFill>
            </a:endParaRPr>
          </a:p>
          <a:p>
            <a:pPr marL="268288" indent="-211138">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ja-JP" dirty="0">
                <a:solidFill>
                  <a:schemeClr val="tx1"/>
                </a:solidFill>
              </a:rPr>
              <a:t>The recorded I/Q data was converted to spectrogram.</a:t>
            </a:r>
          </a:p>
        </p:txBody>
      </p:sp>
      <p:cxnSp>
        <p:nvCxnSpPr>
          <p:cNvPr id="2" name="直線コネクタ 1">
            <a:extLst>
              <a:ext uri="{FF2B5EF4-FFF2-40B4-BE49-F238E27FC236}">
                <a16:creationId xmlns:a16="http://schemas.microsoft.com/office/drawing/2014/main" id="{904C8C95-5BBC-819E-B3F1-7D78F276BCE9}"/>
              </a:ext>
            </a:extLst>
          </p:cNvPr>
          <p:cNvCxnSpPr>
            <a:cxnSpLocks/>
            <a:stCxn id="3" idx="3"/>
          </p:cNvCxnSpPr>
          <p:nvPr/>
        </p:nvCxnSpPr>
        <p:spPr>
          <a:xfrm>
            <a:off x="3281820" y="5062473"/>
            <a:ext cx="3816000"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3" name="四角形: 角を丸くする 2">
            <a:extLst>
              <a:ext uri="{FF2B5EF4-FFF2-40B4-BE49-F238E27FC236}">
                <a16:creationId xmlns:a16="http://schemas.microsoft.com/office/drawing/2014/main" id="{54749CC4-E46F-71A6-6FEA-803C3C2BA91F}"/>
              </a:ext>
            </a:extLst>
          </p:cNvPr>
          <p:cNvSpPr/>
          <p:nvPr/>
        </p:nvSpPr>
        <p:spPr>
          <a:xfrm>
            <a:off x="1476617" y="4779765"/>
            <a:ext cx="1805203" cy="565416"/>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kumimoji="1" lang="en-US" altLang="ja-JP" sz="2000" dirty="0"/>
              <a:t>Data logger</a:t>
            </a:r>
            <a:endParaRPr kumimoji="1" lang="ja-JP" altLang="en-US" sz="2000" dirty="0"/>
          </a:p>
        </p:txBody>
      </p:sp>
      <p:sp>
        <p:nvSpPr>
          <p:cNvPr id="7" name="四角形: 角を丸くする 6">
            <a:extLst>
              <a:ext uri="{FF2B5EF4-FFF2-40B4-BE49-F238E27FC236}">
                <a16:creationId xmlns:a16="http://schemas.microsoft.com/office/drawing/2014/main" id="{E290F5BD-1D97-E0D5-27E7-5B97D28288E6}"/>
              </a:ext>
            </a:extLst>
          </p:cNvPr>
          <p:cNvSpPr/>
          <p:nvPr/>
        </p:nvSpPr>
        <p:spPr>
          <a:xfrm>
            <a:off x="3435345" y="4799519"/>
            <a:ext cx="1368152" cy="565416"/>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kumimoji="1" lang="en-US" altLang="ja-JP" sz="2000" dirty="0"/>
              <a:t>LNA</a:t>
            </a:r>
          </a:p>
          <a:p>
            <a:pPr algn="ctr"/>
            <a:r>
              <a:rPr kumimoji="1" lang="ja-JP" altLang="en-US" sz="2000" dirty="0"/>
              <a:t>（</a:t>
            </a:r>
            <a:r>
              <a:rPr kumimoji="1" lang="en-US" altLang="ja-JP" sz="2000" dirty="0"/>
              <a:t>20dB</a:t>
            </a:r>
            <a:r>
              <a:rPr kumimoji="1" lang="ja-JP" altLang="en-US" sz="2000" dirty="0"/>
              <a:t>）</a:t>
            </a:r>
          </a:p>
        </p:txBody>
      </p:sp>
      <p:sp>
        <p:nvSpPr>
          <p:cNvPr id="8" name="テキスト ボックス 7">
            <a:extLst>
              <a:ext uri="{FF2B5EF4-FFF2-40B4-BE49-F238E27FC236}">
                <a16:creationId xmlns:a16="http://schemas.microsoft.com/office/drawing/2014/main" id="{F9F349DD-D927-9A69-887A-85E12FBBA706}"/>
              </a:ext>
            </a:extLst>
          </p:cNvPr>
          <p:cNvSpPr txBox="1"/>
          <p:nvPr/>
        </p:nvSpPr>
        <p:spPr>
          <a:xfrm>
            <a:off x="4775052" y="4689390"/>
            <a:ext cx="1864362" cy="400110"/>
          </a:xfrm>
          <a:prstGeom prst="rect">
            <a:avLst/>
          </a:prstGeom>
          <a:noFill/>
        </p:spPr>
        <p:txBody>
          <a:bodyPr wrap="square" rtlCol="0">
            <a:spAutoFit/>
          </a:bodyPr>
          <a:lstStyle/>
          <a:p>
            <a:pPr algn="ctr"/>
            <a:r>
              <a:rPr lang="en-US" altLang="ja-JP" sz="2000" dirty="0">
                <a:solidFill>
                  <a:srgbClr val="0000FF"/>
                </a:solidFill>
              </a:rPr>
              <a:t>Cable (3.5 m)</a:t>
            </a:r>
            <a:endParaRPr kumimoji="1" lang="ja-JP" altLang="en-US" sz="2000" dirty="0">
              <a:solidFill>
                <a:srgbClr val="0000FF"/>
              </a:solidFill>
            </a:endParaRPr>
          </a:p>
        </p:txBody>
      </p:sp>
      <p:grpSp>
        <p:nvGrpSpPr>
          <p:cNvPr id="11" name="グループ化 10">
            <a:extLst>
              <a:ext uri="{FF2B5EF4-FFF2-40B4-BE49-F238E27FC236}">
                <a16:creationId xmlns:a16="http://schemas.microsoft.com/office/drawing/2014/main" id="{82DD6E2B-2211-3C49-B2D6-BAD61445BFA8}"/>
              </a:ext>
            </a:extLst>
          </p:cNvPr>
          <p:cNvGrpSpPr/>
          <p:nvPr/>
        </p:nvGrpSpPr>
        <p:grpSpPr>
          <a:xfrm>
            <a:off x="7467793" y="4553113"/>
            <a:ext cx="432048" cy="511696"/>
            <a:chOff x="7668344" y="5082868"/>
            <a:chExt cx="432048" cy="511696"/>
          </a:xfrm>
        </p:grpSpPr>
        <p:cxnSp>
          <p:nvCxnSpPr>
            <p:cNvPr id="13" name="直線コネクタ 12">
              <a:extLst>
                <a:ext uri="{FF2B5EF4-FFF2-40B4-BE49-F238E27FC236}">
                  <a16:creationId xmlns:a16="http://schemas.microsoft.com/office/drawing/2014/main" id="{B335E675-2CC6-3473-BC56-DCA762D78870}"/>
                </a:ext>
              </a:extLst>
            </p:cNvPr>
            <p:cNvCxnSpPr/>
            <p:nvPr/>
          </p:nvCxnSpPr>
          <p:spPr>
            <a:xfrm>
              <a:off x="7884368" y="5085184"/>
              <a:ext cx="0" cy="5093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B00BE895-91EF-3F88-56C0-C0A88D77F9C3}"/>
                </a:ext>
              </a:extLst>
            </p:cNvPr>
            <p:cNvCxnSpPr>
              <a:cxnSpLocks/>
            </p:cNvCxnSpPr>
            <p:nvPr/>
          </p:nvCxnSpPr>
          <p:spPr>
            <a:xfrm>
              <a:off x="7668344" y="5082868"/>
              <a:ext cx="43204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00A4E1E4-CB06-4C50-2E5C-63D73D8AFC4C}"/>
                </a:ext>
              </a:extLst>
            </p:cNvPr>
            <p:cNvCxnSpPr>
              <a:cxnSpLocks/>
            </p:cNvCxnSpPr>
            <p:nvPr/>
          </p:nvCxnSpPr>
          <p:spPr>
            <a:xfrm flipH="1" flipV="1">
              <a:off x="7668344" y="5098148"/>
              <a:ext cx="216024" cy="2137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5EBD01B9-2F53-4D99-F1A5-1B4021FCDB58}"/>
                </a:ext>
              </a:extLst>
            </p:cNvPr>
            <p:cNvCxnSpPr>
              <a:cxnSpLocks/>
            </p:cNvCxnSpPr>
            <p:nvPr/>
          </p:nvCxnSpPr>
          <p:spPr>
            <a:xfrm flipV="1">
              <a:off x="7880158" y="5098148"/>
              <a:ext cx="216024" cy="2137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2DCA0C1A-90D1-2E08-FA4B-C1FAACD08E1F}"/>
                </a:ext>
              </a:extLst>
            </p:cNvPr>
            <p:cNvCxnSpPr>
              <a:cxnSpLocks/>
            </p:cNvCxnSpPr>
            <p:nvPr/>
          </p:nvCxnSpPr>
          <p:spPr>
            <a:xfrm flipV="1">
              <a:off x="7668344" y="5586582"/>
              <a:ext cx="21602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楕円 17">
            <a:extLst>
              <a:ext uri="{FF2B5EF4-FFF2-40B4-BE49-F238E27FC236}">
                <a16:creationId xmlns:a16="http://schemas.microsoft.com/office/drawing/2014/main" id="{7447D29D-84BD-250F-F941-C096EE4FC74D}"/>
              </a:ext>
            </a:extLst>
          </p:cNvPr>
          <p:cNvSpPr/>
          <p:nvPr/>
        </p:nvSpPr>
        <p:spPr>
          <a:xfrm>
            <a:off x="7467793" y="5008827"/>
            <a:ext cx="108000" cy="108000"/>
          </a:xfrm>
          <a:prstGeom prst="ellipse">
            <a:avLst/>
          </a:prstGeom>
          <a:solidFill>
            <a:srgbClr val="000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9" name="直方体 18">
            <a:extLst>
              <a:ext uri="{FF2B5EF4-FFF2-40B4-BE49-F238E27FC236}">
                <a16:creationId xmlns:a16="http://schemas.microsoft.com/office/drawing/2014/main" id="{D6410466-D3C4-0BDB-9D24-446639E19B66}"/>
              </a:ext>
            </a:extLst>
          </p:cNvPr>
          <p:cNvSpPr/>
          <p:nvPr/>
        </p:nvSpPr>
        <p:spPr>
          <a:xfrm>
            <a:off x="9889964" y="4441795"/>
            <a:ext cx="1044123" cy="635108"/>
          </a:xfrm>
          <a:prstGeom prst="cub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0" name="テキスト ボックス 19">
            <a:extLst>
              <a:ext uri="{FF2B5EF4-FFF2-40B4-BE49-F238E27FC236}">
                <a16:creationId xmlns:a16="http://schemas.microsoft.com/office/drawing/2014/main" id="{2823FC72-4D86-7F7C-A11D-DA21F94F04DB}"/>
              </a:ext>
            </a:extLst>
          </p:cNvPr>
          <p:cNvSpPr txBox="1"/>
          <p:nvPr/>
        </p:nvSpPr>
        <p:spPr>
          <a:xfrm>
            <a:off x="9518447" y="5045595"/>
            <a:ext cx="1656184" cy="400110"/>
          </a:xfrm>
          <a:prstGeom prst="rect">
            <a:avLst/>
          </a:prstGeom>
          <a:noFill/>
        </p:spPr>
        <p:txBody>
          <a:bodyPr wrap="square" rtlCol="0">
            <a:spAutoFit/>
          </a:bodyPr>
          <a:lstStyle/>
          <a:p>
            <a:pPr algn="ctr"/>
            <a:r>
              <a:rPr kumimoji="1" lang="en-US" altLang="ja-JP" sz="2000" dirty="0">
                <a:solidFill>
                  <a:schemeClr val="tx1"/>
                </a:solidFill>
              </a:rPr>
              <a:t>DUT</a:t>
            </a:r>
            <a:endParaRPr kumimoji="1" lang="ja-JP" altLang="en-US" sz="2000" dirty="0">
              <a:solidFill>
                <a:schemeClr val="tx1"/>
              </a:solidFill>
            </a:endParaRPr>
          </a:p>
        </p:txBody>
      </p:sp>
      <p:sp>
        <p:nvSpPr>
          <p:cNvPr id="23" name="テキスト ボックス 22">
            <a:extLst>
              <a:ext uri="{FF2B5EF4-FFF2-40B4-BE49-F238E27FC236}">
                <a16:creationId xmlns:a16="http://schemas.microsoft.com/office/drawing/2014/main" id="{9EEFD5F2-B314-E005-0495-DB9419167ABC}"/>
              </a:ext>
            </a:extLst>
          </p:cNvPr>
          <p:cNvSpPr txBox="1"/>
          <p:nvPr/>
        </p:nvSpPr>
        <p:spPr>
          <a:xfrm>
            <a:off x="6773702" y="4122871"/>
            <a:ext cx="1656184" cy="400110"/>
          </a:xfrm>
          <a:prstGeom prst="rect">
            <a:avLst/>
          </a:prstGeom>
          <a:noFill/>
        </p:spPr>
        <p:txBody>
          <a:bodyPr wrap="square" rtlCol="0">
            <a:spAutoFit/>
          </a:bodyPr>
          <a:lstStyle/>
          <a:p>
            <a:pPr algn="ctr"/>
            <a:r>
              <a:rPr lang="en-US" altLang="ja-JP" sz="2000" dirty="0">
                <a:solidFill>
                  <a:schemeClr val="tx1"/>
                </a:solidFill>
              </a:rPr>
              <a:t>Antenna</a:t>
            </a:r>
          </a:p>
        </p:txBody>
      </p:sp>
      <p:cxnSp>
        <p:nvCxnSpPr>
          <p:cNvPr id="24" name="直線矢印コネクタ 23">
            <a:extLst>
              <a:ext uri="{FF2B5EF4-FFF2-40B4-BE49-F238E27FC236}">
                <a16:creationId xmlns:a16="http://schemas.microsoft.com/office/drawing/2014/main" id="{5A1FB699-60E6-74AA-6C3A-324E91CE5993}"/>
              </a:ext>
            </a:extLst>
          </p:cNvPr>
          <p:cNvCxnSpPr>
            <a:cxnSpLocks/>
          </p:cNvCxnSpPr>
          <p:nvPr/>
        </p:nvCxnSpPr>
        <p:spPr>
          <a:xfrm>
            <a:off x="8114447" y="4799519"/>
            <a:ext cx="1404000" cy="0"/>
          </a:xfrm>
          <a:prstGeom prst="straightConnector1">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7E884EA2-15FB-4420-27F7-7149A8D73D00}"/>
              </a:ext>
            </a:extLst>
          </p:cNvPr>
          <p:cNvSpPr txBox="1"/>
          <p:nvPr/>
        </p:nvSpPr>
        <p:spPr>
          <a:xfrm>
            <a:off x="7400027" y="5449322"/>
            <a:ext cx="2832840" cy="707886"/>
          </a:xfrm>
          <a:prstGeom prst="rect">
            <a:avLst/>
          </a:prstGeom>
          <a:noFill/>
        </p:spPr>
        <p:txBody>
          <a:bodyPr wrap="square" rtlCol="0">
            <a:spAutoFit/>
          </a:bodyPr>
          <a:lstStyle/>
          <a:p>
            <a:pPr algn="ctr"/>
            <a:r>
              <a:rPr lang="en-US" altLang="ja-JP" sz="2000" dirty="0">
                <a:solidFill>
                  <a:schemeClr val="tx1"/>
                </a:solidFill>
              </a:rPr>
              <a:t>Distance between antenna and DUT is changed.</a:t>
            </a:r>
          </a:p>
        </p:txBody>
      </p:sp>
      <p:cxnSp>
        <p:nvCxnSpPr>
          <p:cNvPr id="27" name="直線コネクタ 26">
            <a:extLst>
              <a:ext uri="{FF2B5EF4-FFF2-40B4-BE49-F238E27FC236}">
                <a16:creationId xmlns:a16="http://schemas.microsoft.com/office/drawing/2014/main" id="{3A0EB050-3E8B-4CDC-29AA-8593D90BE036}"/>
              </a:ext>
            </a:extLst>
          </p:cNvPr>
          <p:cNvCxnSpPr>
            <a:cxnSpLocks/>
            <a:stCxn id="25" idx="0"/>
          </p:cNvCxnSpPr>
          <p:nvPr/>
        </p:nvCxnSpPr>
        <p:spPr bwMode="auto">
          <a:xfrm flipH="1" flipV="1">
            <a:off x="8811750" y="4904968"/>
            <a:ext cx="4697" cy="544354"/>
          </a:xfrm>
          <a:prstGeom prst="line">
            <a:avLst/>
          </a:prstGeom>
          <a:solidFill>
            <a:srgbClr val="00B8FF"/>
          </a:solidFill>
          <a:ln w="19050" cap="flat" cmpd="sng" algn="ctr">
            <a:solidFill>
              <a:schemeClr val="tx1"/>
            </a:solidFill>
            <a:prstDash val="solid"/>
            <a:round/>
            <a:headEnd type="none" w="med" len="med"/>
            <a:tailEnd type="none" w="med" len="med"/>
          </a:ln>
          <a:effectLst/>
        </p:spPr>
      </p:cxnSp>
      <p:sp>
        <p:nvSpPr>
          <p:cNvPr id="30" name="四角形: 角を丸くする 29">
            <a:extLst>
              <a:ext uri="{FF2B5EF4-FFF2-40B4-BE49-F238E27FC236}">
                <a16:creationId xmlns:a16="http://schemas.microsoft.com/office/drawing/2014/main" id="{4DED5BF2-1C09-018D-374F-AD8D7CE4B0BE}"/>
              </a:ext>
            </a:extLst>
          </p:cNvPr>
          <p:cNvSpPr/>
          <p:nvPr/>
        </p:nvSpPr>
        <p:spPr>
          <a:xfrm>
            <a:off x="6793310" y="4877701"/>
            <a:ext cx="772217" cy="335787"/>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kumimoji="1" lang="en-US" altLang="ja-JP" sz="2000" dirty="0"/>
              <a:t>BPF</a:t>
            </a:r>
            <a:endParaRPr kumimoji="1" lang="ja-JP" altLang="en-US" sz="2000" dirty="0"/>
          </a:p>
        </p:txBody>
      </p:sp>
      <p:sp>
        <p:nvSpPr>
          <p:cNvPr id="31" name="テキスト ボックス 30">
            <a:extLst>
              <a:ext uri="{FF2B5EF4-FFF2-40B4-BE49-F238E27FC236}">
                <a16:creationId xmlns:a16="http://schemas.microsoft.com/office/drawing/2014/main" id="{56B9FCB7-31F8-51EC-5553-84D889C17377}"/>
              </a:ext>
            </a:extLst>
          </p:cNvPr>
          <p:cNvSpPr txBox="1"/>
          <p:nvPr/>
        </p:nvSpPr>
        <p:spPr>
          <a:xfrm>
            <a:off x="3647728" y="5669236"/>
            <a:ext cx="3059625" cy="707886"/>
          </a:xfrm>
          <a:prstGeom prst="rect">
            <a:avLst/>
          </a:prstGeom>
          <a:noFill/>
        </p:spPr>
        <p:txBody>
          <a:bodyPr wrap="square" rtlCol="0">
            <a:spAutoFit/>
          </a:bodyPr>
          <a:lstStyle/>
          <a:p>
            <a:pPr algn="ctr"/>
            <a:r>
              <a:rPr lang="en-US" altLang="ja-JP" sz="2000" dirty="0">
                <a:solidFill>
                  <a:schemeClr val="tx1"/>
                </a:solidFill>
              </a:rPr>
              <a:t>Mini-Circuits</a:t>
            </a:r>
            <a:r>
              <a:rPr lang="ja-JP" altLang="en-US" sz="2000" dirty="0">
                <a:solidFill>
                  <a:schemeClr val="tx1"/>
                </a:solidFill>
              </a:rPr>
              <a:t> </a:t>
            </a:r>
            <a:r>
              <a:rPr lang="en-US" altLang="ja-JP" sz="2000" dirty="0">
                <a:solidFill>
                  <a:schemeClr val="tx1"/>
                </a:solidFill>
              </a:rPr>
              <a:t>VBFZ-925-S</a:t>
            </a:r>
            <a:r>
              <a:rPr lang="ja-JP" altLang="en-US" sz="2000" dirty="0">
                <a:solidFill>
                  <a:schemeClr val="tx1"/>
                </a:solidFill>
              </a:rPr>
              <a:t>　</a:t>
            </a:r>
            <a:r>
              <a:rPr lang="en-US" altLang="ja-JP" sz="2000" dirty="0">
                <a:solidFill>
                  <a:schemeClr val="tx1"/>
                </a:solidFill>
              </a:rPr>
              <a:t>800M-1050MHz</a:t>
            </a:r>
          </a:p>
        </p:txBody>
      </p:sp>
      <p:sp>
        <p:nvSpPr>
          <p:cNvPr id="32" name="テキスト ボックス 31">
            <a:extLst>
              <a:ext uri="{FF2B5EF4-FFF2-40B4-BE49-F238E27FC236}">
                <a16:creationId xmlns:a16="http://schemas.microsoft.com/office/drawing/2014/main" id="{91C793EB-F71A-CEB4-B2AF-195653110238}"/>
              </a:ext>
            </a:extLst>
          </p:cNvPr>
          <p:cNvSpPr txBox="1"/>
          <p:nvPr/>
        </p:nvSpPr>
        <p:spPr>
          <a:xfrm>
            <a:off x="3269325" y="4031522"/>
            <a:ext cx="1653461" cy="707886"/>
          </a:xfrm>
          <a:prstGeom prst="rect">
            <a:avLst/>
          </a:prstGeom>
          <a:noFill/>
        </p:spPr>
        <p:txBody>
          <a:bodyPr wrap="square" rtlCol="0">
            <a:spAutoFit/>
          </a:bodyPr>
          <a:lstStyle/>
          <a:p>
            <a:pPr algn="ctr"/>
            <a:r>
              <a:rPr lang="en-US" altLang="ja-JP" sz="2000" dirty="0">
                <a:solidFill>
                  <a:schemeClr val="tx1"/>
                </a:solidFill>
              </a:rPr>
              <a:t>Mini-Circuits</a:t>
            </a:r>
          </a:p>
          <a:p>
            <a:pPr algn="ctr"/>
            <a:r>
              <a:rPr lang="en-US" altLang="ja-JP" sz="2000" dirty="0">
                <a:solidFill>
                  <a:schemeClr val="tx1"/>
                </a:solidFill>
              </a:rPr>
              <a:t>ZX60-83LN+</a:t>
            </a:r>
          </a:p>
        </p:txBody>
      </p:sp>
      <p:cxnSp>
        <p:nvCxnSpPr>
          <p:cNvPr id="33" name="直線コネクタ 32">
            <a:extLst>
              <a:ext uri="{FF2B5EF4-FFF2-40B4-BE49-F238E27FC236}">
                <a16:creationId xmlns:a16="http://schemas.microsoft.com/office/drawing/2014/main" id="{4777F310-724E-13B9-8A61-ED5BD16C8606}"/>
              </a:ext>
            </a:extLst>
          </p:cNvPr>
          <p:cNvCxnSpPr>
            <a:cxnSpLocks/>
          </p:cNvCxnSpPr>
          <p:nvPr/>
        </p:nvCxnSpPr>
        <p:spPr bwMode="auto">
          <a:xfrm flipV="1">
            <a:off x="6326510" y="5250039"/>
            <a:ext cx="474068" cy="419197"/>
          </a:xfrm>
          <a:prstGeom prst="line">
            <a:avLst/>
          </a:prstGeom>
          <a:solidFill>
            <a:srgbClr val="00B8FF"/>
          </a:solidFill>
          <a:ln w="1905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37697984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t>Configurations of spectrum measurement</a:t>
            </a:r>
          </a:p>
        </p:txBody>
      </p:sp>
      <p:sp>
        <p:nvSpPr>
          <p:cNvPr id="6" name="Slide Number Placeholder 5"/>
          <p:cNvSpPr>
            <a:spLocks noGrp="1"/>
          </p:cNvSpPr>
          <p:nvPr>
            <p:ph type="sldNum" idx="12"/>
          </p:nvPr>
        </p:nvSpPr>
        <p:spPr/>
        <p:txBody>
          <a:bodyPr/>
          <a:lstStyle/>
          <a:p>
            <a:r>
              <a:rPr lang="en-GB" dirty="0"/>
              <a:t>Slide </a:t>
            </a:r>
            <a:fld id="{B3165115-9078-433B-A278-1F5ED971F63A}" type="slidenum">
              <a:rPr lang="en-GB"/>
              <a:pPr/>
              <a:t>6</a:t>
            </a:fld>
            <a:endParaRPr lang="en-GB" dirty="0"/>
          </a:p>
        </p:txBody>
      </p:sp>
      <p:sp>
        <p:nvSpPr>
          <p:cNvPr id="5" name="Footer Placeholder 4"/>
          <p:cNvSpPr>
            <a:spLocks noGrp="1"/>
          </p:cNvSpPr>
          <p:nvPr>
            <p:ph type="ftr" idx="14"/>
          </p:nvPr>
        </p:nvSpPr>
        <p:spPr/>
        <p:txBody>
          <a:bodyPr/>
          <a:lstStyle/>
          <a:p>
            <a:r>
              <a:rPr lang="en-GB"/>
              <a:t>Kazuto Yano, ATR</a:t>
            </a:r>
            <a:endParaRPr lang="en-GB" dirty="0"/>
          </a:p>
        </p:txBody>
      </p:sp>
      <p:sp>
        <p:nvSpPr>
          <p:cNvPr id="4" name="Date Placeholder 3"/>
          <p:cNvSpPr>
            <a:spLocks noGrp="1"/>
          </p:cNvSpPr>
          <p:nvPr>
            <p:ph type="dt" idx="15"/>
          </p:nvPr>
        </p:nvSpPr>
        <p:spPr/>
        <p:txBody>
          <a:bodyPr/>
          <a:lstStyle/>
          <a:p>
            <a:r>
              <a:rPr lang="en-US" altLang="ja-JP"/>
              <a:t>March 2025</a:t>
            </a:r>
            <a:endParaRPr lang="en-GB" dirty="0"/>
          </a:p>
        </p:txBody>
      </p:sp>
      <p:sp>
        <p:nvSpPr>
          <p:cNvPr id="9" name="コンテンツ プレースホルダー 8">
            <a:extLst>
              <a:ext uri="{FF2B5EF4-FFF2-40B4-BE49-F238E27FC236}">
                <a16:creationId xmlns:a16="http://schemas.microsoft.com/office/drawing/2014/main" id="{FB449321-E5E1-4588-1F96-0755E7F83F0B}"/>
              </a:ext>
            </a:extLst>
          </p:cNvPr>
          <p:cNvSpPr>
            <a:spLocks noGrp="1"/>
          </p:cNvSpPr>
          <p:nvPr>
            <p:ph idx="1"/>
          </p:nvPr>
        </p:nvSpPr>
        <p:spPr/>
        <p:txBody>
          <a:bodyPr/>
          <a:lstStyle/>
          <a:p>
            <a:pPr marL="268288" indent="-211138">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ja-JP" dirty="0">
                <a:solidFill>
                  <a:schemeClr val="tx1"/>
                </a:solidFill>
              </a:rPr>
              <a:t>Sampling: 16-bit sampling for I/Q data @ 80 </a:t>
            </a:r>
            <a:r>
              <a:rPr lang="en-US" altLang="ja-JP" dirty="0" err="1">
                <a:solidFill>
                  <a:schemeClr val="tx1"/>
                </a:solidFill>
              </a:rPr>
              <a:t>Msamples</a:t>
            </a:r>
            <a:r>
              <a:rPr lang="en-US" altLang="ja-JP" dirty="0">
                <a:solidFill>
                  <a:schemeClr val="tx1"/>
                </a:solidFill>
              </a:rPr>
              <a:t>/s</a:t>
            </a:r>
          </a:p>
          <a:p>
            <a:pPr marL="268288" indent="-211138">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ja-JP" dirty="0">
                <a:solidFill>
                  <a:schemeClr val="tx1"/>
                </a:solidFill>
              </a:rPr>
              <a:t>Center frequency: 895 MHz</a:t>
            </a:r>
          </a:p>
          <a:p>
            <a:pPr marL="268288" indent="-211138">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ja-JP" dirty="0">
                <a:solidFill>
                  <a:schemeClr val="tx1"/>
                </a:solidFill>
              </a:rPr>
              <a:t>FFT size: </a:t>
            </a:r>
            <a:r>
              <a:rPr lang="en-US" altLang="ja-JP" u="sng" dirty="0">
                <a:solidFill>
                  <a:schemeClr val="tx1"/>
                </a:solidFill>
              </a:rPr>
              <a:t>4000</a:t>
            </a:r>
            <a:r>
              <a:rPr lang="en-US" altLang="ja-JP" dirty="0">
                <a:solidFill>
                  <a:schemeClr val="tx1"/>
                </a:solidFill>
              </a:rPr>
              <a:t> (without overlapping)</a:t>
            </a:r>
            <a:endParaRPr lang="en-US" altLang="ja-JP" baseline="30000" dirty="0">
              <a:solidFill>
                <a:schemeClr val="tx1"/>
              </a:solidFill>
            </a:endParaRPr>
          </a:p>
          <a:p>
            <a:pPr marL="268288" indent="-211138">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ja-JP" dirty="0">
                <a:solidFill>
                  <a:schemeClr val="tx1"/>
                </a:solidFill>
              </a:rPr>
              <a:t>Window function: Hann window</a:t>
            </a:r>
          </a:p>
          <a:p>
            <a:pPr marL="268288" indent="-211138">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ja-JP" dirty="0">
                <a:solidFill>
                  <a:schemeClr val="tx1"/>
                </a:solidFill>
              </a:rPr>
              <a:t>Antenna: Monopole antenna</a:t>
            </a:r>
          </a:p>
          <a:p>
            <a:pPr marL="268288" indent="-211138">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ja-JP" dirty="0">
                <a:solidFill>
                  <a:schemeClr val="tx1"/>
                </a:solidFill>
              </a:rPr>
              <a:t>Measurement Distance: 2 cm, 15 cm, 100 cm, 200 cm</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F881D-63C1-2BA2-6B85-81D8AD77667C}"/>
            </a:ext>
          </a:extLst>
        </p:cNvPr>
        <p:cNvGrpSpPr/>
        <p:nvPr/>
      </p:nvGrpSpPr>
      <p:grpSpPr>
        <a:xfrm>
          <a:off x="0" y="0"/>
          <a:ext cx="0" cy="0"/>
          <a:chOff x="0" y="0"/>
          <a:chExt cx="0" cy="0"/>
        </a:xfrm>
      </p:grpSpPr>
      <p:sp>
        <p:nvSpPr>
          <p:cNvPr id="5121" name="Rectangle 1">
            <a:extLst>
              <a:ext uri="{FF2B5EF4-FFF2-40B4-BE49-F238E27FC236}">
                <a16:creationId xmlns:a16="http://schemas.microsoft.com/office/drawing/2014/main" id="{5627DF62-4919-A331-258C-706F5BE64324}"/>
              </a:ext>
            </a:extLst>
          </p:cNvPr>
          <p:cNvSpPr>
            <a:spLocks noGrp="1" noChangeArrowheads="1"/>
          </p:cNvSpPr>
          <p:nvPr>
            <p:ph type="title"/>
          </p:nvPr>
        </p:nvSpPr>
        <p:spPr>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t>Recap: Measurement environment</a:t>
            </a:r>
          </a:p>
        </p:txBody>
      </p:sp>
      <p:sp>
        <p:nvSpPr>
          <p:cNvPr id="6" name="Slide Number Placeholder 5">
            <a:extLst>
              <a:ext uri="{FF2B5EF4-FFF2-40B4-BE49-F238E27FC236}">
                <a16:creationId xmlns:a16="http://schemas.microsoft.com/office/drawing/2014/main" id="{E4ADE72E-5772-D6A9-7DAB-3A94A6595DB2}"/>
              </a:ext>
            </a:extLst>
          </p:cNvPr>
          <p:cNvSpPr>
            <a:spLocks noGrp="1"/>
          </p:cNvSpPr>
          <p:nvPr>
            <p:ph type="sldNum" idx="12"/>
          </p:nvPr>
        </p:nvSpPr>
        <p:spPr/>
        <p:txBody>
          <a:bodyPr/>
          <a:lstStyle/>
          <a:p>
            <a:r>
              <a:rPr lang="en-GB" dirty="0"/>
              <a:t>Slide </a:t>
            </a:r>
            <a:fld id="{B3165115-9078-433B-A278-1F5ED971F63A}" type="slidenum">
              <a:rPr lang="en-GB"/>
              <a:pPr/>
              <a:t>7</a:t>
            </a:fld>
            <a:endParaRPr lang="en-GB" dirty="0"/>
          </a:p>
        </p:txBody>
      </p:sp>
      <p:sp>
        <p:nvSpPr>
          <p:cNvPr id="5" name="Footer Placeholder 4">
            <a:extLst>
              <a:ext uri="{FF2B5EF4-FFF2-40B4-BE49-F238E27FC236}">
                <a16:creationId xmlns:a16="http://schemas.microsoft.com/office/drawing/2014/main" id="{2B0C75E2-C875-EA0B-73FA-722E8466A680}"/>
              </a:ext>
            </a:extLst>
          </p:cNvPr>
          <p:cNvSpPr>
            <a:spLocks noGrp="1"/>
          </p:cNvSpPr>
          <p:nvPr>
            <p:ph type="ftr" idx="14"/>
          </p:nvPr>
        </p:nvSpPr>
        <p:spPr/>
        <p:txBody>
          <a:bodyPr/>
          <a:lstStyle/>
          <a:p>
            <a:r>
              <a:rPr lang="en-GB"/>
              <a:t>Kazuto Yano, ATR</a:t>
            </a:r>
            <a:endParaRPr lang="en-GB" dirty="0"/>
          </a:p>
        </p:txBody>
      </p:sp>
      <p:sp>
        <p:nvSpPr>
          <p:cNvPr id="4" name="Date Placeholder 3">
            <a:extLst>
              <a:ext uri="{FF2B5EF4-FFF2-40B4-BE49-F238E27FC236}">
                <a16:creationId xmlns:a16="http://schemas.microsoft.com/office/drawing/2014/main" id="{A2948C14-EFC3-E9DA-471E-33262AC59483}"/>
              </a:ext>
            </a:extLst>
          </p:cNvPr>
          <p:cNvSpPr>
            <a:spLocks noGrp="1"/>
          </p:cNvSpPr>
          <p:nvPr>
            <p:ph type="dt" idx="15"/>
          </p:nvPr>
        </p:nvSpPr>
        <p:spPr/>
        <p:txBody>
          <a:bodyPr/>
          <a:lstStyle/>
          <a:p>
            <a:r>
              <a:rPr lang="en-US" altLang="ja-JP"/>
              <a:t>March 2025</a:t>
            </a:r>
            <a:endParaRPr lang="en-GB" dirty="0"/>
          </a:p>
        </p:txBody>
      </p:sp>
      <p:pic>
        <p:nvPicPr>
          <p:cNvPr id="2" name="図 1">
            <a:extLst>
              <a:ext uri="{FF2B5EF4-FFF2-40B4-BE49-F238E27FC236}">
                <a16:creationId xmlns:a16="http://schemas.microsoft.com/office/drawing/2014/main" id="{2177643F-433A-4E7F-8943-AFF235F62808}"/>
              </a:ext>
            </a:extLst>
          </p:cNvPr>
          <p:cNvPicPr>
            <a:picLocks noChangeAspect="1"/>
          </p:cNvPicPr>
          <p:nvPr/>
        </p:nvPicPr>
        <p:blipFill>
          <a:blip r:embed="rId3">
            <a:extLst>
              <a:ext uri="{28A0092B-C50C-407E-A947-70E740481C1C}">
                <a14:useLocalDpi xmlns:a14="http://schemas.microsoft.com/office/drawing/2010/main" val="0"/>
              </a:ext>
            </a:extLst>
          </a:blip>
          <a:srcRect l="18" r="18"/>
          <a:stretch/>
        </p:blipFill>
        <p:spPr>
          <a:xfrm>
            <a:off x="3880628" y="3967576"/>
            <a:ext cx="3401629" cy="2232000"/>
          </a:xfrm>
          <a:prstGeom prst="rect">
            <a:avLst/>
          </a:prstGeom>
        </p:spPr>
      </p:pic>
      <p:pic>
        <p:nvPicPr>
          <p:cNvPr id="3" name="図 2">
            <a:extLst>
              <a:ext uri="{FF2B5EF4-FFF2-40B4-BE49-F238E27FC236}">
                <a16:creationId xmlns:a16="http://schemas.microsoft.com/office/drawing/2014/main" id="{F1BDD2F4-D7F7-FDBC-77CE-79C65268C08D}"/>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983432" y="1639904"/>
            <a:ext cx="2780719" cy="4572000"/>
          </a:xfrm>
          <a:prstGeom prst="rect">
            <a:avLst/>
          </a:prstGeom>
        </p:spPr>
      </p:pic>
      <p:sp>
        <p:nvSpPr>
          <p:cNvPr id="16" name="テキスト ボックス 15">
            <a:extLst>
              <a:ext uri="{FF2B5EF4-FFF2-40B4-BE49-F238E27FC236}">
                <a16:creationId xmlns:a16="http://schemas.microsoft.com/office/drawing/2014/main" id="{373684B7-3122-B200-1EB0-9AE71A000250}"/>
              </a:ext>
            </a:extLst>
          </p:cNvPr>
          <p:cNvSpPr txBox="1"/>
          <p:nvPr/>
        </p:nvSpPr>
        <p:spPr>
          <a:xfrm>
            <a:off x="6065561" y="4177490"/>
            <a:ext cx="1152128" cy="523220"/>
          </a:xfrm>
          <a:prstGeom prst="rect">
            <a:avLst/>
          </a:prstGeom>
          <a:noFill/>
        </p:spPr>
        <p:txBody>
          <a:bodyPr wrap="square" rtlCol="0">
            <a:spAutoFit/>
          </a:bodyPr>
          <a:lstStyle/>
          <a:p>
            <a:pPr algn="ctr"/>
            <a:r>
              <a:rPr kumimoji="1" lang="en-US" altLang="ja-JP" sz="1400" b="1" dirty="0">
                <a:latin typeface="+mj-lt"/>
                <a:ea typeface="BIZ UDPゴシック" panose="020B0400000000000000" pitchFamily="50" charset="-128"/>
              </a:rPr>
              <a:t>Mini PC</a:t>
            </a:r>
          </a:p>
          <a:p>
            <a:pPr algn="ctr"/>
            <a:r>
              <a:rPr kumimoji="1" lang="en-US" altLang="ja-JP" sz="1400" b="1" dirty="0">
                <a:latin typeface="+mj-lt"/>
                <a:ea typeface="BIZ UDPゴシック" panose="020B0400000000000000" pitchFamily="50" charset="-128"/>
              </a:rPr>
              <a:t>(DUT)</a:t>
            </a:r>
          </a:p>
        </p:txBody>
      </p:sp>
      <p:sp>
        <p:nvSpPr>
          <p:cNvPr id="17" name="テキスト ボックス 16">
            <a:extLst>
              <a:ext uri="{FF2B5EF4-FFF2-40B4-BE49-F238E27FC236}">
                <a16:creationId xmlns:a16="http://schemas.microsoft.com/office/drawing/2014/main" id="{2B4F29F2-FF6F-4BC7-C7E1-FF7C55195F00}"/>
              </a:ext>
            </a:extLst>
          </p:cNvPr>
          <p:cNvSpPr txBox="1"/>
          <p:nvPr/>
        </p:nvSpPr>
        <p:spPr>
          <a:xfrm>
            <a:off x="3650475" y="3982068"/>
            <a:ext cx="2098215" cy="523220"/>
          </a:xfrm>
          <a:prstGeom prst="rect">
            <a:avLst/>
          </a:prstGeom>
          <a:noFill/>
        </p:spPr>
        <p:txBody>
          <a:bodyPr wrap="square" rtlCol="0">
            <a:spAutoFit/>
          </a:bodyPr>
          <a:lstStyle/>
          <a:p>
            <a:pPr algn="ctr"/>
            <a:r>
              <a:rPr kumimoji="1" lang="en-US" altLang="ja-JP" sz="1400" b="1" dirty="0">
                <a:latin typeface="+mj-lt"/>
                <a:ea typeface="BIZ UDPゴシック" panose="020B0400000000000000" pitchFamily="50" charset="-128"/>
              </a:rPr>
              <a:t>Monopole antenna</a:t>
            </a:r>
          </a:p>
          <a:p>
            <a:pPr algn="ctr"/>
            <a:r>
              <a:rPr kumimoji="1" lang="en-US" altLang="ja-JP" sz="1400" b="1" dirty="0">
                <a:latin typeface="+mj-lt"/>
                <a:ea typeface="BIZ UDPゴシック" panose="020B0400000000000000" pitchFamily="50" charset="-128"/>
              </a:rPr>
              <a:t>For 900 MHz band</a:t>
            </a:r>
            <a:endParaRPr kumimoji="1" lang="ja-JP" altLang="en-US" sz="1400" b="1" dirty="0">
              <a:latin typeface="+mj-lt"/>
              <a:ea typeface="BIZ UDPゴシック" panose="020B0400000000000000" pitchFamily="50" charset="-128"/>
            </a:endParaRPr>
          </a:p>
        </p:txBody>
      </p:sp>
      <p:sp>
        <p:nvSpPr>
          <p:cNvPr id="26" name="テキスト ボックス 25">
            <a:extLst>
              <a:ext uri="{FF2B5EF4-FFF2-40B4-BE49-F238E27FC236}">
                <a16:creationId xmlns:a16="http://schemas.microsoft.com/office/drawing/2014/main" id="{5EBAA976-A9DC-0515-D4C8-EC016518417A}"/>
              </a:ext>
            </a:extLst>
          </p:cNvPr>
          <p:cNvSpPr txBox="1"/>
          <p:nvPr/>
        </p:nvSpPr>
        <p:spPr>
          <a:xfrm>
            <a:off x="4742133" y="5731123"/>
            <a:ext cx="1152128" cy="307777"/>
          </a:xfrm>
          <a:prstGeom prst="rect">
            <a:avLst/>
          </a:prstGeom>
          <a:noFill/>
        </p:spPr>
        <p:txBody>
          <a:bodyPr wrap="square" rtlCol="0">
            <a:spAutoFit/>
          </a:bodyPr>
          <a:lstStyle/>
          <a:p>
            <a:pPr algn="ctr"/>
            <a:r>
              <a:rPr kumimoji="1" lang="en-US" altLang="ja-JP" sz="1400" b="1" dirty="0">
                <a:solidFill>
                  <a:schemeClr val="bg1">
                    <a:lumMod val="95000"/>
                  </a:schemeClr>
                </a:solidFill>
                <a:latin typeface="+mj-lt"/>
                <a:ea typeface="BIZ UDPゴシック" panose="020B0400000000000000" pitchFamily="50" charset="-128"/>
              </a:rPr>
              <a:t>BPF</a:t>
            </a:r>
            <a:endParaRPr kumimoji="1" lang="ja-JP" altLang="en-US" sz="1400" b="1" dirty="0">
              <a:solidFill>
                <a:schemeClr val="bg1">
                  <a:lumMod val="95000"/>
                </a:schemeClr>
              </a:solidFill>
              <a:latin typeface="+mj-lt"/>
              <a:ea typeface="BIZ UDPゴシック" panose="020B0400000000000000" pitchFamily="50" charset="-128"/>
            </a:endParaRPr>
          </a:p>
        </p:txBody>
      </p:sp>
      <p:pic>
        <p:nvPicPr>
          <p:cNvPr id="29" name="図 28">
            <a:extLst>
              <a:ext uri="{FF2B5EF4-FFF2-40B4-BE49-F238E27FC236}">
                <a16:creationId xmlns:a16="http://schemas.microsoft.com/office/drawing/2014/main" id="{C80D658C-5E7A-3FF5-67A1-626329112BE1}"/>
              </a:ext>
            </a:extLst>
          </p:cNvPr>
          <p:cNvPicPr>
            <a:picLocks noChangeAspect="1"/>
          </p:cNvPicPr>
          <p:nvPr/>
        </p:nvPicPr>
        <p:blipFill>
          <a:blip r:embed="rId5"/>
          <a:srcRect t="11851" b="9267"/>
          <a:stretch/>
        </p:blipFill>
        <p:spPr>
          <a:xfrm>
            <a:off x="7363045" y="2791904"/>
            <a:ext cx="3961016" cy="3420000"/>
          </a:xfrm>
          <a:prstGeom prst="rect">
            <a:avLst/>
          </a:prstGeom>
        </p:spPr>
      </p:pic>
      <p:sp>
        <p:nvSpPr>
          <p:cNvPr id="31" name="テキスト ボックス 30">
            <a:extLst>
              <a:ext uri="{FF2B5EF4-FFF2-40B4-BE49-F238E27FC236}">
                <a16:creationId xmlns:a16="http://schemas.microsoft.com/office/drawing/2014/main" id="{C87804A5-649C-2366-F792-70F254BB6F78}"/>
              </a:ext>
            </a:extLst>
          </p:cNvPr>
          <p:cNvSpPr txBox="1"/>
          <p:nvPr/>
        </p:nvSpPr>
        <p:spPr>
          <a:xfrm>
            <a:off x="9947323" y="4700710"/>
            <a:ext cx="1152128" cy="584775"/>
          </a:xfrm>
          <a:prstGeom prst="rect">
            <a:avLst/>
          </a:prstGeom>
          <a:noFill/>
        </p:spPr>
        <p:txBody>
          <a:bodyPr wrap="square" rtlCol="0">
            <a:spAutoFit/>
          </a:bodyPr>
          <a:lstStyle/>
          <a:p>
            <a:pPr algn="ctr"/>
            <a:r>
              <a:rPr lang="en-US" altLang="ja-JP" sz="1400" b="1" dirty="0">
                <a:solidFill>
                  <a:schemeClr val="bg1">
                    <a:lumMod val="95000"/>
                  </a:schemeClr>
                </a:solidFill>
                <a:latin typeface="+mj-lt"/>
                <a:ea typeface="BIZ UDPゴシック" panose="020B0400000000000000" pitchFamily="50" charset="-128"/>
              </a:rPr>
              <a:t>Laptop</a:t>
            </a:r>
            <a:r>
              <a:rPr lang="en-US" altLang="ja-JP" sz="1600" b="1" dirty="0">
                <a:solidFill>
                  <a:schemeClr val="bg1">
                    <a:lumMod val="95000"/>
                  </a:schemeClr>
                </a:solidFill>
                <a:latin typeface="+mj-lt"/>
                <a:ea typeface="BIZ UDPゴシック" panose="020B0400000000000000" pitchFamily="50" charset="-128"/>
              </a:rPr>
              <a:t> PC</a:t>
            </a:r>
          </a:p>
          <a:p>
            <a:pPr algn="ctr"/>
            <a:r>
              <a:rPr kumimoji="1" lang="en-US" altLang="ja-JP" sz="1600" b="1" dirty="0">
                <a:solidFill>
                  <a:schemeClr val="bg1">
                    <a:lumMod val="95000"/>
                  </a:schemeClr>
                </a:solidFill>
                <a:latin typeface="+mj-lt"/>
                <a:ea typeface="BIZ UDPゴシック" panose="020B0400000000000000" pitchFamily="50" charset="-128"/>
              </a:rPr>
              <a:t>(DUT)</a:t>
            </a:r>
          </a:p>
        </p:txBody>
      </p:sp>
      <p:sp>
        <p:nvSpPr>
          <p:cNvPr id="32" name="テキスト ボックス 31">
            <a:extLst>
              <a:ext uri="{FF2B5EF4-FFF2-40B4-BE49-F238E27FC236}">
                <a16:creationId xmlns:a16="http://schemas.microsoft.com/office/drawing/2014/main" id="{01284766-185C-AFFE-DD7E-5BBAE1EBB2F3}"/>
              </a:ext>
            </a:extLst>
          </p:cNvPr>
          <p:cNvSpPr txBox="1"/>
          <p:nvPr/>
        </p:nvSpPr>
        <p:spPr>
          <a:xfrm>
            <a:off x="9621943" y="3449921"/>
            <a:ext cx="1708367" cy="553998"/>
          </a:xfrm>
          <a:prstGeom prst="rect">
            <a:avLst/>
          </a:prstGeom>
          <a:noFill/>
        </p:spPr>
        <p:txBody>
          <a:bodyPr wrap="square" rtlCol="0">
            <a:spAutoFit/>
          </a:bodyPr>
          <a:lstStyle/>
          <a:p>
            <a:pPr algn="ctr"/>
            <a:r>
              <a:rPr kumimoji="1" lang="en-US" altLang="ja-JP" sz="1400" b="1" dirty="0">
                <a:solidFill>
                  <a:schemeClr val="bg1">
                    <a:lumMod val="95000"/>
                  </a:schemeClr>
                </a:solidFill>
                <a:latin typeface="+mj-lt"/>
                <a:ea typeface="BIZ UDPゴシック" panose="020B0400000000000000" pitchFamily="50" charset="-128"/>
              </a:rPr>
              <a:t>M</a:t>
            </a:r>
            <a:r>
              <a:rPr kumimoji="1" lang="en-US" altLang="ja-JP" sz="1600" b="1" dirty="0">
                <a:solidFill>
                  <a:schemeClr val="bg1">
                    <a:lumMod val="95000"/>
                  </a:schemeClr>
                </a:solidFill>
                <a:latin typeface="+mj-lt"/>
                <a:ea typeface="BIZ UDPゴシック" panose="020B0400000000000000" pitchFamily="50" charset="-128"/>
              </a:rPr>
              <a:t>o</a:t>
            </a:r>
            <a:r>
              <a:rPr kumimoji="1" lang="en-US" altLang="ja-JP" sz="1400" b="1" dirty="0">
                <a:solidFill>
                  <a:schemeClr val="bg1">
                    <a:lumMod val="95000"/>
                  </a:schemeClr>
                </a:solidFill>
                <a:latin typeface="+mj-lt"/>
                <a:ea typeface="BIZ UDPゴシック" panose="020B0400000000000000" pitchFamily="50" charset="-128"/>
              </a:rPr>
              <a:t>nopole antenna</a:t>
            </a:r>
          </a:p>
          <a:p>
            <a:pPr algn="ctr"/>
            <a:r>
              <a:rPr kumimoji="1" lang="en-US" altLang="ja-JP" sz="1400" b="1" dirty="0">
                <a:solidFill>
                  <a:schemeClr val="bg1">
                    <a:lumMod val="95000"/>
                  </a:schemeClr>
                </a:solidFill>
                <a:latin typeface="+mj-lt"/>
                <a:ea typeface="BIZ UDPゴシック" panose="020B0400000000000000" pitchFamily="50" charset="-128"/>
              </a:rPr>
              <a:t>For 900 MHz band</a:t>
            </a:r>
            <a:endParaRPr kumimoji="1" lang="ja-JP" altLang="en-US" sz="1400" b="1" dirty="0">
              <a:solidFill>
                <a:schemeClr val="bg1">
                  <a:lumMod val="95000"/>
                </a:schemeClr>
              </a:solidFill>
              <a:latin typeface="+mj-lt"/>
              <a:ea typeface="BIZ UDPゴシック" panose="020B0400000000000000" pitchFamily="50" charset="-128"/>
            </a:endParaRPr>
          </a:p>
        </p:txBody>
      </p:sp>
      <p:cxnSp>
        <p:nvCxnSpPr>
          <p:cNvPr id="34" name="直線矢印コネクタ 33">
            <a:extLst>
              <a:ext uri="{FF2B5EF4-FFF2-40B4-BE49-F238E27FC236}">
                <a16:creationId xmlns:a16="http://schemas.microsoft.com/office/drawing/2014/main" id="{28E09789-EB44-92EB-6CDB-6F04BA94C0FD}"/>
              </a:ext>
            </a:extLst>
          </p:cNvPr>
          <p:cNvCxnSpPr/>
          <p:nvPr/>
        </p:nvCxnSpPr>
        <p:spPr bwMode="auto">
          <a:xfrm flipH="1" flipV="1">
            <a:off x="9840416" y="3157264"/>
            <a:ext cx="449981" cy="330964"/>
          </a:xfrm>
          <a:prstGeom prst="straightConnector1">
            <a:avLst/>
          </a:prstGeom>
          <a:solidFill>
            <a:srgbClr val="00B8FF"/>
          </a:solidFill>
          <a:ln w="19050" cap="flat" cmpd="sng" algn="ctr">
            <a:solidFill>
              <a:schemeClr val="bg1"/>
            </a:solidFill>
            <a:prstDash val="solid"/>
            <a:round/>
            <a:headEnd type="none" w="med" len="med"/>
            <a:tailEnd type="arrow" w="med" len="med"/>
          </a:ln>
          <a:effectLst/>
        </p:spPr>
      </p:cxnSp>
      <p:cxnSp>
        <p:nvCxnSpPr>
          <p:cNvPr id="35" name="直線矢印コネクタ 34">
            <a:extLst>
              <a:ext uri="{FF2B5EF4-FFF2-40B4-BE49-F238E27FC236}">
                <a16:creationId xmlns:a16="http://schemas.microsoft.com/office/drawing/2014/main" id="{4003D2E2-4FB7-814B-426C-09EC8D9464C6}"/>
              </a:ext>
            </a:extLst>
          </p:cNvPr>
          <p:cNvCxnSpPr>
            <a:cxnSpLocks/>
          </p:cNvCxnSpPr>
          <p:nvPr/>
        </p:nvCxnSpPr>
        <p:spPr bwMode="auto">
          <a:xfrm>
            <a:off x="4699582" y="4529471"/>
            <a:ext cx="618615" cy="380376"/>
          </a:xfrm>
          <a:prstGeom prst="straightConnector1">
            <a:avLst/>
          </a:prstGeom>
          <a:solidFill>
            <a:srgbClr val="00B8FF"/>
          </a:solidFill>
          <a:ln w="19050" cap="flat" cmpd="sng" algn="ctr">
            <a:solidFill>
              <a:srgbClr val="FFC000"/>
            </a:solidFill>
            <a:prstDash val="solid"/>
            <a:round/>
            <a:headEnd type="none" w="med" len="med"/>
            <a:tailEnd type="arrow" w="med" len="med"/>
          </a:ln>
          <a:effectLst/>
        </p:spPr>
      </p:cxnSp>
      <p:cxnSp>
        <p:nvCxnSpPr>
          <p:cNvPr id="37" name="直線矢印コネクタ 36">
            <a:extLst>
              <a:ext uri="{FF2B5EF4-FFF2-40B4-BE49-F238E27FC236}">
                <a16:creationId xmlns:a16="http://schemas.microsoft.com/office/drawing/2014/main" id="{308FCA75-1914-FFE0-D192-50E3D73D4B21}"/>
              </a:ext>
            </a:extLst>
          </p:cNvPr>
          <p:cNvCxnSpPr>
            <a:cxnSpLocks/>
            <a:stCxn id="26" idx="0"/>
          </p:cNvCxnSpPr>
          <p:nvPr/>
        </p:nvCxnSpPr>
        <p:spPr bwMode="auto">
          <a:xfrm flipH="1" flipV="1">
            <a:off x="4943872" y="5285485"/>
            <a:ext cx="374325" cy="445638"/>
          </a:xfrm>
          <a:prstGeom prst="straightConnector1">
            <a:avLst/>
          </a:prstGeom>
          <a:solidFill>
            <a:srgbClr val="00B8FF"/>
          </a:solidFill>
          <a:ln w="19050" cap="flat" cmpd="sng" algn="ctr">
            <a:solidFill>
              <a:srgbClr val="FFC000"/>
            </a:solidFill>
            <a:prstDash val="solid"/>
            <a:round/>
            <a:headEnd type="none" w="med" len="med"/>
            <a:tailEnd type="arrow" w="med" len="med"/>
          </a:ln>
          <a:effectLst/>
        </p:spPr>
      </p:cxnSp>
      <p:sp>
        <p:nvSpPr>
          <p:cNvPr id="41" name="テキスト ボックス 40">
            <a:extLst>
              <a:ext uri="{FF2B5EF4-FFF2-40B4-BE49-F238E27FC236}">
                <a16:creationId xmlns:a16="http://schemas.microsoft.com/office/drawing/2014/main" id="{B1631332-8A51-0B76-1793-10E765B9EA92}"/>
              </a:ext>
            </a:extLst>
          </p:cNvPr>
          <p:cNvSpPr txBox="1"/>
          <p:nvPr/>
        </p:nvSpPr>
        <p:spPr>
          <a:xfrm>
            <a:off x="983432" y="4188501"/>
            <a:ext cx="1231734" cy="307777"/>
          </a:xfrm>
          <a:prstGeom prst="rect">
            <a:avLst/>
          </a:prstGeom>
          <a:noFill/>
        </p:spPr>
        <p:txBody>
          <a:bodyPr wrap="square" rtlCol="0">
            <a:spAutoFit/>
          </a:bodyPr>
          <a:lstStyle/>
          <a:p>
            <a:pPr algn="ctr"/>
            <a:r>
              <a:rPr lang="en-US" altLang="ja-JP" sz="1400" b="1" dirty="0">
                <a:latin typeface="+mj-lt"/>
                <a:ea typeface="BIZ UDPゴシック" panose="020B0400000000000000" pitchFamily="50" charset="-128"/>
              </a:rPr>
              <a:t>Data logger</a:t>
            </a:r>
            <a:endParaRPr kumimoji="1" lang="ja-JP" altLang="en-US" sz="1400" b="1" dirty="0">
              <a:latin typeface="+mj-lt"/>
              <a:ea typeface="BIZ UDPゴシック" panose="020B0400000000000000" pitchFamily="50" charset="-128"/>
            </a:endParaRPr>
          </a:p>
        </p:txBody>
      </p:sp>
    </p:spTree>
    <p:extLst>
      <p:ext uri="{BB962C8B-B14F-4D97-AF65-F5344CB8AC3E}">
        <p14:creationId xmlns:p14="http://schemas.microsoft.com/office/powerpoint/2010/main" val="24566445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012C0-36A4-9D65-81C7-A095840B7D9F}"/>
            </a:ext>
          </a:extLst>
        </p:cNvPr>
        <p:cNvGrpSpPr/>
        <p:nvPr/>
      </p:nvGrpSpPr>
      <p:grpSpPr>
        <a:xfrm>
          <a:off x="0" y="0"/>
          <a:ext cx="0" cy="0"/>
          <a:chOff x="0" y="0"/>
          <a:chExt cx="0" cy="0"/>
        </a:xfrm>
      </p:grpSpPr>
      <p:pic>
        <p:nvPicPr>
          <p:cNvPr id="16" name="図 15">
            <a:extLst>
              <a:ext uri="{FF2B5EF4-FFF2-40B4-BE49-F238E27FC236}">
                <a16:creationId xmlns:a16="http://schemas.microsoft.com/office/drawing/2014/main" id="{3C5F7D16-25EB-E67F-60B8-8C0102657B2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164759" y="2709093"/>
            <a:ext cx="2467745" cy="3599996"/>
          </a:xfrm>
          <a:prstGeom prst="rect">
            <a:avLst/>
          </a:prstGeom>
        </p:spPr>
      </p:pic>
      <p:pic>
        <p:nvPicPr>
          <p:cNvPr id="7" name="図 6" descr="グラフ&#10;&#10;AI によって生成されたコンテンツは間違っている可能性があります。">
            <a:extLst>
              <a:ext uri="{FF2B5EF4-FFF2-40B4-BE49-F238E27FC236}">
                <a16:creationId xmlns:a16="http://schemas.microsoft.com/office/drawing/2014/main" id="{9BE79770-F0F2-3E99-0CA4-F2D9CF4A55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392" y="2709264"/>
            <a:ext cx="2467745" cy="3600000"/>
          </a:xfrm>
          <a:prstGeom prst="rect">
            <a:avLst/>
          </a:prstGeom>
        </p:spPr>
      </p:pic>
      <p:pic>
        <p:nvPicPr>
          <p:cNvPr id="8" name="図 7">
            <a:extLst>
              <a:ext uri="{FF2B5EF4-FFF2-40B4-BE49-F238E27FC236}">
                <a16:creationId xmlns:a16="http://schemas.microsoft.com/office/drawing/2014/main" id="{DC910279-D10E-728B-6B76-23234836AD5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125943" y="2708920"/>
            <a:ext cx="2467745" cy="3599996"/>
          </a:xfrm>
          <a:prstGeom prst="rect">
            <a:avLst/>
          </a:prstGeom>
        </p:spPr>
      </p:pic>
      <p:pic>
        <p:nvPicPr>
          <p:cNvPr id="12" name="図 11">
            <a:extLst>
              <a:ext uri="{FF2B5EF4-FFF2-40B4-BE49-F238E27FC236}">
                <a16:creationId xmlns:a16="http://schemas.microsoft.com/office/drawing/2014/main" id="{0F770DB6-8F89-63D6-6A0D-F0BDE345582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629730" y="2708920"/>
            <a:ext cx="2467745" cy="3599996"/>
          </a:xfrm>
          <a:prstGeom prst="rect">
            <a:avLst/>
          </a:prstGeom>
        </p:spPr>
      </p:pic>
      <p:sp>
        <p:nvSpPr>
          <p:cNvPr id="5121" name="Rectangle 1">
            <a:extLst>
              <a:ext uri="{FF2B5EF4-FFF2-40B4-BE49-F238E27FC236}">
                <a16:creationId xmlns:a16="http://schemas.microsoft.com/office/drawing/2014/main" id="{0246232A-C926-32E3-7F21-64D7CE2D208B}"/>
              </a:ext>
            </a:extLst>
          </p:cNvPr>
          <p:cNvSpPr>
            <a:spLocks noGrp="1" noChangeArrowheads="1"/>
          </p:cNvSpPr>
          <p:nvPr>
            <p:ph type="title"/>
          </p:nvPr>
        </p:nvSpPr>
        <p:spPr>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t>Measurement result</a:t>
            </a:r>
            <a:r>
              <a:rPr lang="en-GB" altLang="ja-JP" dirty="0"/>
              <a:t> for 60 seconds</a:t>
            </a:r>
            <a:r>
              <a:rPr lang="en-GB" dirty="0"/>
              <a:t> (without DUT)</a:t>
            </a:r>
          </a:p>
        </p:txBody>
      </p:sp>
      <p:sp>
        <p:nvSpPr>
          <p:cNvPr id="6" name="Slide Number Placeholder 5">
            <a:extLst>
              <a:ext uri="{FF2B5EF4-FFF2-40B4-BE49-F238E27FC236}">
                <a16:creationId xmlns:a16="http://schemas.microsoft.com/office/drawing/2014/main" id="{B56F5FAA-04F0-BF8B-8F9E-0BA5E4DF7CFE}"/>
              </a:ext>
            </a:extLst>
          </p:cNvPr>
          <p:cNvSpPr>
            <a:spLocks noGrp="1"/>
          </p:cNvSpPr>
          <p:nvPr>
            <p:ph type="sldNum" idx="12"/>
          </p:nvPr>
        </p:nvSpPr>
        <p:spPr/>
        <p:txBody>
          <a:bodyPr/>
          <a:lstStyle/>
          <a:p>
            <a:r>
              <a:rPr lang="en-GB" dirty="0"/>
              <a:t>Slide </a:t>
            </a:r>
            <a:fld id="{B3165115-9078-433B-A278-1F5ED971F63A}" type="slidenum">
              <a:rPr lang="en-GB"/>
              <a:pPr/>
              <a:t>8</a:t>
            </a:fld>
            <a:endParaRPr lang="en-GB" dirty="0"/>
          </a:p>
        </p:txBody>
      </p:sp>
      <p:sp>
        <p:nvSpPr>
          <p:cNvPr id="5" name="Footer Placeholder 4">
            <a:extLst>
              <a:ext uri="{FF2B5EF4-FFF2-40B4-BE49-F238E27FC236}">
                <a16:creationId xmlns:a16="http://schemas.microsoft.com/office/drawing/2014/main" id="{FFD9A903-C091-F67B-C3FF-4F99793AFC0F}"/>
              </a:ext>
            </a:extLst>
          </p:cNvPr>
          <p:cNvSpPr>
            <a:spLocks noGrp="1"/>
          </p:cNvSpPr>
          <p:nvPr>
            <p:ph type="ftr" idx="14"/>
          </p:nvPr>
        </p:nvSpPr>
        <p:spPr>
          <a:xfrm>
            <a:off x="7178565" y="6475414"/>
            <a:ext cx="4246027" cy="180975"/>
          </a:xfrm>
        </p:spPr>
        <p:txBody>
          <a:bodyPr/>
          <a:lstStyle/>
          <a:p>
            <a:r>
              <a:rPr lang="en-GB"/>
              <a:t>Kazuto Yano, ATR</a:t>
            </a:r>
            <a:endParaRPr lang="en-GB" dirty="0"/>
          </a:p>
        </p:txBody>
      </p:sp>
      <p:sp>
        <p:nvSpPr>
          <p:cNvPr id="4" name="Date Placeholder 3">
            <a:extLst>
              <a:ext uri="{FF2B5EF4-FFF2-40B4-BE49-F238E27FC236}">
                <a16:creationId xmlns:a16="http://schemas.microsoft.com/office/drawing/2014/main" id="{3FAA2EA2-BFAD-6915-D508-0F0F8576B267}"/>
              </a:ext>
            </a:extLst>
          </p:cNvPr>
          <p:cNvSpPr>
            <a:spLocks noGrp="1"/>
          </p:cNvSpPr>
          <p:nvPr>
            <p:ph type="dt" idx="15"/>
          </p:nvPr>
        </p:nvSpPr>
        <p:spPr/>
        <p:txBody>
          <a:bodyPr/>
          <a:lstStyle/>
          <a:p>
            <a:r>
              <a:rPr lang="en-US" altLang="ja-JP"/>
              <a:t>March 2025</a:t>
            </a:r>
            <a:endParaRPr lang="en-GB" dirty="0"/>
          </a:p>
        </p:txBody>
      </p:sp>
      <p:sp>
        <p:nvSpPr>
          <p:cNvPr id="61" name="コンテンツ プレースホルダー 60">
            <a:extLst>
              <a:ext uri="{FF2B5EF4-FFF2-40B4-BE49-F238E27FC236}">
                <a16:creationId xmlns:a16="http://schemas.microsoft.com/office/drawing/2014/main" id="{27FB36BD-50E1-FD1E-B017-415BC0D78493}"/>
              </a:ext>
            </a:extLst>
          </p:cNvPr>
          <p:cNvSpPr>
            <a:spLocks noGrp="1"/>
          </p:cNvSpPr>
          <p:nvPr>
            <p:ph idx="1"/>
          </p:nvPr>
        </p:nvSpPr>
        <p:spPr>
          <a:xfrm>
            <a:off x="914402" y="1981201"/>
            <a:ext cx="10361084" cy="4113213"/>
          </a:xfrm>
        </p:spPr>
        <p:txBody>
          <a:bodyPr/>
          <a:lstStyle/>
          <a:p>
            <a:pPr marL="266700" indent="-266700">
              <a:buFont typeface="Arial" panose="020B0604020202020204" pitchFamily="34" charset="0"/>
              <a:buChar char="•"/>
            </a:pPr>
            <a:r>
              <a:rPr lang="en-US" altLang="ja-JP" dirty="0"/>
              <a:t>Radio emission from measurement equipment (data logger) is observed at some frequencies.</a:t>
            </a:r>
            <a:endParaRPr lang="ja-JP" altLang="en-US" dirty="0"/>
          </a:p>
        </p:txBody>
      </p:sp>
      <p:sp>
        <p:nvSpPr>
          <p:cNvPr id="2" name="テキスト ボックス 1">
            <a:extLst>
              <a:ext uri="{FF2B5EF4-FFF2-40B4-BE49-F238E27FC236}">
                <a16:creationId xmlns:a16="http://schemas.microsoft.com/office/drawing/2014/main" id="{762653B8-6D84-7AF1-AB1F-0A9C5A2F1BE1}"/>
              </a:ext>
            </a:extLst>
          </p:cNvPr>
          <p:cNvSpPr txBox="1"/>
          <p:nvPr/>
        </p:nvSpPr>
        <p:spPr>
          <a:xfrm>
            <a:off x="1061322" y="6156012"/>
            <a:ext cx="1710726" cy="369332"/>
          </a:xfrm>
          <a:prstGeom prst="rect">
            <a:avLst/>
          </a:prstGeom>
          <a:noFill/>
        </p:spPr>
        <p:txBody>
          <a:bodyPr wrap="none" rtlCol="0">
            <a:spAutoFit/>
          </a:bodyPr>
          <a:lstStyle/>
          <a:p>
            <a:pPr algn="ctr"/>
            <a:r>
              <a:rPr kumimoji="1" lang="en-US" altLang="ja-JP" sz="1800" dirty="0">
                <a:solidFill>
                  <a:schemeClr val="tx1"/>
                </a:solidFill>
                <a:latin typeface="Arial" panose="020B0604020202020204" pitchFamily="34" charset="0"/>
                <a:cs typeface="Arial" panose="020B0604020202020204" pitchFamily="34" charset="0"/>
              </a:rPr>
              <a:t>Distance: 2 cm</a:t>
            </a:r>
            <a:endParaRPr kumimoji="1" lang="ja-JP" altLang="en-US" sz="1800" dirty="0">
              <a:solidFill>
                <a:schemeClr val="tx1"/>
              </a:solidFill>
              <a:latin typeface="Arial" panose="020B0604020202020204" pitchFamily="34" charset="0"/>
              <a:cs typeface="Arial" panose="020B0604020202020204" pitchFamily="34" charset="0"/>
            </a:endParaRPr>
          </a:p>
        </p:txBody>
      </p:sp>
      <p:sp>
        <p:nvSpPr>
          <p:cNvPr id="9" name="テキスト ボックス 8">
            <a:extLst>
              <a:ext uri="{FF2B5EF4-FFF2-40B4-BE49-F238E27FC236}">
                <a16:creationId xmlns:a16="http://schemas.microsoft.com/office/drawing/2014/main" id="{61035D52-E74F-5B29-7BFC-7D507EFF10A2}"/>
              </a:ext>
            </a:extLst>
          </p:cNvPr>
          <p:cNvSpPr txBox="1"/>
          <p:nvPr/>
        </p:nvSpPr>
        <p:spPr>
          <a:xfrm>
            <a:off x="3499754" y="6155666"/>
            <a:ext cx="1838966" cy="369332"/>
          </a:xfrm>
          <a:prstGeom prst="rect">
            <a:avLst/>
          </a:prstGeom>
          <a:noFill/>
        </p:spPr>
        <p:txBody>
          <a:bodyPr wrap="none" rtlCol="0">
            <a:spAutoFit/>
          </a:bodyPr>
          <a:lstStyle/>
          <a:p>
            <a:pPr algn="ctr"/>
            <a:r>
              <a:rPr kumimoji="1" lang="en-US" altLang="ja-JP" sz="1800" dirty="0">
                <a:solidFill>
                  <a:schemeClr val="tx1"/>
                </a:solidFill>
                <a:latin typeface="Arial" panose="020B0604020202020204" pitchFamily="34" charset="0"/>
                <a:cs typeface="Arial" panose="020B0604020202020204" pitchFamily="34" charset="0"/>
              </a:rPr>
              <a:t>Distance: 15 cm</a:t>
            </a:r>
            <a:endParaRPr kumimoji="1" lang="ja-JP" altLang="en-US" sz="1800" dirty="0">
              <a:solidFill>
                <a:schemeClr val="tx1"/>
              </a:solidFill>
              <a:latin typeface="Arial" panose="020B0604020202020204" pitchFamily="34" charset="0"/>
              <a:cs typeface="Arial" panose="020B0604020202020204" pitchFamily="34" charset="0"/>
            </a:endParaRPr>
          </a:p>
        </p:txBody>
      </p:sp>
      <p:sp>
        <p:nvSpPr>
          <p:cNvPr id="15" name="テキスト ボックス 14">
            <a:extLst>
              <a:ext uri="{FF2B5EF4-FFF2-40B4-BE49-F238E27FC236}">
                <a16:creationId xmlns:a16="http://schemas.microsoft.com/office/drawing/2014/main" id="{23C6ED3F-4714-2DC7-DE0F-DA49E27ADA3A}"/>
              </a:ext>
            </a:extLst>
          </p:cNvPr>
          <p:cNvSpPr txBox="1"/>
          <p:nvPr/>
        </p:nvSpPr>
        <p:spPr>
          <a:xfrm>
            <a:off x="5939422" y="6155666"/>
            <a:ext cx="1967205" cy="369332"/>
          </a:xfrm>
          <a:prstGeom prst="rect">
            <a:avLst/>
          </a:prstGeom>
          <a:noFill/>
        </p:spPr>
        <p:txBody>
          <a:bodyPr wrap="none" rtlCol="0">
            <a:spAutoFit/>
          </a:bodyPr>
          <a:lstStyle/>
          <a:p>
            <a:pPr algn="ctr"/>
            <a:r>
              <a:rPr kumimoji="1" lang="en-US" altLang="ja-JP" sz="1800" dirty="0">
                <a:solidFill>
                  <a:schemeClr val="tx1"/>
                </a:solidFill>
                <a:latin typeface="Arial" panose="020B0604020202020204" pitchFamily="34" charset="0"/>
                <a:cs typeface="Arial" panose="020B0604020202020204" pitchFamily="34" charset="0"/>
              </a:rPr>
              <a:t>Distance: 100 cm</a:t>
            </a:r>
            <a:endParaRPr kumimoji="1" lang="ja-JP" altLang="en-US" sz="1800" dirty="0">
              <a:solidFill>
                <a:schemeClr val="tx1"/>
              </a:solidFill>
              <a:latin typeface="Arial" panose="020B0604020202020204" pitchFamily="34" charset="0"/>
              <a:cs typeface="Arial" panose="020B0604020202020204" pitchFamily="34" charset="0"/>
            </a:endParaRPr>
          </a:p>
        </p:txBody>
      </p:sp>
      <p:sp>
        <p:nvSpPr>
          <p:cNvPr id="17" name="テキスト ボックス 16">
            <a:extLst>
              <a:ext uri="{FF2B5EF4-FFF2-40B4-BE49-F238E27FC236}">
                <a16:creationId xmlns:a16="http://schemas.microsoft.com/office/drawing/2014/main" id="{972470F5-3251-C3FC-86C7-ADF00D97CABA}"/>
              </a:ext>
            </a:extLst>
          </p:cNvPr>
          <p:cNvSpPr txBox="1"/>
          <p:nvPr/>
        </p:nvSpPr>
        <p:spPr>
          <a:xfrm>
            <a:off x="8474451" y="6155839"/>
            <a:ext cx="1967205" cy="369332"/>
          </a:xfrm>
          <a:prstGeom prst="rect">
            <a:avLst/>
          </a:prstGeom>
          <a:noFill/>
        </p:spPr>
        <p:txBody>
          <a:bodyPr wrap="none" rtlCol="0">
            <a:spAutoFit/>
          </a:bodyPr>
          <a:lstStyle/>
          <a:p>
            <a:pPr algn="ctr"/>
            <a:r>
              <a:rPr kumimoji="1" lang="en-US" altLang="ja-JP" sz="1800" dirty="0">
                <a:solidFill>
                  <a:schemeClr val="tx1"/>
                </a:solidFill>
                <a:latin typeface="Arial" panose="020B0604020202020204" pitchFamily="34" charset="0"/>
                <a:cs typeface="Arial" panose="020B0604020202020204" pitchFamily="34" charset="0"/>
              </a:rPr>
              <a:t>Distance: 200 cm</a:t>
            </a:r>
            <a:endParaRPr kumimoji="1" lang="ja-JP" altLang="en-US" sz="1800" dirty="0">
              <a:solidFill>
                <a:schemeClr val="tx1"/>
              </a:solidFill>
              <a:latin typeface="Arial" panose="020B0604020202020204" pitchFamily="34" charset="0"/>
              <a:cs typeface="Arial" panose="020B0604020202020204" pitchFamily="34" charset="0"/>
            </a:endParaRPr>
          </a:p>
        </p:txBody>
      </p:sp>
      <p:pic>
        <p:nvPicPr>
          <p:cNvPr id="19" name="図 18" descr="グラフ&#10;&#10;AI によって生成されたコンテンツは間違っている可能性があります。">
            <a:extLst>
              <a:ext uri="{FF2B5EF4-FFF2-40B4-BE49-F238E27FC236}">
                <a16:creationId xmlns:a16="http://schemas.microsoft.com/office/drawing/2014/main" id="{DE43C5F9-8B65-8077-BB80-3F7B8DB99A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60496" y="3122918"/>
            <a:ext cx="967606" cy="2808000"/>
          </a:xfrm>
          <a:prstGeom prst="rect">
            <a:avLst/>
          </a:prstGeom>
        </p:spPr>
      </p:pic>
    </p:spTree>
    <p:extLst>
      <p:ext uri="{BB962C8B-B14F-4D97-AF65-F5344CB8AC3E}">
        <p14:creationId xmlns:p14="http://schemas.microsoft.com/office/powerpoint/2010/main" val="39582243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9C185-B36A-7FB5-1119-2918ADCA028B}"/>
            </a:ext>
          </a:extLst>
        </p:cNvPr>
        <p:cNvGrpSpPr/>
        <p:nvPr/>
      </p:nvGrpSpPr>
      <p:grpSpPr>
        <a:xfrm>
          <a:off x="0" y="0"/>
          <a:ext cx="0" cy="0"/>
          <a:chOff x="0" y="0"/>
          <a:chExt cx="0" cy="0"/>
        </a:xfrm>
      </p:grpSpPr>
      <p:pic>
        <p:nvPicPr>
          <p:cNvPr id="11" name="図 10">
            <a:extLst>
              <a:ext uri="{FF2B5EF4-FFF2-40B4-BE49-F238E27FC236}">
                <a16:creationId xmlns:a16="http://schemas.microsoft.com/office/drawing/2014/main" id="{5E82C2F9-FF81-50F9-91C7-3E916905A30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164759" y="2709149"/>
            <a:ext cx="2467744" cy="3599996"/>
          </a:xfrm>
          <a:prstGeom prst="rect">
            <a:avLst/>
          </a:prstGeom>
        </p:spPr>
      </p:pic>
      <p:pic>
        <p:nvPicPr>
          <p:cNvPr id="12" name="図 11">
            <a:extLst>
              <a:ext uri="{FF2B5EF4-FFF2-40B4-BE49-F238E27FC236}">
                <a16:creationId xmlns:a16="http://schemas.microsoft.com/office/drawing/2014/main" id="{AC187326-D981-9AA4-8204-154A6CDAF5D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23392" y="2709322"/>
            <a:ext cx="2467745" cy="3599996"/>
          </a:xfrm>
          <a:prstGeom prst="rect">
            <a:avLst/>
          </a:prstGeom>
        </p:spPr>
      </p:pic>
      <p:pic>
        <p:nvPicPr>
          <p:cNvPr id="13" name="図 12">
            <a:extLst>
              <a:ext uri="{FF2B5EF4-FFF2-40B4-BE49-F238E27FC236}">
                <a16:creationId xmlns:a16="http://schemas.microsoft.com/office/drawing/2014/main" id="{CFB6BB03-70BD-6F5D-0940-A87A19D583F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125943" y="2708976"/>
            <a:ext cx="2467744" cy="3599996"/>
          </a:xfrm>
          <a:prstGeom prst="rect">
            <a:avLst/>
          </a:prstGeom>
        </p:spPr>
      </p:pic>
      <p:pic>
        <p:nvPicPr>
          <p:cNvPr id="17" name="図 16">
            <a:extLst>
              <a:ext uri="{FF2B5EF4-FFF2-40B4-BE49-F238E27FC236}">
                <a16:creationId xmlns:a16="http://schemas.microsoft.com/office/drawing/2014/main" id="{FB3C5E0D-022D-B4A7-8966-196E6A27C0D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629730" y="2708976"/>
            <a:ext cx="2467744" cy="3599996"/>
          </a:xfrm>
          <a:prstGeom prst="rect">
            <a:avLst/>
          </a:prstGeom>
        </p:spPr>
      </p:pic>
      <p:sp>
        <p:nvSpPr>
          <p:cNvPr id="5121" name="Rectangle 1">
            <a:extLst>
              <a:ext uri="{FF2B5EF4-FFF2-40B4-BE49-F238E27FC236}">
                <a16:creationId xmlns:a16="http://schemas.microsoft.com/office/drawing/2014/main" id="{DAA4A6BD-A2F3-5D7F-F513-29703D16576A}"/>
              </a:ext>
            </a:extLst>
          </p:cNvPr>
          <p:cNvSpPr>
            <a:spLocks noGrp="1" noChangeArrowheads="1"/>
          </p:cNvSpPr>
          <p:nvPr>
            <p:ph type="title"/>
          </p:nvPr>
        </p:nvSpPr>
        <p:spPr>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t>Measurement result</a:t>
            </a:r>
            <a:r>
              <a:rPr lang="en-GB" altLang="ja-JP" dirty="0"/>
              <a:t> for 60 seconds</a:t>
            </a:r>
            <a:r>
              <a:rPr lang="en-GB" dirty="0"/>
              <a:t> (mini PC-A)</a:t>
            </a:r>
          </a:p>
        </p:txBody>
      </p:sp>
      <p:sp>
        <p:nvSpPr>
          <p:cNvPr id="6" name="Slide Number Placeholder 5">
            <a:extLst>
              <a:ext uri="{FF2B5EF4-FFF2-40B4-BE49-F238E27FC236}">
                <a16:creationId xmlns:a16="http://schemas.microsoft.com/office/drawing/2014/main" id="{446B91C1-DCDC-2AF2-954E-B30D7D7B488A}"/>
              </a:ext>
            </a:extLst>
          </p:cNvPr>
          <p:cNvSpPr>
            <a:spLocks noGrp="1"/>
          </p:cNvSpPr>
          <p:nvPr>
            <p:ph type="sldNum" idx="12"/>
          </p:nvPr>
        </p:nvSpPr>
        <p:spPr/>
        <p:txBody>
          <a:bodyPr/>
          <a:lstStyle/>
          <a:p>
            <a:r>
              <a:rPr lang="en-GB" dirty="0"/>
              <a:t>Slide </a:t>
            </a:r>
            <a:fld id="{B3165115-9078-433B-A278-1F5ED971F63A}" type="slidenum">
              <a:rPr lang="en-GB"/>
              <a:pPr/>
              <a:t>9</a:t>
            </a:fld>
            <a:endParaRPr lang="en-GB" dirty="0"/>
          </a:p>
        </p:txBody>
      </p:sp>
      <p:sp>
        <p:nvSpPr>
          <p:cNvPr id="5" name="Footer Placeholder 4">
            <a:extLst>
              <a:ext uri="{FF2B5EF4-FFF2-40B4-BE49-F238E27FC236}">
                <a16:creationId xmlns:a16="http://schemas.microsoft.com/office/drawing/2014/main" id="{F1A3E997-2D78-BB85-7ACB-661BE7CCFB9B}"/>
              </a:ext>
            </a:extLst>
          </p:cNvPr>
          <p:cNvSpPr>
            <a:spLocks noGrp="1"/>
          </p:cNvSpPr>
          <p:nvPr>
            <p:ph type="ftr" idx="14"/>
          </p:nvPr>
        </p:nvSpPr>
        <p:spPr/>
        <p:txBody>
          <a:bodyPr/>
          <a:lstStyle/>
          <a:p>
            <a:r>
              <a:rPr lang="en-GB"/>
              <a:t>Kazuto Yano, ATR</a:t>
            </a:r>
            <a:endParaRPr lang="en-GB" dirty="0"/>
          </a:p>
        </p:txBody>
      </p:sp>
      <p:sp>
        <p:nvSpPr>
          <p:cNvPr id="4" name="Date Placeholder 3">
            <a:extLst>
              <a:ext uri="{FF2B5EF4-FFF2-40B4-BE49-F238E27FC236}">
                <a16:creationId xmlns:a16="http://schemas.microsoft.com/office/drawing/2014/main" id="{1E610EB8-50E8-8EA1-5D90-56358AD3CC92}"/>
              </a:ext>
            </a:extLst>
          </p:cNvPr>
          <p:cNvSpPr>
            <a:spLocks noGrp="1"/>
          </p:cNvSpPr>
          <p:nvPr>
            <p:ph type="dt" idx="15"/>
          </p:nvPr>
        </p:nvSpPr>
        <p:spPr/>
        <p:txBody>
          <a:bodyPr/>
          <a:lstStyle/>
          <a:p>
            <a:r>
              <a:rPr lang="en-US" altLang="ja-JP"/>
              <a:t>March 2025</a:t>
            </a:r>
            <a:endParaRPr lang="en-GB" dirty="0"/>
          </a:p>
        </p:txBody>
      </p:sp>
      <p:sp>
        <p:nvSpPr>
          <p:cNvPr id="61" name="コンテンツ プレースホルダー 60">
            <a:extLst>
              <a:ext uri="{FF2B5EF4-FFF2-40B4-BE49-F238E27FC236}">
                <a16:creationId xmlns:a16="http://schemas.microsoft.com/office/drawing/2014/main" id="{7E963AF6-978E-F4E1-3B75-C64B7D4BF314}"/>
              </a:ext>
            </a:extLst>
          </p:cNvPr>
          <p:cNvSpPr>
            <a:spLocks noGrp="1"/>
          </p:cNvSpPr>
          <p:nvPr>
            <p:ph idx="1"/>
          </p:nvPr>
        </p:nvSpPr>
        <p:spPr>
          <a:xfrm>
            <a:off x="914402" y="1981201"/>
            <a:ext cx="10361084" cy="4113213"/>
          </a:xfrm>
        </p:spPr>
        <p:txBody>
          <a:bodyPr/>
          <a:lstStyle/>
          <a:p>
            <a:pPr marL="266700" indent="-266700">
              <a:buFont typeface="Arial" panose="020B0604020202020204" pitchFamily="34" charset="0"/>
              <a:buChar char="•"/>
            </a:pPr>
            <a:r>
              <a:rPr lang="en-US" altLang="ja-JP" dirty="0"/>
              <a:t>Weak wideband radio emission (lower than -90 dBm / 1 MHz) is observed at 2 cm from mini PC-A. It may affect CCA results and/or transmission performance of IEEE 802.11/15.4 devices if they are operated at a low SNR.</a:t>
            </a:r>
            <a:endParaRPr lang="ja-JP" altLang="en-US" dirty="0"/>
          </a:p>
        </p:txBody>
      </p:sp>
      <p:sp>
        <p:nvSpPr>
          <p:cNvPr id="18" name="テキスト ボックス 17">
            <a:extLst>
              <a:ext uri="{FF2B5EF4-FFF2-40B4-BE49-F238E27FC236}">
                <a16:creationId xmlns:a16="http://schemas.microsoft.com/office/drawing/2014/main" id="{27C6F170-21B1-4AD7-84C7-F15A569454BF}"/>
              </a:ext>
            </a:extLst>
          </p:cNvPr>
          <p:cNvSpPr txBox="1"/>
          <p:nvPr/>
        </p:nvSpPr>
        <p:spPr>
          <a:xfrm>
            <a:off x="1061322" y="6156012"/>
            <a:ext cx="1710726" cy="369332"/>
          </a:xfrm>
          <a:prstGeom prst="rect">
            <a:avLst/>
          </a:prstGeom>
          <a:noFill/>
        </p:spPr>
        <p:txBody>
          <a:bodyPr wrap="none" rtlCol="0">
            <a:spAutoFit/>
          </a:bodyPr>
          <a:lstStyle/>
          <a:p>
            <a:pPr algn="ctr"/>
            <a:r>
              <a:rPr kumimoji="1" lang="en-US" altLang="ja-JP" sz="1800" dirty="0">
                <a:solidFill>
                  <a:schemeClr val="tx1"/>
                </a:solidFill>
                <a:latin typeface="Arial" panose="020B0604020202020204" pitchFamily="34" charset="0"/>
                <a:cs typeface="Arial" panose="020B0604020202020204" pitchFamily="34" charset="0"/>
              </a:rPr>
              <a:t>Distance: 2 cm</a:t>
            </a:r>
            <a:endParaRPr kumimoji="1" lang="ja-JP" altLang="en-US" sz="1800" dirty="0">
              <a:solidFill>
                <a:schemeClr val="tx1"/>
              </a:solidFill>
              <a:latin typeface="Arial" panose="020B0604020202020204" pitchFamily="34" charset="0"/>
              <a:cs typeface="Arial" panose="020B0604020202020204" pitchFamily="34" charset="0"/>
            </a:endParaRPr>
          </a:p>
        </p:txBody>
      </p:sp>
      <p:sp>
        <p:nvSpPr>
          <p:cNvPr id="19" name="テキスト ボックス 18">
            <a:extLst>
              <a:ext uri="{FF2B5EF4-FFF2-40B4-BE49-F238E27FC236}">
                <a16:creationId xmlns:a16="http://schemas.microsoft.com/office/drawing/2014/main" id="{62C03EB0-EDD7-4976-A681-AC46CB065364}"/>
              </a:ext>
            </a:extLst>
          </p:cNvPr>
          <p:cNvSpPr txBox="1"/>
          <p:nvPr/>
        </p:nvSpPr>
        <p:spPr>
          <a:xfrm>
            <a:off x="3499754" y="6155666"/>
            <a:ext cx="1838966" cy="369332"/>
          </a:xfrm>
          <a:prstGeom prst="rect">
            <a:avLst/>
          </a:prstGeom>
          <a:noFill/>
        </p:spPr>
        <p:txBody>
          <a:bodyPr wrap="none" rtlCol="0">
            <a:spAutoFit/>
          </a:bodyPr>
          <a:lstStyle/>
          <a:p>
            <a:pPr algn="ctr"/>
            <a:r>
              <a:rPr kumimoji="1" lang="en-US" altLang="ja-JP" sz="1800" dirty="0">
                <a:solidFill>
                  <a:schemeClr val="tx1"/>
                </a:solidFill>
                <a:latin typeface="Arial" panose="020B0604020202020204" pitchFamily="34" charset="0"/>
                <a:cs typeface="Arial" panose="020B0604020202020204" pitchFamily="34" charset="0"/>
              </a:rPr>
              <a:t>Distance: 15 cm</a:t>
            </a:r>
            <a:endParaRPr kumimoji="1" lang="ja-JP" altLang="en-US" sz="1800" dirty="0">
              <a:solidFill>
                <a:schemeClr val="tx1"/>
              </a:solidFill>
              <a:latin typeface="Arial" panose="020B0604020202020204" pitchFamily="34" charset="0"/>
              <a:cs typeface="Arial" panose="020B0604020202020204" pitchFamily="34" charset="0"/>
            </a:endParaRPr>
          </a:p>
        </p:txBody>
      </p:sp>
      <p:sp>
        <p:nvSpPr>
          <p:cNvPr id="20" name="テキスト ボックス 19">
            <a:extLst>
              <a:ext uri="{FF2B5EF4-FFF2-40B4-BE49-F238E27FC236}">
                <a16:creationId xmlns:a16="http://schemas.microsoft.com/office/drawing/2014/main" id="{44DE7FCD-872C-E876-C077-00E4D016232D}"/>
              </a:ext>
            </a:extLst>
          </p:cNvPr>
          <p:cNvSpPr txBox="1"/>
          <p:nvPr/>
        </p:nvSpPr>
        <p:spPr>
          <a:xfrm>
            <a:off x="5939422" y="6155666"/>
            <a:ext cx="1967205" cy="369332"/>
          </a:xfrm>
          <a:prstGeom prst="rect">
            <a:avLst/>
          </a:prstGeom>
          <a:noFill/>
        </p:spPr>
        <p:txBody>
          <a:bodyPr wrap="none" rtlCol="0">
            <a:spAutoFit/>
          </a:bodyPr>
          <a:lstStyle/>
          <a:p>
            <a:pPr algn="ctr"/>
            <a:r>
              <a:rPr kumimoji="1" lang="en-US" altLang="ja-JP" sz="1800" dirty="0">
                <a:solidFill>
                  <a:schemeClr val="tx1"/>
                </a:solidFill>
                <a:latin typeface="Arial" panose="020B0604020202020204" pitchFamily="34" charset="0"/>
                <a:cs typeface="Arial" panose="020B0604020202020204" pitchFamily="34" charset="0"/>
              </a:rPr>
              <a:t>Distance: 100 cm</a:t>
            </a:r>
            <a:endParaRPr kumimoji="1" lang="ja-JP" altLang="en-US" sz="1800" dirty="0">
              <a:solidFill>
                <a:schemeClr val="tx1"/>
              </a:solidFill>
              <a:latin typeface="Arial" panose="020B0604020202020204" pitchFamily="34" charset="0"/>
              <a:cs typeface="Arial" panose="020B0604020202020204" pitchFamily="34" charset="0"/>
            </a:endParaRPr>
          </a:p>
        </p:txBody>
      </p:sp>
      <p:sp>
        <p:nvSpPr>
          <p:cNvPr id="21" name="テキスト ボックス 20">
            <a:extLst>
              <a:ext uri="{FF2B5EF4-FFF2-40B4-BE49-F238E27FC236}">
                <a16:creationId xmlns:a16="http://schemas.microsoft.com/office/drawing/2014/main" id="{4CCC1546-D9C8-81C4-3176-DA4C606B2581}"/>
              </a:ext>
            </a:extLst>
          </p:cNvPr>
          <p:cNvSpPr txBox="1"/>
          <p:nvPr/>
        </p:nvSpPr>
        <p:spPr>
          <a:xfrm>
            <a:off x="8474451" y="6155839"/>
            <a:ext cx="1967205" cy="369332"/>
          </a:xfrm>
          <a:prstGeom prst="rect">
            <a:avLst/>
          </a:prstGeom>
          <a:noFill/>
        </p:spPr>
        <p:txBody>
          <a:bodyPr wrap="none" rtlCol="0">
            <a:spAutoFit/>
          </a:bodyPr>
          <a:lstStyle/>
          <a:p>
            <a:pPr algn="ctr"/>
            <a:r>
              <a:rPr kumimoji="1" lang="en-US" altLang="ja-JP" sz="1800" dirty="0">
                <a:solidFill>
                  <a:schemeClr val="tx1"/>
                </a:solidFill>
                <a:latin typeface="Arial" panose="020B0604020202020204" pitchFamily="34" charset="0"/>
                <a:cs typeface="Arial" panose="020B0604020202020204" pitchFamily="34" charset="0"/>
              </a:rPr>
              <a:t>Distance: 200 cm</a:t>
            </a:r>
            <a:endParaRPr kumimoji="1" lang="ja-JP" altLang="en-US" sz="1800" dirty="0">
              <a:solidFill>
                <a:schemeClr val="tx1"/>
              </a:solidFill>
              <a:latin typeface="Arial" panose="020B0604020202020204" pitchFamily="34" charset="0"/>
              <a:cs typeface="Arial" panose="020B0604020202020204" pitchFamily="34" charset="0"/>
            </a:endParaRPr>
          </a:p>
        </p:txBody>
      </p:sp>
      <p:pic>
        <p:nvPicPr>
          <p:cNvPr id="22" name="図 21" descr="グラフ&#10;&#10;AI によって生成されたコンテンツは間違っている可能性があります。">
            <a:extLst>
              <a:ext uri="{FF2B5EF4-FFF2-40B4-BE49-F238E27FC236}">
                <a16:creationId xmlns:a16="http://schemas.microsoft.com/office/drawing/2014/main" id="{52D9B0F1-C257-3AA2-2405-65BDD7B0C7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60496" y="3122974"/>
            <a:ext cx="967606" cy="2808000"/>
          </a:xfrm>
          <a:prstGeom prst="rect">
            <a:avLst/>
          </a:prstGeom>
        </p:spPr>
      </p:pic>
    </p:spTree>
    <p:extLst>
      <p:ext uri="{BB962C8B-B14F-4D97-AF65-F5344CB8AC3E}">
        <p14:creationId xmlns:p14="http://schemas.microsoft.com/office/powerpoint/2010/main" val="29898764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テーマ">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MS Gothic"/>
        <a:cs typeface=""/>
      </a:majorFont>
      <a:minorFont>
        <a:latin typeface="Times New Roman"/>
        <a:ea typeface="MS 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ea typeface="MS Gothic"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ea typeface="MS Gothic"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802-11-Submission.potx" id="{39B8279D-3729-4704-AB80-54F0A287AE33}" vid="{CABC245B-FFD7-4563-8595-2F43F99F3934}"/>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802-11-submission</Template>
  <TotalTime>2132</TotalTime>
  <Words>1745</Words>
  <Application>Microsoft Office PowerPoint</Application>
  <PresentationFormat>ワイド画面</PresentationFormat>
  <Paragraphs>294</Paragraphs>
  <Slides>20</Slides>
  <Notes>20</Notes>
  <HiddenSlides>0</HiddenSlides>
  <MMClips>0</MMClips>
  <ScaleCrop>false</ScaleCrop>
  <HeadingPairs>
    <vt:vector size="8" baseType="variant">
      <vt:variant>
        <vt:lpstr>使用されているフォント</vt:lpstr>
      </vt:variant>
      <vt:variant>
        <vt:i4>4</vt:i4>
      </vt:variant>
      <vt:variant>
        <vt:lpstr>テーマ</vt:lpstr>
      </vt:variant>
      <vt:variant>
        <vt:i4>1</vt:i4>
      </vt:variant>
      <vt:variant>
        <vt:lpstr>埋め込まれた OLE サーバー</vt:lpstr>
      </vt:variant>
      <vt:variant>
        <vt:i4>1</vt:i4>
      </vt:variant>
      <vt:variant>
        <vt:lpstr>スライド タイトル</vt:lpstr>
      </vt:variant>
      <vt:variant>
        <vt:i4>20</vt:i4>
      </vt:variant>
    </vt:vector>
  </HeadingPairs>
  <TitlesOfParts>
    <vt:vector size="26" baseType="lpstr">
      <vt:lpstr>Arial Unicode MS</vt:lpstr>
      <vt:lpstr>Arial</vt:lpstr>
      <vt:lpstr>Calibri</vt:lpstr>
      <vt:lpstr>Times New Roman</vt:lpstr>
      <vt:lpstr>Office テーマ</vt:lpstr>
      <vt:lpstr>Document</vt:lpstr>
      <vt:lpstr>Follow up on measurement of radio noise over Sub-1 GHz band emitted from mini PC and laptop PC, and its impact on communication performance of IEEE 802.11ah</vt:lpstr>
      <vt:lpstr>Introduction</vt:lpstr>
      <vt:lpstr>Recap: DUTs (mini PCs)</vt:lpstr>
      <vt:lpstr>Recap: DUTs (laptop PCs)</vt:lpstr>
      <vt:lpstr>Recap: Measurement experiment</vt:lpstr>
      <vt:lpstr>Configurations of spectrum measurement</vt:lpstr>
      <vt:lpstr>Recap: Measurement environment</vt:lpstr>
      <vt:lpstr>Measurement result for 60 seconds (without DUT)</vt:lpstr>
      <vt:lpstr>Measurement result for 60 seconds (mini PC-A)</vt:lpstr>
      <vt:lpstr>Measurement result for 60 seconds (mini PC-B)</vt:lpstr>
      <vt:lpstr>Measurement result for 60 seconds (mini PC-C)</vt:lpstr>
      <vt:lpstr>Measurement result for 60 seconds (laptop PC-A)</vt:lpstr>
      <vt:lpstr>Measurement result for 60 seconds (laptop PC-B)</vt:lpstr>
      <vt:lpstr>Measurement of communication performance of IEEE 802.11ah near mini PC-C</vt:lpstr>
      <vt:lpstr>Configurations of measurement of communication performance</vt:lpstr>
      <vt:lpstr>Measurement environment</vt:lpstr>
      <vt:lpstr>Packet delivery rate performance</vt:lpstr>
      <vt:lpstr>Jitter performance</vt:lpstr>
      <vt:lpstr>Summary</vt:lpstr>
      <vt:lpstr>Reference</vt:lpstr>
    </vt:vector>
  </TitlesOfParts>
  <Company>ATR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Follow up on measurement of radio noise over Sub-1 GHz band emitted from mini PC and laptop PC, and its impact on communication performance of IEEE 802.11ah</dc:title>
  <dc:creator>一人 矢野</dc:creator>
  <cp:keywords/>
  <cp:lastModifiedBy>一人 矢野</cp:lastModifiedBy>
  <cp:revision>529</cp:revision>
  <cp:lastPrinted>1601-01-01T00:00:00Z</cp:lastPrinted>
  <dcterms:created xsi:type="dcterms:W3CDTF">2024-03-06T15:27:27Z</dcterms:created>
  <dcterms:modified xsi:type="dcterms:W3CDTF">2025-03-10T08:48:38Z</dcterms:modified>
  <cp:category>Kazuto Yano, ATR</cp:category>
</cp:coreProperties>
</file>