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398" r:id="rId3"/>
    <p:sldId id="2383" r:id="rId4"/>
    <p:sldId id="258" r:id="rId5"/>
    <p:sldId id="259" r:id="rId6"/>
    <p:sldId id="262" r:id="rId7"/>
    <p:sldId id="287" r:id="rId8"/>
    <p:sldId id="274" r:id="rId9"/>
    <p:sldId id="2388" r:id="rId10"/>
    <p:sldId id="2389" r:id="rId11"/>
    <p:sldId id="288" r:id="rId12"/>
    <p:sldId id="2397" r:id="rId13"/>
    <p:sldId id="2392" r:id="rId14"/>
    <p:sldId id="2393" r:id="rId15"/>
    <p:sldId id="1578" r:id="rId16"/>
    <p:sldId id="2395" r:id="rId17"/>
    <p:sldId id="2396" r:id="rId18"/>
    <p:sldId id="267" r:id="rId19"/>
  </p:sldIdLst>
  <p:sldSz cx="130048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4096"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911" autoAdjust="0"/>
    <p:restoredTop sz="94127" autoAdjust="0"/>
  </p:normalViewPr>
  <p:slideViewPr>
    <p:cSldViewPr>
      <p:cViewPr varScale="1">
        <p:scale>
          <a:sx n="73" d="100"/>
          <a:sy n="73" d="100"/>
        </p:scale>
        <p:origin x="1349" y="58"/>
      </p:cViewPr>
      <p:guideLst>
        <p:guide orient="horz" pos="2304"/>
        <p:guide pos="4096"/>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11/11/2024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468313" y="725488"/>
            <a:ext cx="637698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802.11-24/1657r1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29921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802.11-24/1657r1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28970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802.11-24/1657r1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9273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November 2024</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3</a:t>
            </a:fld>
            <a:endParaRPr lang="en-US"/>
          </a:p>
        </p:txBody>
      </p:sp>
    </p:spTree>
    <p:extLst>
      <p:ext uri="{BB962C8B-B14F-4D97-AF65-F5344CB8AC3E}">
        <p14:creationId xmlns:p14="http://schemas.microsoft.com/office/powerpoint/2010/main" val="3526609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802.11-24/1657r1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97915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802.11-24/1657r1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94508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802.11-24/1657r1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17361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0316E4E-9467-F658-E2F8-FDD2E4A6A65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802.11-24/1657r1</a:t>
            </a:r>
          </a:p>
        </p:txBody>
      </p:sp>
      <p:sp>
        <p:nvSpPr>
          <p:cNvPr id="16387" name="Rectangle 3">
            <a:extLst>
              <a:ext uri="{FF2B5EF4-FFF2-40B4-BE49-F238E27FC236}">
                <a16:creationId xmlns:a16="http://schemas.microsoft.com/office/drawing/2014/main" id="{727DC58B-0AD4-9385-1ED5-E2FC12C2AEE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November 2024</a:t>
            </a:r>
          </a:p>
        </p:txBody>
      </p:sp>
      <p:sp>
        <p:nvSpPr>
          <p:cNvPr id="16388" name="Rectangle 6">
            <a:extLst>
              <a:ext uri="{FF2B5EF4-FFF2-40B4-BE49-F238E27FC236}">
                <a16:creationId xmlns:a16="http://schemas.microsoft.com/office/drawing/2014/main" id="{C0F7BCDB-B44F-D1BD-E4BE-EED865C6BA8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23821599-2418-8E63-AEC8-C977C053C4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3A83B2F-9E2C-4DE3-B48D-241AB7E3333A}" type="slidenum">
              <a:rPr lang="en-US" altLang="en-US" smtClean="0"/>
              <a:pPr>
                <a:spcBef>
                  <a:spcPct val="0"/>
                </a:spcBef>
              </a:pPr>
              <a:t>8</a:t>
            </a:fld>
            <a:endParaRPr lang="en-US" altLang="en-US"/>
          </a:p>
        </p:txBody>
      </p:sp>
      <p:sp>
        <p:nvSpPr>
          <p:cNvPr id="16390" name="Rectangle 2">
            <a:extLst>
              <a:ext uri="{FF2B5EF4-FFF2-40B4-BE49-F238E27FC236}">
                <a16:creationId xmlns:a16="http://schemas.microsoft.com/office/drawing/2014/main" id="{1C362020-B58F-82C5-129E-BA88D7284C11}"/>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0A840F7C-222D-CD07-413D-7FE493F35A41}"/>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03623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31D5E9C-8508-4AA8-B0B2-5152880D386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802.11-24/1657r1</a:t>
            </a:r>
          </a:p>
        </p:txBody>
      </p:sp>
      <p:sp>
        <p:nvSpPr>
          <p:cNvPr id="16387" name="Rectangle 3">
            <a:extLst>
              <a:ext uri="{FF2B5EF4-FFF2-40B4-BE49-F238E27FC236}">
                <a16:creationId xmlns:a16="http://schemas.microsoft.com/office/drawing/2014/main" id="{204147BA-2DF6-4A39-BC13-5568E64F4B1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November 2024</a:t>
            </a:r>
          </a:p>
        </p:txBody>
      </p:sp>
      <p:sp>
        <p:nvSpPr>
          <p:cNvPr id="16388" name="Rectangle 6">
            <a:extLst>
              <a:ext uri="{FF2B5EF4-FFF2-40B4-BE49-F238E27FC236}">
                <a16:creationId xmlns:a16="http://schemas.microsoft.com/office/drawing/2014/main" id="{201424C8-98EF-4D9E-85AA-34F9E0A9794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DC8224F6-0F60-4005-9D65-DE70930288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1B3F440B-0484-4FE3-B860-DE40816D92C9}" type="slidenum">
              <a:rPr lang="en-US" altLang="en-US" sz="1200" smtClean="0"/>
              <a:pPr/>
              <a:t>9</a:t>
            </a:fld>
            <a:endParaRPr lang="en-US" altLang="en-US" sz="1200"/>
          </a:p>
        </p:txBody>
      </p:sp>
      <p:sp>
        <p:nvSpPr>
          <p:cNvPr id="16390" name="Rectangle 2">
            <a:extLst>
              <a:ext uri="{FF2B5EF4-FFF2-40B4-BE49-F238E27FC236}">
                <a16:creationId xmlns:a16="http://schemas.microsoft.com/office/drawing/2014/main" id="{67692396-9051-4115-926E-D0800F7C8D08}"/>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E53F7D09-ECD2-4CB4-9294-4F16CA848D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955761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802.11-24/1657r1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9165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802.11-24/1657r1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08681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620009" y="6907110"/>
            <a:ext cx="4529095"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Baykas, </a:t>
            </a:r>
            <a:r>
              <a:rPr lang="en-GB" dirty="0" err="1"/>
              <a:t>Ofinno</a:t>
            </a:r>
            <a:endParaRPr lang="en-GB" dirty="0"/>
          </a:p>
        </p:txBody>
      </p:sp>
      <p:sp>
        <p:nvSpPr>
          <p:cNvPr id="12" name="Rectangle 3"/>
          <p:cNvSpPr>
            <a:spLocks noGrp="1" noChangeArrowheads="1"/>
          </p:cNvSpPr>
          <p:nvPr>
            <p:ph type="dt" idx="15"/>
          </p:nvPr>
        </p:nvSpPr>
        <p:spPr bwMode="auto">
          <a:xfrm>
            <a:off x="991165" y="355602"/>
            <a:ext cx="2666415"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36680888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75360" y="731523"/>
            <a:ext cx="11051824"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75360" y="2113283"/>
            <a:ext cx="11051824"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991165" y="355602"/>
            <a:ext cx="2666415"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7620009" y="6907108"/>
            <a:ext cx="4529095"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5960535" y="6907110"/>
            <a:ext cx="970844"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975360" y="650240"/>
            <a:ext cx="1105408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973105" y="6907109"/>
            <a:ext cx="1006686"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975360" y="6908800"/>
            <a:ext cx="11162453"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7112004" y="380979"/>
            <a:ext cx="4978435"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802.19-24/039r0</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4/11-24-1667-00-00bn-tgbn-nov-2024-meeting-agenda.pptx" TargetMode="External"/><Relationship Id="rId2" Type="http://schemas.openxmlformats.org/officeDocument/2006/relationships/hyperlink" Target="https://mentor.ieee.org/802.11/dcn/24/11-24-1643-20-00bn-sept-nov-tgbn-teleconference-agenda.doc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4/11-24-1672-01-00bp-tg-bp-tc-agenda-till-nov-2024.pptx" TargetMode="External"/><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hyperlink" Target="https://mentor.ieee.org/802.11/dcn/24/11-24-1671-01-00bp-tg-bp-meeting-agenda-for-nov-plenary-2024.pptx" TargetMode="External"/><Relationship Id="rId4" Type="http://schemas.openxmlformats.org/officeDocument/2006/relationships/hyperlink" Target="https://mentor.ieee.org/802.11/dcn/24/11-24-1787-00-00bp-teleconference-minutes-october-november-2024.doc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1905-00-immw-immw-sg-november-2024-meeting-agenda.ppt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1621-01-auto-automotive-tig-meeting-minutes-for-september-9-2024.doc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4/11-24-1728-01-0arc-arc-sc-agenda-november-2024.ppt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ieee802.org/1/files/public/docs2024/ec-draft-PAR-0924-v01.pdf" TargetMode="External"/><Relationship Id="rId7" Type="http://schemas.openxmlformats.org/officeDocument/2006/relationships/hyperlink" Target="https://mentor.ieee.org/802.15/dcn/24/15-24-0519-00-016t-draft-revision-par-for-802-16-2017.pdf" TargetMode="External"/><Relationship Id="rId2" Type="http://schemas.openxmlformats.org/officeDocument/2006/relationships/hyperlink" Target="https://www.ieee802.org/1/files/public/docs2024/cb-Hantel-draft-PAR-0924-v01.pdf" TargetMode="External"/><Relationship Id="rId1" Type="http://schemas.openxmlformats.org/officeDocument/2006/relationships/slideLayout" Target="../slideLayouts/slideLayout1.xml"/><Relationship Id="rId6" Type="http://schemas.openxmlformats.org/officeDocument/2006/relationships/hyperlink" Target="https://mentor.ieee.org/802.11/dcn/24/11-24-0549-05-immw-immw-draft-proposed-csd.docx" TargetMode="External"/><Relationship Id="rId5" Type="http://schemas.openxmlformats.org/officeDocument/2006/relationships/hyperlink" Target="https://mentor.ieee.org/802.11/dcn/24/11-24-1312-01-immw-draft-p802-11bq-par.pdf" TargetMode="External"/><Relationship Id="rId4" Type="http://schemas.openxmlformats.org/officeDocument/2006/relationships/hyperlink" Target="https://www.ieee802.org/1/files/public/docs2024/ec-draft-CSD-0924-v01.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4/11-24-1300-00-0wng-wng-meeting-minutes-2024-july-montreal-meeting.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24/ec-24-0229-01-JTC1-agenda-for-november-2024-mixed-mode.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006692" y="337361"/>
            <a:ext cx="2457015" cy="291254"/>
          </a:xfrm>
        </p:spPr>
        <p:txBody>
          <a:bodyPr/>
          <a:lstStyle/>
          <a:p>
            <a:r>
              <a:rPr lang="en-US" dirty="0"/>
              <a:t>November 2024</a:t>
            </a:r>
            <a:endParaRPr lang="en-GB" dirty="0"/>
          </a:p>
        </p:txBody>
      </p:sp>
      <p:sp>
        <p:nvSpPr>
          <p:cNvPr id="7" name="Footer Placeholder 4"/>
          <p:cNvSpPr>
            <a:spLocks noGrp="1"/>
          </p:cNvSpPr>
          <p:nvPr>
            <p:ph type="ftr" idx="14"/>
          </p:nvPr>
        </p:nvSpPr>
        <p:spPr>
          <a:xfrm>
            <a:off x="74930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3571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November 2024 802.11 Liaison Report </a:t>
            </a:r>
          </a:p>
        </p:txBody>
      </p:sp>
      <p:sp>
        <p:nvSpPr>
          <p:cNvPr id="3074" name="Rectangle 2"/>
          <p:cNvSpPr>
            <a:spLocks noGrp="1" noChangeArrowheads="1"/>
          </p:cNvSpPr>
          <p:nvPr>
            <p:ph type="body" idx="1"/>
          </p:nvPr>
        </p:nvSpPr>
        <p:spPr>
          <a:xfrm>
            <a:off x="23571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2024-07-11</a:t>
            </a:r>
            <a:endParaRPr lang="en-GB" sz="2200" b="0" dirty="0">
              <a:highlight>
                <a:srgbClr val="FFFF00"/>
              </a:highlight>
            </a:endParaRPr>
          </a:p>
        </p:txBody>
      </p:sp>
      <p:grpSp>
        <p:nvGrpSpPr>
          <p:cNvPr id="12" name="Group 11"/>
          <p:cNvGrpSpPr/>
          <p:nvPr/>
        </p:nvGrpSpPr>
        <p:grpSpPr>
          <a:xfrm>
            <a:off x="2235200" y="6138103"/>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21231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4065101915"/>
              </p:ext>
            </p:extLst>
          </p:nvPr>
        </p:nvGraphicFramePr>
        <p:xfrm>
          <a:off x="21231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Tuncer Baykas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75390" algn="l"/>
                <a:tab pos="1950781" algn="l"/>
                <a:tab pos="2926171" algn="l"/>
                <a:tab pos="3901562" algn="l"/>
                <a:tab pos="4876952" algn="l"/>
                <a:tab pos="5852343" algn="l"/>
                <a:tab pos="6827733" algn="l"/>
                <a:tab pos="7803124" algn="l"/>
                <a:tab pos="8778514" algn="l"/>
                <a:tab pos="9753905" algn="l"/>
                <a:tab pos="10729295" algn="l"/>
              </a:tabLst>
            </a:pPr>
            <a:r>
              <a:rPr lang="en-US" altLang="en-US" dirty="0" err="1"/>
              <a:t>TGmf</a:t>
            </a:r>
            <a:r>
              <a:rPr lang="en-US" altLang="en-US" dirty="0"/>
              <a:t> (Maintenance) Summary </a:t>
            </a:r>
            <a:endParaRPr lang="en-GB" dirty="0"/>
          </a:p>
        </p:txBody>
      </p:sp>
      <p:sp>
        <p:nvSpPr>
          <p:cNvPr id="5122" name="Rectangle 2"/>
          <p:cNvSpPr>
            <a:spLocks noGrp="1" noChangeArrowheads="1"/>
          </p:cNvSpPr>
          <p:nvPr>
            <p:ph idx="1"/>
          </p:nvPr>
        </p:nvSpPr>
        <p:spPr>
          <a:xfrm>
            <a:off x="975361" y="1660579"/>
            <a:ext cx="11051823" cy="4923101"/>
          </a:xfrm>
          <a:ln/>
        </p:spPr>
        <p:txBody>
          <a:bodyPr/>
          <a:lstStyle/>
          <a:p>
            <a:pPr>
              <a:buFontTx/>
              <a:buNone/>
              <a:defRPr/>
            </a:pPr>
            <a:r>
              <a:rPr lang="en-US" altLang="en-US" sz="2987" dirty="0">
                <a:ea typeface="ＭＳ Ｐゴシック" panose="020B0600070205080204" pitchFamily="34" charset="-128"/>
              </a:rPr>
              <a:t>Status:</a:t>
            </a:r>
          </a:p>
          <a:p>
            <a:pPr lvl="1">
              <a:buFont typeface="Arial" panose="020B0604020202020204" pitchFamily="34" charset="0"/>
              <a:buChar char="•"/>
              <a:defRPr/>
            </a:pPr>
            <a:r>
              <a:rPr lang="en-US" altLang="en-US" dirty="0">
                <a:ea typeface="ＭＳ Ｐゴシック" panose="020B0600070205080204" pitchFamily="34" charset="-128"/>
              </a:rPr>
              <a:t>IEEE 802.11-2024 is in the process of publication</a:t>
            </a:r>
          </a:p>
          <a:p>
            <a:pPr lvl="1">
              <a:buFont typeface="Arial" panose="020B0604020202020204" pitchFamily="34" charset="0"/>
              <a:buChar char="•"/>
              <a:defRPr/>
            </a:pPr>
            <a:r>
              <a:rPr lang="en-US" altLang="en-US" dirty="0">
                <a:ea typeface="ＭＳ Ｐゴシック" panose="020B0600070205080204" pitchFamily="34" charset="-128"/>
              </a:rPr>
              <a:t>The </a:t>
            </a:r>
            <a:r>
              <a:rPr lang="en-US" altLang="en-US" dirty="0" err="1">
                <a:ea typeface="ＭＳ Ｐゴシック" panose="020B0600070205080204" pitchFamily="34" charset="-128"/>
              </a:rPr>
              <a:t>REVmf</a:t>
            </a:r>
            <a:r>
              <a:rPr lang="en-US" altLang="en-US" dirty="0">
                <a:ea typeface="ＭＳ Ｐゴシック" panose="020B0600070205080204" pitchFamily="34" charset="-128"/>
              </a:rPr>
              <a:t> PAR is recommended to be approved by NESCOM</a:t>
            </a:r>
            <a:endParaRPr lang="en-US" altLang="en-US" sz="1920" dirty="0">
              <a:ea typeface="ＭＳ Ｐゴシック" panose="020B0600070205080204" pitchFamily="34" charset="-128"/>
            </a:endParaRPr>
          </a:p>
          <a:p>
            <a:pPr marL="0" indent="0">
              <a:buNone/>
              <a:defRPr/>
            </a:pPr>
            <a:r>
              <a:rPr lang="en-US" altLang="en-US" sz="2987" dirty="0">
                <a:ea typeface="ＭＳ Ｐゴシック" panose="020B0600070205080204" pitchFamily="34" charset="-128"/>
              </a:rPr>
              <a:t>Objectives:</a:t>
            </a:r>
          </a:p>
          <a:p>
            <a:pPr lvl="1">
              <a:buFont typeface="Arial" panose="020B0604020202020204" pitchFamily="34" charset="0"/>
              <a:buChar char="•"/>
              <a:defRPr/>
            </a:pPr>
            <a:r>
              <a:rPr lang="en-US" altLang="en-US" dirty="0">
                <a:ea typeface="ＭＳ Ｐゴシック" panose="020B0600070205080204" pitchFamily="34" charset="-128"/>
              </a:rPr>
              <a:t>Establish TG leadership.</a:t>
            </a:r>
          </a:p>
          <a:p>
            <a:pPr lvl="1">
              <a:buFont typeface="Arial" panose="020B0604020202020204" pitchFamily="34" charset="0"/>
              <a:buChar char="•"/>
              <a:defRPr/>
            </a:pPr>
            <a:r>
              <a:rPr lang="en-US" altLang="en-US" dirty="0">
                <a:ea typeface="ＭＳ Ｐゴシック" panose="020B0600070205080204" pitchFamily="34" charset="-128"/>
              </a:rPr>
              <a:t>Discuss initial timeline</a:t>
            </a:r>
          </a:p>
          <a:p>
            <a:pPr lvl="1">
              <a:buFont typeface="Arial" panose="020B0604020202020204" pitchFamily="34" charset="0"/>
              <a:buChar char="•"/>
              <a:defRPr/>
            </a:pPr>
            <a:r>
              <a:rPr lang="en-US" altLang="en-US" dirty="0">
                <a:ea typeface="ＭＳ Ｐゴシック" panose="020B0600070205080204" pitchFamily="34" charset="-128"/>
              </a:rPr>
              <a:t>Entertain contributions on modifications to the </a:t>
            </a:r>
            <a:r>
              <a:rPr lang="en-US" altLang="en-US" dirty="0" err="1">
                <a:ea typeface="ＭＳ Ｐゴシック" panose="020B0600070205080204" pitchFamily="34" charset="-128"/>
              </a:rPr>
              <a:t>REVme</a:t>
            </a:r>
            <a:r>
              <a:rPr lang="en-US" altLang="en-US" dirty="0">
                <a:ea typeface="ＭＳ Ｐゴシック" panose="020B0600070205080204" pitchFamily="34" charset="-128"/>
              </a:rPr>
              <a:t> D7.0 draft – for consideration in the initial </a:t>
            </a:r>
            <a:r>
              <a:rPr lang="en-US" altLang="en-US" dirty="0" err="1">
                <a:ea typeface="ＭＳ Ｐゴシック" panose="020B0600070205080204" pitchFamily="34" charset="-128"/>
              </a:rPr>
              <a:t>REVmf</a:t>
            </a:r>
            <a:r>
              <a:rPr lang="en-US" altLang="en-US" dirty="0">
                <a:ea typeface="ＭＳ Ｐゴシック" panose="020B0600070205080204" pitchFamily="34" charset="-128"/>
              </a:rPr>
              <a:t> draft.</a:t>
            </a:r>
          </a:p>
          <a:p>
            <a:pPr marL="0" indent="0">
              <a:buNone/>
              <a:defRPr/>
            </a:pPr>
            <a:r>
              <a:rPr lang="en-US" altLang="en-US" sz="2987" dirty="0">
                <a:ea typeface="ＭＳ Ｐゴシック" panose="020B0600070205080204" pitchFamily="34" charset="-128"/>
              </a:rPr>
              <a:t>Meetings: </a:t>
            </a:r>
          </a:p>
          <a:p>
            <a:pPr lvl="1">
              <a:buFont typeface="Arial" panose="020B0604020202020204" pitchFamily="34" charset="0"/>
              <a:buChar char="•"/>
              <a:defRPr/>
            </a:pPr>
            <a:r>
              <a:rPr lang="en-US" altLang="en-US" dirty="0">
                <a:ea typeface="ＭＳ Ｐゴシック" panose="020B0600070205080204" pitchFamily="34" charset="-128"/>
              </a:rPr>
              <a:t>Monday November 11, 4-6pm ET</a:t>
            </a:r>
          </a:p>
          <a:p>
            <a:pPr lvl="1">
              <a:buFont typeface="Arial" panose="020B0604020202020204" pitchFamily="34" charset="0"/>
              <a:buChar char="•"/>
              <a:defRPr/>
            </a:pPr>
            <a:r>
              <a:rPr lang="en-US" altLang="en-US" dirty="0">
                <a:ea typeface="ＭＳ Ｐゴシック" panose="020B0600070205080204" pitchFamily="34" charset="-128"/>
              </a:rPr>
              <a:t>Wednesday November 13, 4-6pm ET</a:t>
            </a:r>
          </a:p>
        </p:txBody>
      </p:sp>
      <p:sp>
        <p:nvSpPr>
          <p:cNvPr id="3" name="Slide Number Placeholder 2">
            <a:extLst>
              <a:ext uri="{FF2B5EF4-FFF2-40B4-BE49-F238E27FC236}">
                <a16:creationId xmlns:a16="http://schemas.microsoft.com/office/drawing/2014/main" id="{5390CAA4-FE58-4157-BA9F-E5979D7830E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6">
            <a:extLst>
              <a:ext uri="{FF2B5EF4-FFF2-40B4-BE49-F238E27FC236}">
                <a16:creationId xmlns:a16="http://schemas.microsoft.com/office/drawing/2014/main" id="{EDAE6DF9-46BD-4C16-9B49-555D6425B0DD}"/>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825588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a:t>
            </a:r>
            <a:endParaRPr lang="en-GB" dirty="0"/>
          </a:p>
        </p:txBody>
      </p:sp>
      <p:sp>
        <p:nvSpPr>
          <p:cNvPr id="9218" name="Rectangle 2"/>
          <p:cNvSpPr>
            <a:spLocks noGrp="1" noChangeArrowheads="1"/>
          </p:cNvSpPr>
          <p:nvPr>
            <p:ph idx="1"/>
          </p:nvPr>
        </p:nvSpPr>
        <p:spPr>
          <a:xfrm>
            <a:off x="975362" y="1705188"/>
            <a:ext cx="11051822" cy="5122332"/>
          </a:xfrm>
          <a:ln/>
        </p:spPr>
        <p:txBody>
          <a:bodyPr/>
          <a:lstStyle/>
          <a:p>
            <a:pPr algn="just">
              <a:spcBef>
                <a:spcPts val="0"/>
              </a:spcBef>
              <a:spcAft>
                <a:spcPts val="640"/>
              </a:spcAft>
            </a:pPr>
            <a:r>
              <a:rPr lang="en-US" sz="2133" dirty="0"/>
              <a:t>Progress since </a:t>
            </a:r>
            <a:r>
              <a:rPr lang="en-US" altLang="zh-CN" sz="2133" dirty="0">
                <a:solidFill>
                  <a:srgbClr val="0000FF"/>
                </a:solidFill>
              </a:rPr>
              <a:t>September </a:t>
            </a:r>
            <a:r>
              <a:rPr lang="en-US" altLang="zh-CN" sz="2133" dirty="0"/>
              <a:t>2024 session</a:t>
            </a:r>
            <a:endParaRPr lang="en-US" sz="2133" dirty="0"/>
          </a:p>
          <a:p>
            <a:pPr marL="768797" lvl="1" indent="-365771" algn="just">
              <a:spcBef>
                <a:spcPts val="0"/>
              </a:spcBef>
              <a:spcAft>
                <a:spcPts val="640"/>
              </a:spcAft>
              <a:buFont typeface="Times New Roman" panose="02020603050405020304" pitchFamily="18" charset="0"/>
              <a:buChar char="−"/>
            </a:pPr>
            <a:r>
              <a:rPr lang="en-US" altLang="zh-CN" sz="1920" dirty="0"/>
              <a:t>Held </a:t>
            </a:r>
            <a:r>
              <a:rPr lang="en-US" sz="1920" dirty="0">
                <a:solidFill>
                  <a:srgbClr val="0000FF"/>
                </a:solidFill>
              </a:rPr>
              <a:t>1</a:t>
            </a:r>
            <a:r>
              <a:rPr lang="en-US" sz="1920" dirty="0"/>
              <a:t> teleconference call</a:t>
            </a:r>
          </a:p>
          <a:p>
            <a:pPr marL="768797" lvl="1" indent="-365771" algn="just">
              <a:spcBef>
                <a:spcPts val="0"/>
              </a:spcBef>
              <a:spcAft>
                <a:spcPts val="640"/>
              </a:spcAft>
              <a:buFont typeface="Times New Roman" panose="02020603050405020304" pitchFamily="18" charset="0"/>
              <a:buChar char="−"/>
            </a:pPr>
            <a:r>
              <a:rPr lang="en-US" altLang="zh-CN" sz="1920" dirty="0"/>
              <a:t>The first</a:t>
            </a:r>
            <a:r>
              <a:rPr lang="en-US" sz="1920" dirty="0"/>
              <a:t> SA recirculation ballot for P802.11bf is closed, and passed</a:t>
            </a:r>
          </a:p>
          <a:p>
            <a:pPr marL="1195531" lvl="2" indent="-365771" algn="just">
              <a:spcBef>
                <a:spcPts val="0"/>
              </a:spcBef>
              <a:spcAft>
                <a:spcPts val="320"/>
              </a:spcAft>
              <a:buSzPct val="50000"/>
              <a:buFont typeface="Wingdings" panose="05000000000000000000" pitchFamily="2" charset="2"/>
              <a:buChar char="n"/>
            </a:pPr>
            <a:r>
              <a:rPr lang="en-US" sz="1707" dirty="0">
                <a:solidFill>
                  <a:schemeClr val="tx1"/>
                </a:solidFill>
              </a:rPr>
              <a:t>Open date 03 </a:t>
            </a:r>
            <a:r>
              <a:rPr lang="en-US" altLang="zh-CN" sz="1707" dirty="0">
                <a:solidFill>
                  <a:schemeClr val="tx1"/>
                </a:solidFill>
              </a:rPr>
              <a:t>Oct </a:t>
            </a:r>
            <a:r>
              <a:rPr lang="en-US" sz="1707" dirty="0">
                <a:solidFill>
                  <a:schemeClr val="tx1"/>
                </a:solidFill>
              </a:rPr>
              <a:t>2024, close date 23 Oct 2024</a:t>
            </a:r>
          </a:p>
          <a:p>
            <a:pPr marL="1195531" lvl="2" indent="-365771" algn="just">
              <a:spcBef>
                <a:spcPts val="0"/>
              </a:spcBef>
              <a:spcAft>
                <a:spcPts val="320"/>
              </a:spcAft>
              <a:buSzPct val="50000"/>
              <a:buFont typeface="Wingdings" panose="05000000000000000000" pitchFamily="2" charset="2"/>
              <a:buChar char="n"/>
            </a:pPr>
            <a:r>
              <a:rPr lang="en-US" sz="1707" dirty="0">
                <a:solidFill>
                  <a:schemeClr val="tx1"/>
                </a:solidFill>
              </a:rPr>
              <a:t>Approval rate: 96%</a:t>
            </a:r>
          </a:p>
          <a:p>
            <a:pPr marL="1195531" lvl="2" indent="-365771" algn="just">
              <a:spcBef>
                <a:spcPts val="0"/>
              </a:spcBef>
              <a:spcAft>
                <a:spcPts val="320"/>
              </a:spcAft>
              <a:buSzPct val="50000"/>
              <a:buFont typeface="Wingdings" panose="05000000000000000000" pitchFamily="2" charset="2"/>
              <a:buChar char="n"/>
            </a:pPr>
            <a:r>
              <a:rPr lang="en-US" sz="1707" dirty="0">
                <a:solidFill>
                  <a:schemeClr val="tx1"/>
                </a:solidFill>
              </a:rPr>
              <a:t>Received 36 comments</a:t>
            </a:r>
          </a:p>
          <a:p>
            <a:pPr marL="768797" lvl="1" indent="-365771" algn="just">
              <a:spcBef>
                <a:spcPts val="0"/>
              </a:spcBef>
              <a:spcAft>
                <a:spcPts val="640"/>
              </a:spcAft>
              <a:buFont typeface="Times New Roman" panose="02020603050405020304" pitchFamily="18" charset="0"/>
              <a:buChar char="−"/>
            </a:pPr>
            <a:endParaRPr lang="en-US" sz="1920" dirty="0"/>
          </a:p>
          <a:p>
            <a:pPr marL="768797" lvl="1" indent="-365771" algn="just">
              <a:spcBef>
                <a:spcPts val="0"/>
              </a:spcBef>
              <a:spcAft>
                <a:spcPts val="320"/>
              </a:spcAft>
              <a:buFont typeface="Times New Roman" panose="02020603050405020304" pitchFamily="18" charset="0"/>
              <a:buChar char="−"/>
            </a:pPr>
            <a:r>
              <a:rPr lang="en-US" altLang="zh-CN" dirty="0">
                <a:solidFill>
                  <a:srgbClr val="0000FF"/>
                </a:solidFill>
              </a:rPr>
              <a:t>Comment resolution </a:t>
            </a:r>
            <a:r>
              <a:rPr lang="en-US" altLang="zh-CN" dirty="0"/>
              <a:t>for the first SA Ballot Recirculation (D5.0)</a:t>
            </a:r>
          </a:p>
          <a:p>
            <a:pPr marL="1195531" lvl="2" indent="-365771" algn="just">
              <a:spcBef>
                <a:spcPts val="0"/>
              </a:spcBef>
              <a:spcAft>
                <a:spcPts val="320"/>
              </a:spcAft>
              <a:buSzPct val="50000"/>
              <a:buFont typeface="Wingdings" panose="05000000000000000000" pitchFamily="2" charset="2"/>
              <a:buChar char="n"/>
            </a:pPr>
            <a:r>
              <a:rPr lang="en-US" altLang="zh-CN" dirty="0">
                <a:solidFill>
                  <a:srgbClr val="FF0000"/>
                </a:solidFill>
              </a:rPr>
              <a:t>13.89 </a:t>
            </a:r>
            <a:r>
              <a:rPr lang="en-US" altLang="zh-CN" dirty="0">
                <a:solidFill>
                  <a:schemeClr val="tx1"/>
                </a:solidFill>
              </a:rPr>
              <a:t>% of all comments are now resolved or marked as “ready for motion”</a:t>
            </a:r>
            <a:r>
              <a:rPr lang="en-US" altLang="zh-CN" dirty="0"/>
              <a:t> (</a:t>
            </a:r>
            <a:r>
              <a:rPr lang="en-US" altLang="zh-CN" dirty="0">
                <a:solidFill>
                  <a:srgbClr val="FF0000"/>
                </a:solidFill>
              </a:rPr>
              <a:t>5 /36</a:t>
            </a:r>
            <a:r>
              <a:rPr lang="en-US" altLang="zh-CN" dirty="0"/>
              <a:t>)</a:t>
            </a:r>
          </a:p>
          <a:p>
            <a:pPr marL="1767895" lvl="3" indent="-365771" algn="just">
              <a:spcBef>
                <a:spcPts val="0"/>
              </a:spcBef>
              <a:spcAft>
                <a:spcPts val="640"/>
              </a:spcAft>
            </a:pPr>
            <a:endParaRPr lang="en-US" sz="1493" dirty="0"/>
          </a:p>
          <a:p>
            <a:pPr algn="just">
              <a:spcBef>
                <a:spcPts val="0"/>
              </a:spcBef>
              <a:spcAft>
                <a:spcPts val="640"/>
              </a:spcAft>
            </a:pPr>
            <a:r>
              <a:rPr lang="en-US" sz="2133" dirty="0"/>
              <a:t>Goals for </a:t>
            </a:r>
            <a:r>
              <a:rPr lang="en-US" altLang="zh-CN" sz="2133" dirty="0">
                <a:solidFill>
                  <a:srgbClr val="0000FF"/>
                </a:solidFill>
              </a:rPr>
              <a:t>November </a:t>
            </a:r>
            <a:r>
              <a:rPr lang="en-US" altLang="zh-CN" sz="2133" dirty="0"/>
              <a:t>2024 session</a:t>
            </a:r>
            <a:endParaRPr lang="en-US" sz="2133" dirty="0"/>
          </a:p>
          <a:p>
            <a:pPr marL="768797" lvl="1" indent="-365771" algn="just">
              <a:spcBef>
                <a:spcPts val="0"/>
              </a:spcBef>
              <a:spcAft>
                <a:spcPts val="640"/>
              </a:spcAft>
              <a:buFont typeface="Times New Roman" panose="02020603050405020304" pitchFamily="18" charset="0"/>
              <a:buChar char="−"/>
            </a:pPr>
            <a:r>
              <a:rPr lang="en-US" sz="1920" dirty="0">
                <a:solidFill>
                  <a:srgbClr val="0000FF"/>
                </a:solidFill>
              </a:rPr>
              <a:t>5</a:t>
            </a:r>
            <a:r>
              <a:rPr lang="en-US" sz="1920" dirty="0"/>
              <a:t> slots scheduled for </a:t>
            </a:r>
            <a:r>
              <a:rPr lang="en-US" sz="1920" dirty="0" err="1"/>
              <a:t>TGbf</a:t>
            </a:r>
            <a:endParaRPr lang="en-US" sz="1920" dirty="0"/>
          </a:p>
          <a:p>
            <a:pPr marL="768797" lvl="1" indent="-365771" algn="just">
              <a:spcBef>
                <a:spcPts val="0"/>
              </a:spcBef>
              <a:spcAft>
                <a:spcPts val="320"/>
              </a:spcAft>
              <a:buFont typeface="Times New Roman" panose="02020603050405020304" pitchFamily="18" charset="0"/>
              <a:buChar char="−"/>
            </a:pPr>
            <a:r>
              <a:rPr lang="en-US" altLang="zh-CN" sz="1920" dirty="0">
                <a:solidFill>
                  <a:srgbClr val="0000FF"/>
                </a:solidFill>
              </a:rPr>
              <a:t>Complete the comment resolution </a:t>
            </a:r>
            <a:r>
              <a:rPr lang="en-US" altLang="zh-CN" sz="1920" dirty="0"/>
              <a:t>for the first SA Ballot Recirculation (D5.0)</a:t>
            </a:r>
          </a:p>
          <a:p>
            <a:pPr marL="768797" lvl="1" indent="-365771" algn="just">
              <a:spcBef>
                <a:spcPts val="0"/>
              </a:spcBef>
              <a:spcAft>
                <a:spcPts val="640"/>
              </a:spcAft>
              <a:buFont typeface="Times New Roman" panose="02020603050405020304" pitchFamily="18" charset="0"/>
              <a:buChar char="−"/>
            </a:pPr>
            <a:r>
              <a:rPr lang="en-US" altLang="zh-CN" sz="1920" dirty="0"/>
              <a:t>Release IEEE802.11bf </a:t>
            </a:r>
            <a:r>
              <a:rPr lang="en-US" altLang="zh-CN" sz="1920" dirty="0">
                <a:solidFill>
                  <a:srgbClr val="0000FF"/>
                </a:solidFill>
              </a:rPr>
              <a:t>D6.0</a:t>
            </a:r>
            <a:r>
              <a:rPr lang="en-US" altLang="zh-CN" sz="1920" dirty="0">
                <a:solidFill>
                  <a:schemeClr val="tx1"/>
                </a:solidFill>
              </a:rPr>
              <a:t>, and </a:t>
            </a:r>
            <a:r>
              <a:rPr lang="en-US" altLang="zh-CN" sz="1920" dirty="0"/>
              <a:t>start the </a:t>
            </a:r>
            <a:r>
              <a:rPr lang="en-US" altLang="zh-CN" sz="1920" dirty="0">
                <a:solidFill>
                  <a:srgbClr val="0000FF"/>
                </a:solidFill>
              </a:rPr>
              <a:t>second SA Ballot Recirculation </a:t>
            </a:r>
            <a:r>
              <a:rPr lang="en-US" altLang="zh-CN" sz="1920" dirty="0"/>
              <a:t>(D6.0)</a:t>
            </a:r>
          </a:p>
          <a:p>
            <a:pPr marL="768797" lvl="1" indent="-365771" algn="just">
              <a:spcBef>
                <a:spcPts val="0"/>
              </a:spcBef>
              <a:spcAft>
                <a:spcPts val="640"/>
              </a:spcAft>
              <a:buFont typeface="Times New Roman" panose="02020603050405020304" pitchFamily="18" charset="0"/>
              <a:buChar char="−"/>
            </a:pPr>
            <a:endParaRPr lang="en-US" altLang="zh-CN" sz="1920" dirty="0"/>
          </a:p>
        </p:txBody>
      </p:sp>
      <p:sp>
        <p:nvSpPr>
          <p:cNvPr id="3" name="Footer Placeholder 2">
            <a:extLst>
              <a:ext uri="{FF2B5EF4-FFF2-40B4-BE49-F238E27FC236}">
                <a16:creationId xmlns:a16="http://schemas.microsoft.com/office/drawing/2014/main" id="{0AA43AF0-3FC7-483F-B12F-D7062AD7699F}"/>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1A7D6AAA-DA73-4742-86F1-9E1F49BAAF39}"/>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7" name="Date Placeholder 6">
            <a:extLst>
              <a:ext uri="{FF2B5EF4-FFF2-40B4-BE49-F238E27FC236}">
                <a16:creationId xmlns:a16="http://schemas.microsoft.com/office/drawing/2014/main" id="{2A28F832-908C-4CCC-AEB0-CF562B42CED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927042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357120" y="487680"/>
            <a:ext cx="8290560" cy="1137920"/>
          </a:xfrm>
          <a:prstGeom prst="rect">
            <a:avLst/>
          </a:prstGeom>
        </p:spPr>
        <p:txBody>
          <a:bodyPr vert="horz" wrap="square" lIns="48767" tIns="48767" rIns="48767" bIns="48767" numCol="1" anchor="ctr" anchorCtr="0" compatLnSpc="1">
            <a:prstTxWarp prst="textNoShape">
              <a:avLst/>
            </a:prstTxWarp>
          </a:bodyPr>
          <a:lstStyle/>
          <a:p>
            <a:r>
              <a:rPr lang="en-US" dirty="0" err="1"/>
              <a:t>TGbi</a:t>
            </a:r>
            <a:endParaRPr dirty="0"/>
          </a:p>
        </p:txBody>
      </p:sp>
      <p:sp>
        <p:nvSpPr>
          <p:cNvPr id="82" name="Content Placeholder 2"/>
          <p:cNvSpPr txBox="1">
            <a:spLocks noGrp="1"/>
          </p:cNvSpPr>
          <p:nvPr>
            <p:ph type="body" idx="4294967295"/>
          </p:nvPr>
        </p:nvSpPr>
        <p:spPr>
          <a:xfrm>
            <a:off x="1177433" y="1491068"/>
            <a:ext cx="10891520" cy="5213686"/>
          </a:xfrm>
          <a:prstGeom prst="rect">
            <a:avLst/>
          </a:prstGeom>
        </p:spPr>
        <p:txBody>
          <a:bodyPr vert="horz" wrap="square" lIns="48767" tIns="48767" rIns="48767" bIns="48767" numCol="1" anchor="t" anchorCtr="0" compatLnSpc="1">
            <a:prstTxWarp prst="textNoShape">
              <a:avLst/>
            </a:prstTxWarp>
            <a:normAutofit fontScale="85000" lnSpcReduction="20000"/>
          </a:bodyPr>
          <a:lstStyle/>
          <a:p>
            <a:pPr>
              <a:buClr>
                <a:srgbClr val="000000"/>
              </a:buClr>
              <a:buSzPct val="100000"/>
              <a:buFont typeface="Arial"/>
              <a:buChar char="•"/>
            </a:pPr>
            <a:r>
              <a:rPr lang="en-US" sz="2133" dirty="0">
                <a:latin typeface="Times New Roman" panose="02020603050405020304" pitchFamily="18" charset="0"/>
                <a:cs typeface="Times New Roman" panose="02020603050405020304" pitchFamily="18" charset="0"/>
              </a:rPr>
              <a:t>TGbi received 527 comments in the comment collection. Current status is:</a:t>
            </a:r>
          </a:p>
          <a:p>
            <a:pPr>
              <a:buClr>
                <a:srgbClr val="000000"/>
              </a:buClr>
              <a:buSzPct val="100000"/>
              <a:buFont typeface="Arial"/>
              <a:buChar char="•"/>
            </a:pPr>
            <a:endParaRPr lang="en-US" sz="2133"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133"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133"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133"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133"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lang="en-US" sz="2133" dirty="0">
                <a:latin typeface="Times New Roman" panose="02020603050405020304" pitchFamily="18" charset="0"/>
                <a:cs typeface="Times New Roman" panose="02020603050405020304" pitchFamily="18" charset="0"/>
              </a:rPr>
              <a:t>We are working to consensus on the outstanding items during this plenary session.  Our goal is to generate a D1.0 in January.</a:t>
            </a:r>
          </a:p>
          <a:p>
            <a:pPr marL="0" indent="0"/>
            <a:endParaRPr lang="en-US" sz="2133" dirty="0">
              <a:latin typeface="Times New Roman" panose="02020603050405020304" pitchFamily="18" charset="0"/>
              <a:cs typeface="Times New Roman" panose="02020603050405020304" pitchFamily="18" charset="0"/>
            </a:endParaRPr>
          </a:p>
          <a:p>
            <a:pPr marL="366538">
              <a:lnSpc>
                <a:spcPct val="81000"/>
              </a:lnSpc>
              <a:spcBef>
                <a:spcPts val="213"/>
              </a:spcBef>
              <a:buFont typeface="Arial" panose="020B0604020202020204" pitchFamily="34" charset="0"/>
              <a:buChar char="•"/>
              <a:defRPr sz="1500" b="1" spc="-1">
                <a:latin typeface="Times New Roman"/>
                <a:ea typeface="Times New Roman"/>
                <a:cs typeface="Times New Roman"/>
                <a:sym typeface="Times New Roman"/>
              </a:defRPr>
            </a:pPr>
            <a:r>
              <a:rPr lang="en-US" sz="2133" dirty="0">
                <a:latin typeface="Times New Roman" panose="02020603050405020304" pitchFamily="18" charset="0"/>
                <a:cs typeface="Times New Roman" panose="02020603050405020304" pitchFamily="18" charset="0"/>
              </a:rPr>
              <a:t>There are 5 sessions in the November Plenary for TGbi.</a:t>
            </a:r>
          </a:p>
          <a:p>
            <a:pPr marL="983858" lvl="3" indent="-492776">
              <a:lnSpc>
                <a:spcPct val="120000"/>
              </a:lnSpc>
              <a:spcBef>
                <a:spcPts val="213"/>
              </a:spcBef>
              <a:buFont typeface="Arial" panose="020B0604020202020204" pitchFamily="34" charset="0"/>
              <a:buChar char="•"/>
              <a:defRPr sz="1500" b="1" spc="-1">
                <a:latin typeface="Times New Roman"/>
                <a:ea typeface="Times New Roman"/>
                <a:cs typeface="Times New Roman"/>
                <a:sym typeface="Times New Roman"/>
              </a:defRPr>
            </a:pPr>
            <a:r>
              <a:rPr lang="en-US" sz="2133" dirty="0">
                <a:latin typeface="Times New Roman" panose="02020603050405020304" pitchFamily="18" charset="0"/>
                <a:cs typeface="Times New Roman" panose="02020603050405020304" pitchFamily="18" charset="0"/>
              </a:rPr>
              <a:t>Monday			AM1 (ad hoc)</a:t>
            </a:r>
          </a:p>
          <a:p>
            <a:pPr marL="983858" lvl="3" indent="-492776">
              <a:lnSpc>
                <a:spcPct val="120000"/>
              </a:lnSpc>
              <a:spcBef>
                <a:spcPts val="213"/>
              </a:spcBef>
              <a:buFont typeface="Arial" panose="020B0604020202020204" pitchFamily="34" charset="0"/>
              <a:buChar char="•"/>
              <a:defRPr sz="1500" b="1" spc="-1">
                <a:latin typeface="Times New Roman"/>
                <a:ea typeface="Times New Roman"/>
                <a:cs typeface="Times New Roman"/>
                <a:sym typeface="Times New Roman"/>
              </a:defRPr>
            </a:pPr>
            <a:r>
              <a:rPr lang="en-US" sz="2133" dirty="0">
                <a:latin typeface="Times New Roman" panose="02020603050405020304" pitchFamily="18" charset="0"/>
                <a:cs typeface="Times New Roman" panose="02020603050405020304" pitchFamily="18" charset="0"/>
              </a:rPr>
              <a:t>Tuesday			AM2</a:t>
            </a:r>
          </a:p>
          <a:p>
            <a:pPr marL="983858" lvl="3" indent="-492776">
              <a:lnSpc>
                <a:spcPct val="120000"/>
              </a:lnSpc>
              <a:spcBef>
                <a:spcPts val="213"/>
              </a:spcBef>
              <a:buFont typeface="Arial" panose="020B0604020202020204" pitchFamily="34" charset="0"/>
              <a:buChar char="•"/>
              <a:defRPr sz="1500" b="1" spc="-1">
                <a:latin typeface="Times New Roman"/>
                <a:ea typeface="Times New Roman"/>
                <a:cs typeface="Times New Roman"/>
                <a:sym typeface="Times New Roman"/>
              </a:defRPr>
            </a:pPr>
            <a:r>
              <a:rPr lang="en-US" sz="2133" dirty="0">
                <a:latin typeface="Times New Roman" panose="02020603050405020304" pitchFamily="18" charset="0"/>
                <a:cs typeface="Times New Roman" panose="02020603050405020304" pitchFamily="18" charset="0"/>
              </a:rPr>
              <a:t>Tuesday			PM2</a:t>
            </a:r>
          </a:p>
          <a:p>
            <a:pPr marL="983858" lvl="3" indent="-492776">
              <a:lnSpc>
                <a:spcPct val="120000"/>
              </a:lnSpc>
              <a:spcBef>
                <a:spcPts val="213"/>
              </a:spcBef>
              <a:buFont typeface="Arial" panose="020B0604020202020204" pitchFamily="34" charset="0"/>
              <a:buChar char="•"/>
              <a:defRPr sz="1500" b="1" spc="-1">
                <a:latin typeface="Times New Roman"/>
                <a:ea typeface="Times New Roman"/>
                <a:cs typeface="Times New Roman"/>
                <a:sym typeface="Times New Roman"/>
              </a:defRPr>
            </a:pPr>
            <a:r>
              <a:rPr lang="en-US" sz="2133" dirty="0">
                <a:latin typeface="Times New Roman" panose="02020603050405020304" pitchFamily="18" charset="0"/>
                <a:cs typeface="Times New Roman" panose="02020603050405020304" pitchFamily="18" charset="0"/>
              </a:rPr>
              <a:t>Wednesday		AM1     	</a:t>
            </a:r>
          </a:p>
          <a:p>
            <a:pPr marL="983858" lvl="3" indent="-492776">
              <a:lnSpc>
                <a:spcPct val="120000"/>
              </a:lnSpc>
              <a:spcBef>
                <a:spcPts val="213"/>
              </a:spcBef>
              <a:buFont typeface="Arial" panose="020B0604020202020204" pitchFamily="34" charset="0"/>
              <a:buChar char="•"/>
              <a:defRPr sz="1500" b="1" spc="-1">
                <a:latin typeface="Times New Roman"/>
                <a:ea typeface="Times New Roman"/>
                <a:cs typeface="Times New Roman"/>
                <a:sym typeface="Times New Roman"/>
              </a:defRPr>
            </a:pPr>
            <a:r>
              <a:rPr lang="en-US" sz="2133" dirty="0">
                <a:latin typeface="Times New Roman" panose="02020603050405020304" pitchFamily="18" charset="0"/>
                <a:cs typeface="Times New Roman" panose="02020603050405020304" pitchFamily="18" charset="0"/>
              </a:rPr>
              <a:t>Thursday		AM1     </a:t>
            </a:r>
          </a:p>
          <a:p>
            <a:pPr marL="0" indent="0"/>
            <a:endParaRPr sz="2133"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133" dirty="0">
                <a:latin typeface="Times New Roman" panose="02020603050405020304" pitchFamily="18" charset="0"/>
                <a:cs typeface="Times New Roman" panose="02020603050405020304" pitchFamily="18" charset="0"/>
              </a:rPr>
              <a:t>The agenda </a:t>
            </a:r>
            <a:r>
              <a:rPr lang="en-US" sz="2133" dirty="0">
                <a:latin typeface="Times New Roman" panose="02020603050405020304" pitchFamily="18" charset="0"/>
                <a:cs typeface="Times New Roman" panose="02020603050405020304" pitchFamily="18" charset="0"/>
              </a:rPr>
              <a:t>is </a:t>
            </a:r>
            <a:r>
              <a:rPr sz="2133" dirty="0">
                <a:latin typeface="Times New Roman" panose="02020603050405020304" pitchFamily="18" charset="0"/>
                <a:cs typeface="Times New Roman" panose="02020603050405020304" pitchFamily="18" charset="0"/>
              </a:rPr>
              <a:t>available as 802.11-2</a:t>
            </a:r>
            <a:r>
              <a:rPr lang="en-US" sz="2133" dirty="0">
                <a:latin typeface="Times New Roman" panose="02020603050405020304" pitchFamily="18" charset="0"/>
                <a:cs typeface="Times New Roman" panose="02020603050405020304" pitchFamily="18" charset="0"/>
              </a:rPr>
              <a:t>4/1677r0.</a:t>
            </a:r>
            <a:endParaRPr sz="2133" dirty="0">
              <a:latin typeface="Times New Roman" panose="02020603050405020304" pitchFamily="18"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9D7F890C-8C83-93E6-5266-06C019DF1203}"/>
              </a:ext>
            </a:extLst>
          </p:cNvPr>
          <p:cNvGraphicFramePr>
            <a:graphicFrameLocks noGrp="1"/>
          </p:cNvGraphicFramePr>
          <p:nvPr/>
        </p:nvGraphicFramePr>
        <p:xfrm>
          <a:off x="2914228" y="1927947"/>
          <a:ext cx="4228252" cy="1300480"/>
        </p:xfrm>
        <a:graphic>
          <a:graphicData uri="http://schemas.openxmlformats.org/drawingml/2006/table">
            <a:tbl>
              <a:tblPr>
                <a:tableStyleId>{5940675A-B579-460E-94D1-54222C63F5DA}</a:tableStyleId>
              </a:tblPr>
              <a:tblGrid>
                <a:gridCol w="1268476">
                  <a:extLst>
                    <a:ext uri="{9D8B030D-6E8A-4147-A177-3AD203B41FA5}">
                      <a16:colId xmlns:a16="http://schemas.microsoft.com/office/drawing/2014/main" val="2537092023"/>
                    </a:ext>
                  </a:extLst>
                </a:gridCol>
                <a:gridCol w="1268476">
                  <a:extLst>
                    <a:ext uri="{9D8B030D-6E8A-4147-A177-3AD203B41FA5}">
                      <a16:colId xmlns:a16="http://schemas.microsoft.com/office/drawing/2014/main" val="3607983971"/>
                    </a:ext>
                  </a:extLst>
                </a:gridCol>
                <a:gridCol w="1691300">
                  <a:extLst>
                    <a:ext uri="{9D8B030D-6E8A-4147-A177-3AD203B41FA5}">
                      <a16:colId xmlns:a16="http://schemas.microsoft.com/office/drawing/2014/main" val="761489351"/>
                    </a:ext>
                  </a:extLst>
                </a:gridCol>
              </a:tblGrid>
              <a:tr h="975360">
                <a:tc>
                  <a:txBody>
                    <a:bodyPr/>
                    <a:lstStyle/>
                    <a:p>
                      <a:pPr algn="ctr" fontAlgn="ctr"/>
                      <a:r>
                        <a:rPr lang="en-US" sz="1900" u="none" strike="noStrike">
                          <a:effectLst/>
                        </a:rPr>
                        <a:t>Assigned</a:t>
                      </a:r>
                      <a:endParaRPr lang="en-US" sz="1900" b="1" i="0" u="none" strike="noStrike">
                        <a:solidFill>
                          <a:srgbClr val="000000"/>
                        </a:solidFill>
                        <a:effectLst/>
                        <a:latin typeface="Calibri" panose="020F0502020204030204" pitchFamily="34" charset="0"/>
                      </a:endParaRPr>
                    </a:p>
                  </a:txBody>
                  <a:tcPr marL="10160" marR="10160" marT="10160" marB="0" anchor="ctr"/>
                </a:tc>
                <a:tc>
                  <a:txBody>
                    <a:bodyPr/>
                    <a:lstStyle/>
                    <a:p>
                      <a:pPr algn="ctr" fontAlgn="ctr"/>
                      <a:r>
                        <a:rPr lang="en-US" sz="1900" u="none" strike="noStrike">
                          <a:effectLst/>
                        </a:rPr>
                        <a:t>Ready for Motion</a:t>
                      </a:r>
                      <a:endParaRPr lang="en-US" sz="1900" b="1" i="0" u="none" strike="noStrike">
                        <a:solidFill>
                          <a:srgbClr val="000000"/>
                        </a:solidFill>
                        <a:effectLst/>
                        <a:latin typeface="Calibri" panose="020F0502020204030204" pitchFamily="34" charset="0"/>
                      </a:endParaRPr>
                    </a:p>
                  </a:txBody>
                  <a:tcPr marL="10160" marR="10160" marT="10160" marB="0" anchor="ctr"/>
                </a:tc>
                <a:tc>
                  <a:txBody>
                    <a:bodyPr/>
                    <a:lstStyle/>
                    <a:p>
                      <a:pPr algn="ctr" fontAlgn="ctr"/>
                      <a:r>
                        <a:rPr lang="en-US" sz="1900" u="none" strike="noStrike" dirty="0">
                          <a:effectLst/>
                        </a:rPr>
                        <a:t>Resolution Approved</a:t>
                      </a:r>
                      <a:endParaRPr lang="en-US" sz="1900" b="1" i="0" u="none" strike="noStrike" dirty="0">
                        <a:solidFill>
                          <a:srgbClr val="000000"/>
                        </a:solidFill>
                        <a:effectLst/>
                        <a:latin typeface="Calibri" panose="020F0502020204030204" pitchFamily="34" charset="0"/>
                      </a:endParaRPr>
                    </a:p>
                  </a:txBody>
                  <a:tcPr marL="10160" marR="10160" marT="10160" marB="0" anchor="ctr"/>
                </a:tc>
                <a:extLst>
                  <a:ext uri="{0D108BD9-81ED-4DB2-BD59-A6C34878D82A}">
                    <a16:rowId xmlns:a16="http://schemas.microsoft.com/office/drawing/2014/main" val="2004320308"/>
                  </a:ext>
                </a:extLst>
              </a:tr>
              <a:tr h="325120">
                <a:tc>
                  <a:txBody>
                    <a:bodyPr/>
                    <a:lstStyle/>
                    <a:p>
                      <a:pPr algn="ctr" fontAlgn="b"/>
                      <a:r>
                        <a:rPr lang="en-US" sz="1900" u="none" strike="noStrike">
                          <a:effectLst/>
                        </a:rPr>
                        <a:t>141</a:t>
                      </a:r>
                      <a:endParaRPr lang="en-US" sz="1900" b="0" i="0" u="none" strike="noStrike">
                        <a:solidFill>
                          <a:srgbClr val="000000"/>
                        </a:solidFill>
                        <a:effectLst/>
                        <a:latin typeface="Calibri" panose="020F0502020204030204" pitchFamily="34" charset="0"/>
                      </a:endParaRPr>
                    </a:p>
                  </a:txBody>
                  <a:tcPr marL="10160" marR="10160" marT="10160" marB="0" anchor="b"/>
                </a:tc>
                <a:tc>
                  <a:txBody>
                    <a:bodyPr/>
                    <a:lstStyle/>
                    <a:p>
                      <a:pPr algn="ctr" fontAlgn="b"/>
                      <a:r>
                        <a:rPr lang="en-US" sz="1900" u="none" strike="noStrike">
                          <a:effectLst/>
                        </a:rPr>
                        <a:t>61</a:t>
                      </a:r>
                      <a:endParaRPr lang="en-US" sz="1900" b="0" i="0" u="none" strike="noStrike">
                        <a:solidFill>
                          <a:srgbClr val="000000"/>
                        </a:solidFill>
                        <a:effectLst/>
                        <a:latin typeface="Calibri" panose="020F0502020204030204" pitchFamily="34" charset="0"/>
                      </a:endParaRPr>
                    </a:p>
                  </a:txBody>
                  <a:tcPr marL="10160" marR="10160" marT="10160" marB="0" anchor="b"/>
                </a:tc>
                <a:tc>
                  <a:txBody>
                    <a:bodyPr/>
                    <a:lstStyle/>
                    <a:p>
                      <a:pPr algn="ctr" fontAlgn="b"/>
                      <a:r>
                        <a:rPr lang="en-US" sz="1900" u="none" strike="noStrike" dirty="0">
                          <a:effectLst/>
                        </a:rPr>
                        <a:t>325</a:t>
                      </a:r>
                      <a:endParaRPr lang="en-US" sz="1900" b="0" i="0" u="none" strike="noStrike" dirty="0">
                        <a:solidFill>
                          <a:srgbClr val="000000"/>
                        </a:solidFill>
                        <a:effectLst/>
                        <a:latin typeface="Calibri" panose="020F0502020204030204" pitchFamily="34" charset="0"/>
                      </a:endParaRPr>
                    </a:p>
                  </a:txBody>
                  <a:tcPr marL="10160" marR="10160" marT="10160" marB="0" anchor="b"/>
                </a:tc>
                <a:extLst>
                  <a:ext uri="{0D108BD9-81ED-4DB2-BD59-A6C34878D82A}">
                    <a16:rowId xmlns:a16="http://schemas.microsoft.com/office/drawing/2014/main" val="3085474236"/>
                  </a:ext>
                </a:extLst>
              </a:tr>
            </a:tbl>
          </a:graphicData>
        </a:graphic>
      </p:graphicFrame>
      <p:sp>
        <p:nvSpPr>
          <p:cNvPr id="7" name="Date Placeholder 3">
            <a:extLst>
              <a:ext uri="{FF2B5EF4-FFF2-40B4-BE49-F238E27FC236}">
                <a16:creationId xmlns:a16="http://schemas.microsoft.com/office/drawing/2014/main" id="{1F82911C-A9B5-4C7D-B0CD-C71E89457F04}"/>
              </a:ext>
            </a:extLst>
          </p:cNvPr>
          <p:cNvSpPr txBox="1">
            <a:spLocks/>
          </p:cNvSpPr>
          <p:nvPr/>
        </p:nvSpPr>
        <p:spPr>
          <a:xfrm>
            <a:off x="894080" y="319193"/>
            <a:ext cx="2666415" cy="291253"/>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920" b="1" dirty="0">
                <a:solidFill>
                  <a:schemeClr val="tx1"/>
                </a:solidFill>
              </a:rPr>
              <a:t>November 2024</a:t>
            </a:r>
            <a:endParaRPr lang="en-GB" sz="1920" b="1" dirty="0">
              <a:solidFill>
                <a:schemeClr val="tx1"/>
              </a:solidFill>
            </a:endParaRPr>
          </a:p>
        </p:txBody>
      </p:sp>
      <p:sp>
        <p:nvSpPr>
          <p:cNvPr id="9" name="Slide Number Placeholder 2">
            <a:extLst>
              <a:ext uri="{FF2B5EF4-FFF2-40B4-BE49-F238E27FC236}">
                <a16:creationId xmlns:a16="http://schemas.microsoft.com/office/drawing/2014/main" id="{9073870D-1D01-4DE3-BC7D-B9BFDDF20374}"/>
              </a:ext>
            </a:extLst>
          </p:cNvPr>
          <p:cNvSpPr>
            <a:spLocks noGrp="1"/>
          </p:cNvSpPr>
          <p:nvPr>
            <p:ph type="sldNum" idx="12"/>
          </p:nvPr>
        </p:nvSpPr>
        <p:spPr>
          <a:xfrm>
            <a:off x="6179540" y="6907109"/>
            <a:ext cx="751839" cy="387773"/>
          </a:xfrm>
        </p:spPr>
        <p:txBody>
          <a:bodyPr/>
          <a:lstStyle/>
          <a:p>
            <a:r>
              <a:rPr lang="en-GB" dirty="0"/>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75361" y="731522"/>
            <a:ext cx="11051823" cy="621823"/>
          </a:xfrm>
          <a:ln/>
        </p:spPr>
        <p:txBody>
          <a:bodyPr/>
          <a:lstStyle/>
          <a:p>
            <a:pPr>
              <a:tabLst>
                <a:tab pos="0" algn="l"/>
                <a:tab pos="975390" algn="l"/>
                <a:tab pos="1950781" algn="l"/>
                <a:tab pos="2926171" algn="l"/>
                <a:tab pos="3901562" algn="l"/>
                <a:tab pos="4876952" algn="l"/>
                <a:tab pos="5852343" algn="l"/>
                <a:tab pos="6827733" algn="l"/>
                <a:tab pos="7803124" algn="l"/>
                <a:tab pos="8778514" algn="l"/>
                <a:tab pos="9753905" algn="l"/>
                <a:tab pos="10729295" algn="l"/>
              </a:tabLst>
            </a:pPr>
            <a:r>
              <a:rPr lang="en-GB" dirty="0" err="1"/>
              <a:t>TGbk</a:t>
            </a:r>
            <a:r>
              <a:rPr lang="en-GB" dirty="0"/>
              <a:t> 320MHz Positioning</a:t>
            </a:r>
          </a:p>
        </p:txBody>
      </p:sp>
      <p:sp>
        <p:nvSpPr>
          <p:cNvPr id="4098" name="Rectangle 2"/>
          <p:cNvSpPr>
            <a:spLocks noGrp="1" noChangeArrowheads="1"/>
          </p:cNvSpPr>
          <p:nvPr>
            <p:ph idx="1"/>
          </p:nvPr>
        </p:nvSpPr>
        <p:spPr>
          <a:xfrm>
            <a:off x="204100" y="1276536"/>
            <a:ext cx="12135748" cy="2841407"/>
          </a:xfrm>
          <a:ln/>
        </p:spPr>
        <p:txBody>
          <a:bodyPr/>
          <a:lstStyle/>
          <a:p>
            <a:pPr marL="0" indent="0">
              <a:tabLst>
                <a:tab pos="973698" algn="l"/>
                <a:tab pos="1949088" algn="l"/>
                <a:tab pos="2924479" algn="l"/>
                <a:tab pos="3899869" algn="l"/>
                <a:tab pos="4875260" algn="l"/>
                <a:tab pos="5850650" algn="l"/>
                <a:tab pos="6826041" algn="l"/>
                <a:tab pos="7801431" algn="l"/>
                <a:tab pos="8776821" algn="l"/>
                <a:tab pos="9752212" algn="l"/>
                <a:tab pos="10727602" algn="l"/>
              </a:tabLst>
            </a:pPr>
            <a:r>
              <a:rPr lang="en-US" dirty="0"/>
              <a:t>Main documents: </a:t>
            </a:r>
          </a:p>
          <a:p>
            <a:pPr lvl="1">
              <a:buFont typeface="Arial" panose="020B0604020202020204" pitchFamily="34" charset="0"/>
              <a:buChar char="•"/>
              <a:tabLst>
                <a:tab pos="973698" algn="l"/>
                <a:tab pos="1949088" algn="l"/>
                <a:tab pos="2924479" algn="l"/>
                <a:tab pos="3899869" algn="l"/>
                <a:tab pos="4875260" algn="l"/>
                <a:tab pos="5850650" algn="l"/>
                <a:tab pos="6826041" algn="l"/>
                <a:tab pos="7801431" algn="l"/>
                <a:tab pos="8776821" algn="l"/>
                <a:tab pos="9752212" algn="l"/>
                <a:tab pos="10727602" algn="l"/>
              </a:tabLst>
            </a:pPr>
            <a:r>
              <a:rPr lang="en-US" dirty="0"/>
              <a:t>Agenda document is document 11-24-1638.</a:t>
            </a:r>
          </a:p>
          <a:p>
            <a:pPr marL="487695" lvl="1" indent="0">
              <a:tabLst>
                <a:tab pos="973698" algn="l"/>
                <a:tab pos="1949088" algn="l"/>
                <a:tab pos="2924479" algn="l"/>
                <a:tab pos="3899869" algn="l"/>
                <a:tab pos="4875260" algn="l"/>
                <a:tab pos="5850650" algn="l"/>
                <a:tab pos="6826041" algn="l"/>
                <a:tab pos="7801431" algn="l"/>
                <a:tab pos="8776821" algn="l"/>
                <a:tab pos="9752212" algn="l"/>
                <a:tab pos="10727602" algn="l"/>
              </a:tabLst>
            </a:pPr>
            <a:endParaRPr lang="en-US" dirty="0"/>
          </a:p>
          <a:p>
            <a:pPr>
              <a:buFont typeface="Times New Roman" pitchFamily="16" charset="0"/>
              <a:buChar char="•"/>
            </a:pPr>
            <a:r>
              <a:rPr lang="en-US" b="0" dirty="0"/>
              <a:t>TG scheduled to meet for 3 meeting slots during the IEEE meeting week:</a:t>
            </a:r>
          </a:p>
          <a:p>
            <a:pPr lvl="1">
              <a:buFont typeface="Times New Roman" pitchFamily="16" charset="0"/>
              <a:buChar char="•"/>
            </a:pPr>
            <a:r>
              <a:rPr lang="en-US" dirty="0"/>
              <a:t>Tuesday		Nov. 12</a:t>
            </a:r>
            <a:r>
              <a:rPr lang="en-US" baseline="30000" dirty="0"/>
              <a:t>th</a:t>
            </a:r>
            <a:r>
              <a:rPr lang="en-US" dirty="0"/>
              <a:t> 	13:30 – 15:30 local time (PM1)</a:t>
            </a:r>
          </a:p>
          <a:p>
            <a:pPr lvl="1">
              <a:buFont typeface="Times New Roman" pitchFamily="16" charset="0"/>
              <a:buChar char="•"/>
            </a:pPr>
            <a:r>
              <a:rPr lang="en-US" dirty="0"/>
              <a:t>Wed. 		Nov. 13</a:t>
            </a:r>
            <a:r>
              <a:rPr lang="en-US" baseline="30000" dirty="0"/>
              <a:t>th</a:t>
            </a:r>
            <a:r>
              <a:rPr lang="en-US" dirty="0"/>
              <a:t> 	16:00 – 18:00 local time (PM2)</a:t>
            </a:r>
          </a:p>
          <a:p>
            <a:pPr marL="487695" lvl="1" indent="0"/>
            <a:endParaRPr lang="en-US" b="0" dirty="0"/>
          </a:p>
          <a:p>
            <a:pPr marL="487695" lvl="1" indent="0"/>
            <a:endParaRPr lang="en-US" b="0" dirty="0"/>
          </a:p>
          <a:p>
            <a:pPr marL="487695" lvl="1" indent="0">
              <a:tabLst>
                <a:tab pos="973698" algn="l"/>
                <a:tab pos="1949088" algn="l"/>
                <a:tab pos="2924479" algn="l"/>
                <a:tab pos="3899869" algn="l"/>
                <a:tab pos="4875260" algn="l"/>
                <a:tab pos="5850650" algn="l"/>
                <a:tab pos="6826041" algn="l"/>
                <a:tab pos="7801431" algn="l"/>
                <a:tab pos="8776821" algn="l"/>
                <a:tab pos="9752212" algn="l"/>
                <a:tab pos="10727602" algn="l"/>
              </a:tabLst>
            </a:pPr>
            <a:endParaRPr lang="en-US" b="0" dirty="0"/>
          </a:p>
          <a:p>
            <a:pPr lvl="1">
              <a:buFont typeface="Arial" panose="020B0604020202020204" pitchFamily="34" charset="0"/>
              <a:buChar char="•"/>
              <a:tabLst>
                <a:tab pos="973698" algn="l"/>
                <a:tab pos="1949088" algn="l"/>
                <a:tab pos="2924479" algn="l"/>
                <a:tab pos="3899869" algn="l"/>
                <a:tab pos="4875260" algn="l"/>
                <a:tab pos="5850650" algn="l"/>
                <a:tab pos="6826041" algn="l"/>
                <a:tab pos="7801431" algn="l"/>
                <a:tab pos="8776821" algn="l"/>
                <a:tab pos="9752212" algn="l"/>
                <a:tab pos="10727602" algn="l"/>
              </a:tabLst>
            </a:pPr>
            <a:endParaRPr lang="en-US" b="0" dirty="0"/>
          </a:p>
        </p:txBody>
      </p:sp>
      <p:sp>
        <p:nvSpPr>
          <p:cNvPr id="2" name="Footer Placeholder 1">
            <a:extLst>
              <a:ext uri="{FF2B5EF4-FFF2-40B4-BE49-F238E27FC236}">
                <a16:creationId xmlns:a16="http://schemas.microsoft.com/office/drawing/2014/main" id="{6EAEBC41-FAD6-4997-A844-8B4426E8E61B}"/>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85E098C5-9CAA-4C86-A347-FE730270C23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7" name="Date Placeholder 6">
            <a:extLst>
              <a:ext uri="{FF2B5EF4-FFF2-40B4-BE49-F238E27FC236}">
                <a16:creationId xmlns:a16="http://schemas.microsoft.com/office/drawing/2014/main" id="{207DA4D3-E963-4B64-9232-C58F95603724}"/>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182533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a:xfrm>
            <a:off x="975361" y="731522"/>
            <a:ext cx="11051823" cy="1136227"/>
          </a:xfrm>
        </p:spPr>
        <p:txBody>
          <a:bodyPr/>
          <a:lstStyle/>
          <a:p>
            <a:r>
              <a:rPr lang="en-US" dirty="0">
                <a:solidFill>
                  <a:schemeClr val="tx1"/>
                </a:solidFill>
              </a:rPr>
              <a:t>TGbn (Ultra High Reliability)</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74797" y="1867748"/>
            <a:ext cx="11052387" cy="4714240"/>
          </a:xfrm>
        </p:spPr>
        <p:txBody>
          <a:bodyPr/>
          <a:lstStyle/>
          <a:p>
            <a:pPr>
              <a:buFont typeface="Arial" panose="020B0604020202020204" pitchFamily="34" charset="0"/>
              <a:buChar char="•"/>
            </a:pPr>
            <a:r>
              <a:rPr lang="en-US" dirty="0"/>
              <a:t>Since the September interim</a:t>
            </a:r>
          </a:p>
          <a:p>
            <a:pPr marL="853467" lvl="1" indent="-365771">
              <a:buFont typeface="Arial" panose="020B0604020202020204" pitchFamily="34" charset="0"/>
              <a:buChar char="•"/>
            </a:pPr>
            <a:r>
              <a:rPr lang="en-US" dirty="0">
                <a:solidFill>
                  <a:schemeClr val="tx1"/>
                </a:solidFill>
              </a:rPr>
              <a:t>Held 10 teleconferences between September and November 2024 (</a:t>
            </a:r>
            <a:r>
              <a:rPr lang="en-US" dirty="0">
                <a:solidFill>
                  <a:schemeClr val="tx1"/>
                </a:solidFill>
                <a:hlinkClick r:id="rId2"/>
              </a:rPr>
              <a:t>11-24/1643r20</a:t>
            </a:r>
            <a:r>
              <a:rPr lang="en-US" dirty="0">
                <a:solidFill>
                  <a:schemeClr val="tx1"/>
                </a:solidFill>
              </a:rPr>
              <a:t>)</a:t>
            </a:r>
          </a:p>
          <a:p>
            <a:pPr marL="1280200" lvl="2" indent="-304810"/>
            <a:r>
              <a:rPr lang="en-US" dirty="0">
                <a:solidFill>
                  <a:schemeClr val="tx1"/>
                </a:solidFill>
              </a:rPr>
              <a:t>Discussed ~50 technical </a:t>
            </a:r>
            <a:r>
              <a:rPr lang="en-US" dirty="0"/>
              <a:t>submissions covering a variety of topics</a:t>
            </a:r>
          </a:p>
          <a:p>
            <a:pPr marL="1767895" lvl="3" indent="-304810"/>
            <a:r>
              <a:rPr lang="en-US" dirty="0">
                <a:solidFill>
                  <a:schemeClr val="tx1"/>
                </a:solidFill>
              </a:rPr>
              <a:t>Multi-AP (MAP) coordination, non-primary channel access (NPCA), distributed RUs (DRU),</a:t>
            </a:r>
          </a:p>
          <a:p>
            <a:pPr marL="1767895" lvl="3" indent="-304810"/>
            <a:r>
              <a:rPr lang="en-US" dirty="0">
                <a:solidFill>
                  <a:schemeClr val="tx1"/>
                </a:solidFill>
              </a:rPr>
              <a:t>Security, relay operation, channel access, low latency, spatial reuse, dynamic bandwidth expansion. </a:t>
            </a:r>
          </a:p>
          <a:p>
            <a:pPr marL="1767895" lvl="3" indent="-304810"/>
            <a:r>
              <a:rPr lang="en-US" dirty="0">
                <a:solidFill>
                  <a:schemeClr val="tx1"/>
                </a:solidFill>
              </a:rPr>
              <a:t>Dynamic subchannel operation (DSO), power save, feedback, MIMO,</a:t>
            </a:r>
          </a:p>
          <a:p>
            <a:pPr marL="1280200" lvl="2" indent="-304810"/>
            <a:r>
              <a:rPr lang="en-US" dirty="0">
                <a:solidFill>
                  <a:schemeClr val="tx1"/>
                </a:solidFill>
              </a:rPr>
              <a:t>Finalized POC assignment and creation of TTT groups for writing spec text for TGbn D0.1</a:t>
            </a:r>
          </a:p>
          <a:p>
            <a:pPr>
              <a:buFont typeface="Arial" panose="020B0604020202020204" pitchFamily="34" charset="0"/>
              <a:buChar char="•"/>
            </a:pPr>
            <a:r>
              <a:rPr lang="en-US" dirty="0"/>
              <a:t>Targets for the November plenary</a:t>
            </a:r>
          </a:p>
          <a:p>
            <a:pPr marL="853467" lvl="1" indent="-365771">
              <a:buFont typeface="Arial" panose="020B0604020202020204" pitchFamily="34" charset="0"/>
              <a:buChar char="•"/>
            </a:pPr>
            <a:r>
              <a:rPr lang="en-US" dirty="0"/>
              <a:t>Presentation of technical submissions and run SPs</a:t>
            </a:r>
          </a:p>
          <a:p>
            <a:pPr marL="1280200" lvl="2" indent="-304810"/>
            <a:r>
              <a:rPr lang="en-US" dirty="0">
                <a:solidFill>
                  <a:schemeClr val="tx1"/>
                </a:solidFill>
              </a:rPr>
              <a:t>~180 pending submissions and ~90 pending SPs on presented submissions (by EOB of Nov.10, 2024)</a:t>
            </a:r>
          </a:p>
          <a:p>
            <a:pPr marL="853467" lvl="1">
              <a:buFont typeface="Arial" panose="020B0604020202020204" pitchFamily="34" charset="0"/>
              <a:buChar char="•"/>
            </a:pPr>
            <a:r>
              <a:rPr lang="en-US" dirty="0"/>
              <a:t>Continue populating the TGbn SFD with approved concepts</a:t>
            </a:r>
          </a:p>
          <a:p>
            <a:pPr>
              <a:buFont typeface="Arial" panose="020B0604020202020204" pitchFamily="34" charset="0"/>
              <a:buChar char="•"/>
            </a:pPr>
            <a:r>
              <a:rPr lang="en-US" dirty="0"/>
              <a:t>Agenda is available in </a:t>
            </a:r>
            <a:r>
              <a:rPr lang="en-US" dirty="0">
                <a:solidFill>
                  <a:srgbClr val="CCCCFF"/>
                </a:solidFill>
                <a:hlinkClick r:id="rId3">
                  <a:extLst>
                    <a:ext uri="{A12FA001-AC4F-418D-AE19-62706E023703}">
                      <ahyp:hlinkClr xmlns:ahyp="http://schemas.microsoft.com/office/drawing/2018/hyperlinkcolor" val="tx"/>
                    </a:ext>
                  </a:extLst>
                </a:hlinkClick>
              </a:rPr>
              <a:t>11-24/1667r2</a:t>
            </a:r>
            <a:endParaRPr lang="en-US" dirty="0">
              <a:solidFill>
                <a:srgbClr val="FF0000"/>
              </a:solidFill>
            </a:endParaRPr>
          </a:p>
        </p:txBody>
      </p:sp>
      <p:sp>
        <p:nvSpPr>
          <p:cNvPr id="3" name="Slide Number Placeholder 2">
            <a:extLst>
              <a:ext uri="{FF2B5EF4-FFF2-40B4-BE49-F238E27FC236}">
                <a16:creationId xmlns:a16="http://schemas.microsoft.com/office/drawing/2014/main" id="{C225941E-9B43-4721-B4E9-28CE53CB776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9" name="Date Placeholder 8">
            <a:extLst>
              <a:ext uri="{FF2B5EF4-FFF2-40B4-BE49-F238E27FC236}">
                <a16:creationId xmlns:a16="http://schemas.microsoft.com/office/drawing/2014/main" id="{C18EA3BE-8D9A-4367-8900-98EC4E4A103E}"/>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10286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TGbp</a:t>
            </a:r>
            <a:r>
              <a:rPr lang="en-US" altLang="zh-CN" dirty="0"/>
              <a:t> Snapshot</a:t>
            </a:r>
            <a:endParaRPr lang="zh-CN" altLang="en-US" dirty="0"/>
          </a:p>
        </p:txBody>
      </p:sp>
      <p:sp>
        <p:nvSpPr>
          <p:cNvPr id="3" name="内容占位符 2"/>
          <p:cNvSpPr>
            <a:spLocks noGrp="1"/>
          </p:cNvSpPr>
          <p:nvPr>
            <p:ph idx="1"/>
          </p:nvPr>
        </p:nvSpPr>
        <p:spPr>
          <a:xfrm>
            <a:off x="764709" y="1706881"/>
            <a:ext cx="11440160" cy="5068485"/>
          </a:xfrm>
        </p:spPr>
        <p:txBody>
          <a:bodyPr>
            <a:noAutofit/>
          </a:bodyPr>
          <a:lstStyle/>
          <a:p>
            <a:pPr marL="0" indent="0"/>
            <a:r>
              <a:rPr lang="en-US" altLang="en-GB" sz="1920" dirty="0"/>
              <a:t>1 </a:t>
            </a:r>
            <a:r>
              <a:rPr lang="en-US" altLang="en-GB" sz="1920" dirty="0" err="1"/>
              <a:t>TGbp</a:t>
            </a:r>
            <a:r>
              <a:rPr lang="en-US" altLang="en-GB" sz="1920" dirty="0"/>
              <a:t> teleconference was held since Sep interim session, focusing on review of updatd FRD and SFD, and open tech discussion, with agenda included in </a:t>
            </a:r>
            <a:r>
              <a:rPr lang="en-US" altLang="en-GB" sz="1920" dirty="0">
                <a:hlinkClick r:id="rId3" action="ppaction://hlinkfile"/>
              </a:rPr>
              <a:t>11-24/1672</a:t>
            </a:r>
            <a:r>
              <a:rPr lang="en-US" altLang="en-GB" sz="1920" dirty="0"/>
              <a:t> and meeting minutes included in </a:t>
            </a:r>
            <a:r>
              <a:rPr lang="en-US" altLang="en-GB" sz="1920" dirty="0">
                <a:hlinkClick r:id="rId4" action="ppaction://hlinkfile"/>
              </a:rPr>
              <a:t>11-24/1787</a:t>
            </a:r>
            <a:r>
              <a:rPr lang="en-US" altLang="en-GB" sz="1920" dirty="0"/>
              <a:t>. </a:t>
            </a:r>
          </a:p>
          <a:p>
            <a:pPr marL="0" indent="0"/>
            <a:r>
              <a:rPr lang="en-US" altLang="en-GB" sz="1920" dirty="0"/>
              <a:t>8 TGbp meetings are planned during the IEEE 802 Nov plenary session, with a full meeting agenda included in the latest revision of </a:t>
            </a:r>
            <a:r>
              <a:rPr lang="en-US" altLang="en-GB" sz="1920" dirty="0">
                <a:hlinkClick r:id="rId5" action="ppaction://hlinkfile"/>
              </a:rPr>
              <a:t>11-24/1671</a:t>
            </a:r>
            <a:r>
              <a:rPr lang="en-US" altLang="en-GB" sz="1920" dirty="0"/>
              <a:t>:</a:t>
            </a:r>
          </a:p>
          <a:p>
            <a:pPr lvl="1" algn="l">
              <a:lnSpc>
                <a:spcPct val="100000"/>
              </a:lnSpc>
              <a:buSzTx/>
              <a:buFont typeface="Arial" panose="020B0604020202020204" pitchFamily="34" charset="0"/>
              <a:buChar char="•"/>
            </a:pPr>
            <a:r>
              <a:rPr lang="en-US" altLang="en-GB" sz="1600" dirty="0">
                <a:cs typeface="+mn-ea"/>
                <a:sym typeface="+mn-ea"/>
              </a:rPr>
              <a:t>Notes, all TGbp meetings will be in Regency B except for Tue PM2 in Regency CD.</a:t>
            </a: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marL="0" indent="0"/>
            <a:endParaRPr lang="en-US" altLang="en-GB" sz="1920" dirty="0"/>
          </a:p>
          <a:p>
            <a:pPr marL="0" indent="0"/>
            <a:r>
              <a:rPr lang="en-US" altLang="en-GB" sz="1920" dirty="0"/>
              <a:t>Goal for TGbp meetings in this week: </a:t>
            </a:r>
          </a:p>
          <a:p>
            <a:pPr marL="792505" lvl="1" indent="-304810">
              <a:buFont typeface="Arial" panose="020B0604020202020204" pitchFamily="34" charset="0"/>
              <a:buChar char="•"/>
            </a:pPr>
            <a:r>
              <a:rPr lang="en-US" altLang="en-GB" sz="1600" dirty="0"/>
              <a:t>open technical discussion and improve FRD/SFD documents based on consensus</a:t>
            </a:r>
          </a:p>
        </p:txBody>
      </p:sp>
      <p:graphicFrame>
        <p:nvGraphicFramePr>
          <p:cNvPr id="9" name="表格 8"/>
          <p:cNvGraphicFramePr/>
          <p:nvPr>
            <p:custDataLst>
              <p:tags r:id="rId1"/>
            </p:custDataLst>
          </p:nvPr>
        </p:nvGraphicFramePr>
        <p:xfrm>
          <a:off x="2260261" y="3526875"/>
          <a:ext cx="8141546" cy="2566416"/>
        </p:xfrm>
        <a:graphic>
          <a:graphicData uri="http://schemas.openxmlformats.org/drawingml/2006/table">
            <a:tbl>
              <a:tblPr firstRow="1" bandRow="1">
                <a:tableStyleId>{00A15C55-8517-42AA-B614-E9B94910E393}</a:tableStyleId>
              </a:tblPr>
              <a:tblGrid>
                <a:gridCol w="1557189">
                  <a:extLst>
                    <a:ext uri="{9D8B030D-6E8A-4147-A177-3AD203B41FA5}">
                      <a16:colId xmlns:a16="http://schemas.microsoft.com/office/drawing/2014/main" val="20000"/>
                    </a:ext>
                  </a:extLst>
                </a:gridCol>
                <a:gridCol w="1513840">
                  <a:extLst>
                    <a:ext uri="{9D8B030D-6E8A-4147-A177-3AD203B41FA5}">
                      <a16:colId xmlns:a16="http://schemas.microsoft.com/office/drawing/2014/main" val="20001"/>
                    </a:ext>
                  </a:extLst>
                </a:gridCol>
                <a:gridCol w="1063413">
                  <a:extLst>
                    <a:ext uri="{9D8B030D-6E8A-4147-A177-3AD203B41FA5}">
                      <a16:colId xmlns:a16="http://schemas.microsoft.com/office/drawing/2014/main" val="20002"/>
                    </a:ext>
                  </a:extLst>
                </a:gridCol>
                <a:gridCol w="1402080">
                  <a:extLst>
                    <a:ext uri="{9D8B030D-6E8A-4147-A177-3AD203B41FA5}">
                      <a16:colId xmlns:a16="http://schemas.microsoft.com/office/drawing/2014/main" val="20003"/>
                    </a:ext>
                  </a:extLst>
                </a:gridCol>
                <a:gridCol w="1708912">
                  <a:extLst>
                    <a:ext uri="{9D8B030D-6E8A-4147-A177-3AD203B41FA5}">
                      <a16:colId xmlns:a16="http://schemas.microsoft.com/office/drawing/2014/main" val="20004"/>
                    </a:ext>
                  </a:extLst>
                </a:gridCol>
                <a:gridCol w="896112">
                  <a:extLst>
                    <a:ext uri="{9D8B030D-6E8A-4147-A177-3AD203B41FA5}">
                      <a16:colId xmlns:a16="http://schemas.microsoft.com/office/drawing/2014/main" val="20005"/>
                    </a:ext>
                  </a:extLst>
                </a:gridCol>
              </a:tblGrid>
              <a:tr h="292608">
                <a:tc>
                  <a:txBody>
                    <a:bodyPr/>
                    <a:lstStyle/>
                    <a:p>
                      <a:pPr>
                        <a:buNone/>
                      </a:pPr>
                      <a:endParaRPr lang="zh-CN" altLang="en-US" sz="1300"/>
                    </a:p>
                  </a:txBody>
                  <a:tcPr marL="97536" marR="97536" marT="48768" marB="48768"/>
                </a:tc>
                <a:tc>
                  <a:txBody>
                    <a:bodyPr/>
                    <a:lstStyle/>
                    <a:p>
                      <a:pPr algn="ctr">
                        <a:buNone/>
                      </a:pPr>
                      <a:r>
                        <a:rPr lang="en-US" altLang="zh-CN" sz="1300" dirty="0"/>
                        <a:t>Mon</a:t>
                      </a:r>
                    </a:p>
                  </a:txBody>
                  <a:tcPr marL="97536" marR="97536" marT="48768" marB="48768" anchor="ctr"/>
                </a:tc>
                <a:tc>
                  <a:txBody>
                    <a:bodyPr/>
                    <a:lstStyle/>
                    <a:p>
                      <a:pPr algn="ctr">
                        <a:buNone/>
                      </a:pPr>
                      <a:r>
                        <a:rPr lang="en-US" altLang="zh-CN" sz="1300"/>
                        <a:t>Tue</a:t>
                      </a:r>
                    </a:p>
                  </a:txBody>
                  <a:tcPr marL="97536" marR="97536" marT="48768" marB="48768" anchor="ctr"/>
                </a:tc>
                <a:tc>
                  <a:txBody>
                    <a:bodyPr/>
                    <a:lstStyle/>
                    <a:p>
                      <a:pPr algn="ctr">
                        <a:buNone/>
                      </a:pPr>
                      <a:r>
                        <a:rPr lang="en-US" altLang="zh-CN" sz="1300"/>
                        <a:t>Wed</a:t>
                      </a:r>
                    </a:p>
                  </a:txBody>
                  <a:tcPr marL="97536" marR="97536" marT="48768" marB="48768" anchor="ctr"/>
                </a:tc>
                <a:tc>
                  <a:txBody>
                    <a:bodyPr/>
                    <a:lstStyle/>
                    <a:p>
                      <a:pPr algn="ctr">
                        <a:buNone/>
                      </a:pPr>
                      <a:r>
                        <a:rPr lang="en-US" altLang="zh-CN" sz="1300"/>
                        <a:t>Thu</a:t>
                      </a:r>
                    </a:p>
                  </a:txBody>
                  <a:tcPr marL="97536" marR="97536" marT="48768" marB="48768" anchor="ctr"/>
                </a:tc>
                <a:tc>
                  <a:txBody>
                    <a:bodyPr/>
                    <a:lstStyle/>
                    <a:p>
                      <a:pPr algn="ctr">
                        <a:buNone/>
                      </a:pPr>
                      <a:r>
                        <a:rPr lang="en-US" altLang="zh-CN" sz="1300" dirty="0"/>
                        <a:t>Fri</a:t>
                      </a:r>
                    </a:p>
                  </a:txBody>
                  <a:tcPr marL="97536" marR="97536" marT="48768" marB="48768" anchor="ctr"/>
                </a:tc>
                <a:extLst>
                  <a:ext uri="{0D108BD9-81ED-4DB2-BD59-A6C34878D82A}">
                    <a16:rowId xmlns:a16="http://schemas.microsoft.com/office/drawing/2014/main" val="10000"/>
                  </a:ext>
                </a:extLst>
              </a:tr>
              <a:tr h="487680">
                <a:tc>
                  <a:txBody>
                    <a:bodyPr/>
                    <a:lstStyle/>
                    <a:p>
                      <a:pPr>
                        <a:buNone/>
                      </a:pPr>
                      <a:r>
                        <a:rPr lang="en-US" altLang="zh-CN" sz="1300"/>
                        <a:t>AM1 (8:00~10:00)</a:t>
                      </a:r>
                    </a:p>
                  </a:txBody>
                  <a:tcPr marL="97536" marR="97536" marT="48768" marB="48768"/>
                </a:tc>
                <a:tc>
                  <a:txBody>
                    <a:bodyPr/>
                    <a:lstStyle/>
                    <a:p>
                      <a:pPr algn="ctr">
                        <a:buNone/>
                      </a:pPr>
                      <a:r>
                        <a:rPr lang="en-US" altLang="zh-CN" sz="1300" dirty="0">
                          <a:solidFill>
                            <a:schemeClr val="bg1">
                              <a:lumMod val="50000"/>
                            </a:schemeClr>
                          </a:solidFill>
                        </a:rPr>
                        <a:t>802 Opening Plenary</a:t>
                      </a:r>
                    </a:p>
                  </a:txBody>
                  <a:tcPr marL="97536" marR="97536" marT="48768" marB="48768"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300" dirty="0" err="1">
                          <a:sym typeface="+mn-ea"/>
                        </a:rPr>
                        <a:t>TGbp</a:t>
                      </a:r>
                      <a:r>
                        <a:rPr lang="en-US" altLang="zh-CN" sz="1300" dirty="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300" dirty="0">
                          <a:sym typeface="+mn-ea"/>
                        </a:rPr>
                        <a:t>(PHY)</a:t>
                      </a:r>
                    </a:p>
                  </a:txBody>
                  <a:tcPr marL="97536" marR="97536" marT="48768" marB="48768" anchor="ctr"/>
                </a:tc>
                <a:tc>
                  <a:txBody>
                    <a:bodyPr/>
                    <a:lstStyle/>
                    <a:p>
                      <a:pPr algn="ctr">
                        <a:buNone/>
                      </a:pPr>
                      <a:r>
                        <a:rPr lang="en-US" altLang="zh-CN" sz="1300" dirty="0" err="1">
                          <a:sym typeface="+mn-ea"/>
                        </a:rPr>
                        <a:t>TGbp</a:t>
                      </a:r>
                      <a:r>
                        <a:rPr lang="en-US" altLang="zh-CN" sz="1300" dirty="0">
                          <a:sym typeface="+mn-ea"/>
                        </a:rPr>
                        <a:t> </a:t>
                      </a:r>
                    </a:p>
                    <a:p>
                      <a:pPr algn="ctr">
                        <a:buNone/>
                      </a:pPr>
                      <a:r>
                        <a:rPr lang="en-US" altLang="zh-CN" sz="1300" dirty="0">
                          <a:sym typeface="+mn-ea"/>
                        </a:rPr>
                        <a:t>(MAC)</a:t>
                      </a:r>
                    </a:p>
                  </a:txBody>
                  <a:tcPr marL="97536" marR="97536" marT="48768" marB="48768" anchor="ctr"/>
                </a:tc>
                <a:tc>
                  <a:txBody>
                    <a:bodyPr/>
                    <a:lstStyle/>
                    <a:p>
                      <a:pPr algn="ctr">
                        <a:buNone/>
                      </a:pPr>
                      <a:r>
                        <a:rPr lang="en-US" altLang="zh-CN" sz="1300" dirty="0" err="1">
                          <a:sym typeface="+mn-ea"/>
                        </a:rPr>
                        <a:t>TGbp</a:t>
                      </a:r>
                      <a:r>
                        <a:rPr lang="en-US" altLang="zh-CN" sz="1300" dirty="0">
                          <a:sym typeface="+mn-ea"/>
                        </a:rPr>
                        <a:t> </a:t>
                      </a:r>
                    </a:p>
                    <a:p>
                      <a:pPr algn="ctr">
                        <a:buNone/>
                      </a:pPr>
                      <a:r>
                        <a:rPr lang="en-US" altLang="zh-CN" sz="1300" dirty="0">
                          <a:sym typeface="+mn-ea"/>
                        </a:rPr>
                        <a:t>(MAC/Sec.)</a:t>
                      </a:r>
                    </a:p>
                  </a:txBody>
                  <a:tcPr marL="97536" marR="97536" marT="48768" marB="48768" anchor="ctr"/>
                </a:tc>
                <a:tc>
                  <a:txBody>
                    <a:bodyPr/>
                    <a:lstStyle/>
                    <a:p>
                      <a:pPr algn="ctr">
                        <a:buNone/>
                      </a:pPr>
                      <a:r>
                        <a:rPr lang="en-US" altLang="zh-CN" sz="1300" dirty="0">
                          <a:solidFill>
                            <a:schemeClr val="bg1">
                              <a:lumMod val="50000"/>
                            </a:schemeClr>
                          </a:solidFill>
                        </a:rPr>
                        <a:t>Closing Plenary</a:t>
                      </a:r>
                    </a:p>
                  </a:txBody>
                  <a:tcPr marL="97536" marR="97536" marT="48768" marB="48768" anchor="ctr"/>
                </a:tc>
                <a:extLst>
                  <a:ext uri="{0D108BD9-81ED-4DB2-BD59-A6C34878D82A}">
                    <a16:rowId xmlns:a16="http://schemas.microsoft.com/office/drawing/2014/main" val="10001"/>
                  </a:ext>
                </a:extLst>
              </a:tr>
              <a:tr h="487680">
                <a:tc>
                  <a:txBody>
                    <a:bodyPr/>
                    <a:lstStyle/>
                    <a:p>
                      <a:pPr>
                        <a:buNone/>
                      </a:pPr>
                      <a:r>
                        <a:rPr lang="en-US" altLang="zh-CN" sz="1300" dirty="0"/>
                        <a:t>AM2 (10:30~12:30)</a:t>
                      </a:r>
                    </a:p>
                  </a:txBody>
                  <a:tcPr marL="97536" marR="97536" marT="48768" marB="48768"/>
                </a:tc>
                <a:tc>
                  <a:txBody>
                    <a:bodyPr/>
                    <a:lstStyle/>
                    <a:p>
                      <a:pPr algn="ctr">
                        <a:buNone/>
                      </a:pPr>
                      <a:r>
                        <a:rPr lang="en-US" altLang="zh-CN" sz="1300" dirty="0">
                          <a:solidFill>
                            <a:schemeClr val="bg1">
                              <a:lumMod val="50000"/>
                            </a:schemeClr>
                          </a:solidFill>
                          <a:sym typeface="+mn-ea"/>
                        </a:rPr>
                        <a:t>802.11 Opening Plenary</a:t>
                      </a:r>
                    </a:p>
                  </a:txBody>
                  <a:tcPr marL="97536" marR="97536" marT="48768" marB="48768" anchor="ctr"/>
                </a:tc>
                <a:tc>
                  <a:txBody>
                    <a:bodyPr/>
                    <a:lstStyle/>
                    <a:p>
                      <a:pPr algn="ctr">
                        <a:buNone/>
                      </a:pPr>
                      <a:endParaRPr lang="en-US" altLang="zh-CN" sz="1300" dirty="0">
                        <a:sym typeface="+mn-ea"/>
                      </a:endParaRPr>
                    </a:p>
                  </a:txBody>
                  <a:tcPr marL="97536" marR="97536" marT="48768" marB="48768" anchor="ctr"/>
                </a:tc>
                <a:tc>
                  <a:txBody>
                    <a:bodyPr/>
                    <a:lstStyle/>
                    <a:p>
                      <a:pPr algn="ctr">
                        <a:buNone/>
                      </a:pPr>
                      <a:r>
                        <a:rPr lang="en-US" altLang="zh-CN" sz="1300" dirty="0" err="1">
                          <a:sym typeface="+mn-ea"/>
                        </a:rPr>
                        <a:t>TGbp</a:t>
                      </a:r>
                      <a:r>
                        <a:rPr lang="en-US" altLang="zh-CN" sz="1300" dirty="0">
                          <a:sym typeface="+mn-ea"/>
                        </a:rPr>
                        <a:t> (WPT)</a:t>
                      </a:r>
                    </a:p>
                  </a:txBody>
                  <a:tcPr marL="97536" marR="97536" marT="48768" marB="48768" anchor="ctr"/>
                </a:tc>
                <a:tc>
                  <a:txBody>
                    <a:bodyPr/>
                    <a:lstStyle/>
                    <a:p>
                      <a:pPr algn="ctr">
                        <a:buNone/>
                      </a:pPr>
                      <a:endParaRPr lang="en-US" altLang="zh-CN" sz="1300" dirty="0">
                        <a:sym typeface="+mn-ea"/>
                      </a:endParaRPr>
                    </a:p>
                  </a:txBody>
                  <a:tcPr marL="97536" marR="97536" marT="48768" marB="48768" anchor="ctr"/>
                </a:tc>
                <a:tc>
                  <a:txBody>
                    <a:bodyPr/>
                    <a:lstStyle/>
                    <a:p>
                      <a:pPr algn="ctr">
                        <a:buNone/>
                      </a:pPr>
                      <a:endParaRPr lang="zh-CN" altLang="en-US" sz="1300" dirty="0"/>
                    </a:p>
                  </a:txBody>
                  <a:tcPr marL="97536" marR="97536" marT="48768" marB="48768" anchor="ctr"/>
                </a:tc>
                <a:extLst>
                  <a:ext uri="{0D108BD9-81ED-4DB2-BD59-A6C34878D82A}">
                    <a16:rowId xmlns:a16="http://schemas.microsoft.com/office/drawing/2014/main" val="10002"/>
                  </a:ext>
                </a:extLst>
              </a:tr>
              <a:tr h="487680">
                <a:tc>
                  <a:txBody>
                    <a:bodyPr/>
                    <a:lstStyle/>
                    <a:p>
                      <a:pPr>
                        <a:buNone/>
                      </a:pPr>
                      <a:r>
                        <a:rPr lang="en-US" altLang="zh-CN" sz="1300" dirty="0"/>
                        <a:t>PM1 (13:30~15:30)</a:t>
                      </a:r>
                    </a:p>
                  </a:txBody>
                  <a:tcPr marL="97536" marR="97536" marT="48768" marB="48768"/>
                </a:tc>
                <a:tc>
                  <a:txBody>
                    <a:bodyPr/>
                    <a:lstStyle/>
                    <a:p>
                      <a:pPr algn="ctr">
                        <a:buNone/>
                      </a:pPr>
                      <a:r>
                        <a:rPr lang="en-US" altLang="zh-CN" sz="1300" dirty="0" err="1">
                          <a:sym typeface="+mn-ea"/>
                        </a:rPr>
                        <a:t>TGbp</a:t>
                      </a:r>
                      <a:r>
                        <a:rPr lang="en-US" altLang="zh-CN" sz="1300" dirty="0">
                          <a:sym typeface="+mn-ea"/>
                        </a:rPr>
                        <a:t> </a:t>
                      </a:r>
                      <a:endParaRPr lang="en-US" altLang="zh-CN" sz="1300" dirty="0"/>
                    </a:p>
                    <a:p>
                      <a:pPr algn="ctr">
                        <a:buNone/>
                      </a:pPr>
                      <a:r>
                        <a:rPr lang="en-US" altLang="zh-CN" sz="1300" dirty="0">
                          <a:sym typeface="+mn-ea"/>
                        </a:rPr>
                        <a:t>(Opening/FR/PHY)</a:t>
                      </a:r>
                    </a:p>
                  </a:txBody>
                  <a:tcPr marL="97536" marR="97536" marT="48768" marB="48768" anchor="ctr"/>
                </a:tc>
                <a:tc>
                  <a:txBody>
                    <a:bodyPr/>
                    <a:lstStyle/>
                    <a:p>
                      <a:pPr algn="ctr">
                        <a:buNone/>
                      </a:pPr>
                      <a:endParaRPr lang="zh-CN" altLang="en-US" sz="1300"/>
                    </a:p>
                  </a:txBody>
                  <a:tcPr marL="97536" marR="97536" marT="48768" marB="48768" anchor="ctr"/>
                </a:tc>
                <a:tc>
                  <a:txBody>
                    <a:bodyPr/>
                    <a:lstStyle/>
                    <a:p>
                      <a:pPr algn="ctr">
                        <a:buNone/>
                      </a:pPr>
                      <a:r>
                        <a:rPr lang="en-US" altLang="zh-CN" sz="1300" dirty="0">
                          <a:solidFill>
                            <a:schemeClr val="bg1">
                              <a:lumMod val="50000"/>
                            </a:schemeClr>
                          </a:solidFill>
                        </a:rPr>
                        <a:t>Mid-week</a:t>
                      </a:r>
                      <a:r>
                        <a:rPr lang="en-US" altLang="zh-CN" sz="1300" baseline="0" dirty="0">
                          <a:solidFill>
                            <a:schemeClr val="bg1">
                              <a:lumMod val="50000"/>
                            </a:schemeClr>
                          </a:solidFill>
                        </a:rPr>
                        <a:t> Plenary</a:t>
                      </a:r>
                    </a:p>
                  </a:txBody>
                  <a:tcPr marL="97536" marR="97536" marT="48768" marB="48768" anchor="ctr"/>
                </a:tc>
                <a:tc>
                  <a:txBody>
                    <a:bodyPr/>
                    <a:lstStyle/>
                    <a:p>
                      <a:pPr algn="ctr">
                        <a:buNone/>
                      </a:pPr>
                      <a:endParaRPr lang="zh-CN" altLang="en-US" sz="1300" dirty="0"/>
                    </a:p>
                  </a:txBody>
                  <a:tcPr marL="97536" marR="97536" marT="48768" marB="48768" anchor="ctr"/>
                </a:tc>
                <a:tc>
                  <a:txBody>
                    <a:bodyPr/>
                    <a:lstStyle/>
                    <a:p>
                      <a:pPr algn="ctr">
                        <a:buNone/>
                      </a:pPr>
                      <a:endParaRPr lang="zh-CN" altLang="en-US" sz="1300" dirty="0"/>
                    </a:p>
                  </a:txBody>
                  <a:tcPr marL="97536" marR="97536" marT="48768" marB="48768" anchor="ctr"/>
                </a:tc>
                <a:extLst>
                  <a:ext uri="{0D108BD9-81ED-4DB2-BD59-A6C34878D82A}">
                    <a16:rowId xmlns:a16="http://schemas.microsoft.com/office/drawing/2014/main" val="10003"/>
                  </a:ext>
                </a:extLst>
              </a:tr>
              <a:tr h="487680">
                <a:tc>
                  <a:txBody>
                    <a:bodyPr/>
                    <a:lstStyle/>
                    <a:p>
                      <a:pPr>
                        <a:buNone/>
                      </a:pPr>
                      <a:r>
                        <a:rPr lang="en-US" altLang="zh-CN" sz="1300"/>
                        <a:t>PM2 (16:00~18:00)</a:t>
                      </a:r>
                    </a:p>
                  </a:txBody>
                  <a:tcPr marL="97536" marR="97536" marT="48768" marB="48768"/>
                </a:tc>
                <a:tc>
                  <a:txBody>
                    <a:bodyPr/>
                    <a:lstStyle/>
                    <a:p>
                      <a:pPr algn="ctr">
                        <a:buNone/>
                      </a:pPr>
                      <a:r>
                        <a:rPr lang="en-US" altLang="zh-CN" sz="1300" dirty="0" err="1">
                          <a:sym typeface="+mn-ea"/>
                        </a:rPr>
                        <a:t>TGbp</a:t>
                      </a:r>
                      <a:r>
                        <a:rPr lang="en-US" altLang="zh-CN" sz="1300" dirty="0">
                          <a:sym typeface="+mn-ea"/>
                        </a:rPr>
                        <a:t> (PHY)</a:t>
                      </a:r>
                      <a:endParaRPr lang="zh-CN" altLang="en-US" sz="1300" dirty="0"/>
                    </a:p>
                    <a:p>
                      <a:pPr algn="ctr">
                        <a:buNone/>
                      </a:pPr>
                      <a:endParaRPr lang="zh-CN" altLang="en-US" sz="1300" dirty="0"/>
                    </a:p>
                  </a:txBody>
                  <a:tcPr marL="97536" marR="97536" marT="48768" marB="48768"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300" dirty="0" err="1">
                          <a:sym typeface="+mn-ea"/>
                        </a:rPr>
                        <a:t>TGbp</a:t>
                      </a:r>
                      <a:r>
                        <a:rPr lang="en-US" altLang="zh-CN" sz="1300" dirty="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300" dirty="0">
                          <a:sym typeface="+mn-ea"/>
                        </a:rPr>
                        <a:t>(PHY)</a:t>
                      </a:r>
                    </a:p>
                  </a:txBody>
                  <a:tcPr marL="97536" marR="97536" marT="48768" marB="48768" anchor="ctr"/>
                </a:tc>
                <a:tc>
                  <a:txBody>
                    <a:bodyPr/>
                    <a:lstStyle/>
                    <a:p>
                      <a:pPr algn="ctr">
                        <a:buNone/>
                      </a:pPr>
                      <a:endParaRPr lang="en-US" altLang="zh-CN" sz="1300" dirty="0">
                        <a:sym typeface="+mn-ea"/>
                      </a:endParaRPr>
                    </a:p>
                  </a:txBody>
                  <a:tcPr marL="97536" marR="97536" marT="48768" marB="48768" anchor="ctr"/>
                </a:tc>
                <a:tc>
                  <a:txBody>
                    <a:bodyPr/>
                    <a:lstStyle/>
                    <a:p>
                      <a:pPr algn="ctr">
                        <a:buNone/>
                      </a:pPr>
                      <a:r>
                        <a:rPr lang="en-US" altLang="zh-CN" sz="1300" dirty="0" err="1">
                          <a:sym typeface="+mn-ea"/>
                        </a:rPr>
                        <a:t>TGbp</a:t>
                      </a:r>
                      <a:r>
                        <a:rPr lang="en-US" altLang="zh-CN" sz="1300" dirty="0">
                          <a:sym typeface="+mn-ea"/>
                        </a:rPr>
                        <a:t> (SP</a:t>
                      </a:r>
                      <a:r>
                        <a:rPr lang="en-US" altLang="zh-CN" sz="1300" dirty="0" err="1">
                          <a:sym typeface="+mn-ea"/>
                        </a:rPr>
                        <a:t>/Motions/Closing</a:t>
                      </a:r>
                      <a:r>
                        <a:rPr lang="en-US" altLang="zh-CN" sz="1300" dirty="0">
                          <a:sym typeface="+mn-ea"/>
                        </a:rPr>
                        <a:t>)</a:t>
                      </a:r>
                    </a:p>
                  </a:txBody>
                  <a:tcPr marL="97536" marR="97536" marT="48768" marB="48768" anchor="ctr"/>
                </a:tc>
                <a:tc>
                  <a:txBody>
                    <a:bodyPr/>
                    <a:lstStyle/>
                    <a:p>
                      <a:pPr algn="ctr">
                        <a:buNone/>
                      </a:pPr>
                      <a:endParaRPr lang="zh-CN" altLang="en-US" sz="1300" dirty="0"/>
                    </a:p>
                  </a:txBody>
                  <a:tcPr marL="97536" marR="97536" marT="48768" marB="48768" anchor="ctr"/>
                </a:tc>
                <a:extLst>
                  <a:ext uri="{0D108BD9-81ED-4DB2-BD59-A6C34878D82A}">
                    <a16:rowId xmlns:a16="http://schemas.microsoft.com/office/drawing/2014/main" val="10004"/>
                  </a:ext>
                </a:extLst>
              </a:tr>
              <a:tr h="292608">
                <a:tc>
                  <a:txBody>
                    <a:bodyPr/>
                    <a:lstStyle/>
                    <a:p>
                      <a:pPr>
                        <a:buNone/>
                      </a:pPr>
                      <a:r>
                        <a:rPr lang="en-US" altLang="zh-CN" sz="1300"/>
                        <a:t>EVE (19:30~21:30)</a:t>
                      </a:r>
                    </a:p>
                  </a:txBody>
                  <a:tcPr marL="97536" marR="97536" marT="48768" marB="48768"/>
                </a:tc>
                <a:tc>
                  <a:txBody>
                    <a:bodyPr/>
                    <a:lstStyle/>
                    <a:p>
                      <a:pPr algn="ctr">
                        <a:buNone/>
                      </a:pPr>
                      <a:endParaRPr lang="zh-CN" altLang="en-US" sz="1300"/>
                    </a:p>
                  </a:txBody>
                  <a:tcPr marL="97536" marR="97536" marT="48768" marB="48768" anchor="ctr"/>
                </a:tc>
                <a:tc>
                  <a:txBody>
                    <a:bodyPr/>
                    <a:lstStyle/>
                    <a:p>
                      <a:pPr algn="ctr">
                        <a:buNone/>
                      </a:pPr>
                      <a:endParaRPr lang="zh-CN" altLang="en-US" sz="1300" dirty="0"/>
                    </a:p>
                  </a:txBody>
                  <a:tcPr marL="97536" marR="97536" marT="48768" marB="48768" anchor="ctr"/>
                </a:tc>
                <a:tc>
                  <a:txBody>
                    <a:bodyPr/>
                    <a:lstStyle/>
                    <a:p>
                      <a:pPr algn="ctr">
                        <a:buNone/>
                      </a:pPr>
                      <a:endParaRPr lang="zh-CN" altLang="en-US" sz="1300"/>
                    </a:p>
                  </a:txBody>
                  <a:tcPr marL="97536" marR="97536" marT="48768" marB="48768" anchor="ctr"/>
                </a:tc>
                <a:tc>
                  <a:txBody>
                    <a:bodyPr/>
                    <a:lstStyle/>
                    <a:p>
                      <a:pPr algn="ctr">
                        <a:buNone/>
                      </a:pPr>
                      <a:endParaRPr lang="zh-CN" altLang="en-US" sz="1300" dirty="0"/>
                    </a:p>
                  </a:txBody>
                  <a:tcPr marL="97536" marR="97536" marT="48768" marB="48768" anchor="ctr"/>
                </a:tc>
                <a:tc>
                  <a:txBody>
                    <a:bodyPr/>
                    <a:lstStyle/>
                    <a:p>
                      <a:pPr algn="ctr">
                        <a:buNone/>
                      </a:pPr>
                      <a:endParaRPr lang="zh-CN" altLang="en-US" sz="1300" dirty="0"/>
                    </a:p>
                  </a:txBody>
                  <a:tcPr marL="97536" marR="97536" marT="48768" marB="48768" anchor="ctr"/>
                </a:tc>
                <a:extLst>
                  <a:ext uri="{0D108BD9-81ED-4DB2-BD59-A6C34878D82A}">
                    <a16:rowId xmlns:a16="http://schemas.microsoft.com/office/drawing/2014/main" val="10005"/>
                  </a:ext>
                </a:extLst>
              </a:tr>
            </a:tbl>
          </a:graphicData>
        </a:graphic>
      </p:graphicFrame>
      <p:sp>
        <p:nvSpPr>
          <p:cNvPr id="8" name="Slide Number Placeholder 7">
            <a:extLst>
              <a:ext uri="{FF2B5EF4-FFF2-40B4-BE49-F238E27FC236}">
                <a16:creationId xmlns:a16="http://schemas.microsoft.com/office/drawing/2014/main" id="{B2DBABC1-C314-4947-B206-5DD98AB3FAB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10" name="Date Placeholder 9">
            <a:extLst>
              <a:ext uri="{FF2B5EF4-FFF2-40B4-BE49-F238E27FC236}">
                <a16:creationId xmlns:a16="http://schemas.microsoft.com/office/drawing/2014/main" id="{DB5542D3-8B24-4D21-A2F2-42949D54120E}"/>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53532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75361" y="731522"/>
            <a:ext cx="11051823" cy="599467"/>
          </a:xfrm>
          <a:ln/>
        </p:spPr>
        <p:txBody>
          <a:bodyPr/>
          <a:lstStyle/>
          <a:p>
            <a:pPr>
              <a:tabLst>
                <a:tab pos="0" algn="l"/>
                <a:tab pos="975390" algn="l"/>
                <a:tab pos="1950781" algn="l"/>
                <a:tab pos="2926171" algn="l"/>
                <a:tab pos="3901562" algn="l"/>
                <a:tab pos="4876952" algn="l"/>
                <a:tab pos="5852343" algn="l"/>
                <a:tab pos="6827733" algn="l"/>
                <a:tab pos="7803124" algn="l"/>
                <a:tab pos="8778514" algn="l"/>
                <a:tab pos="9753905" algn="l"/>
                <a:tab pos="10729295" algn="l"/>
              </a:tabLst>
            </a:pPr>
            <a:r>
              <a:rPr lang="en-GB" dirty="0"/>
              <a:t>Enhanced Light Communications (ELC) SG</a:t>
            </a:r>
          </a:p>
        </p:txBody>
      </p:sp>
      <p:sp>
        <p:nvSpPr>
          <p:cNvPr id="4098" name="Rectangle 2"/>
          <p:cNvSpPr>
            <a:spLocks noGrp="1" noChangeArrowheads="1"/>
          </p:cNvSpPr>
          <p:nvPr>
            <p:ph idx="1"/>
          </p:nvPr>
        </p:nvSpPr>
        <p:spPr>
          <a:xfrm>
            <a:off x="975361" y="1506961"/>
            <a:ext cx="11051823" cy="4993749"/>
          </a:xfrm>
          <a:ln/>
        </p:spPr>
        <p:txBody>
          <a:bodyPr/>
          <a:lstStyle/>
          <a:p>
            <a:pPr marL="426733" algn="just"/>
            <a:r>
              <a:rPr lang="en-GB" altLang="en-US" sz="2987" dirty="0"/>
              <a:t>Goals for November 2024 meeting (agenda in doc. 11-24/1675)</a:t>
            </a:r>
          </a:p>
          <a:p>
            <a:pPr marL="853467" lvl="1" algn="just">
              <a:buFont typeface="Arial" panose="020B0604020202020204" pitchFamily="34" charset="0"/>
              <a:buChar char="•"/>
            </a:pPr>
            <a:r>
              <a:rPr lang="en-GB" altLang="en-US" sz="2560" dirty="0"/>
              <a:t>Review draft PAR and CSD</a:t>
            </a:r>
          </a:p>
          <a:p>
            <a:pPr marL="853467" lvl="1" algn="just">
              <a:buFont typeface="Arial" panose="020B0604020202020204" pitchFamily="34" charset="0"/>
              <a:buChar char="•"/>
            </a:pPr>
            <a:r>
              <a:rPr lang="en-GB" altLang="en-US" sz="2560" dirty="0"/>
              <a:t>Consider any other contributions</a:t>
            </a:r>
          </a:p>
          <a:p>
            <a:pPr marL="853467" lvl="1" algn="just">
              <a:buFont typeface="Arial" panose="020B0604020202020204" pitchFamily="34" charset="0"/>
              <a:buChar char="•"/>
            </a:pPr>
            <a:endParaRPr lang="en-GB" altLang="en-US" sz="2560" dirty="0"/>
          </a:p>
          <a:p>
            <a:pPr marL="426733" algn="just"/>
            <a:r>
              <a:rPr lang="en-GB" altLang="en-US" sz="2987" dirty="0"/>
              <a:t>Meeting slots</a:t>
            </a:r>
          </a:p>
          <a:p>
            <a:pPr marL="853467" lvl="1" algn="just">
              <a:buFont typeface="Arial" panose="020B0604020202020204" pitchFamily="34" charset="0"/>
              <a:buChar char="•"/>
            </a:pPr>
            <a:r>
              <a:rPr lang="en-GB" altLang="en-US" sz="2560" dirty="0"/>
              <a:t>Tue., AM1 ; 			</a:t>
            </a:r>
          </a:p>
          <a:p>
            <a:pPr marL="853467" lvl="1" algn="just">
              <a:buFont typeface="Arial" panose="020B0604020202020204" pitchFamily="34" charset="0"/>
              <a:buChar char="•"/>
            </a:pPr>
            <a:r>
              <a:rPr lang="en-GB" altLang="en-US" sz="2560" dirty="0"/>
              <a:t>Thur., AM2 ;	</a:t>
            </a:r>
            <a:r>
              <a:rPr lang="en-GB" altLang="en-US" sz="1920" dirty="0"/>
              <a:t>		</a:t>
            </a:r>
          </a:p>
          <a:p>
            <a:pPr marL="853467" lvl="1" algn="just">
              <a:buFont typeface="Arial" panose="020B0604020202020204" pitchFamily="34" charset="0"/>
              <a:buChar char="•"/>
            </a:pPr>
            <a:endParaRPr lang="en-GB" altLang="en-US" sz="1707" dirty="0"/>
          </a:p>
        </p:txBody>
      </p:sp>
      <p:sp>
        <p:nvSpPr>
          <p:cNvPr id="2" name="Footer Placeholder 1">
            <a:extLst>
              <a:ext uri="{FF2B5EF4-FFF2-40B4-BE49-F238E27FC236}">
                <a16:creationId xmlns:a16="http://schemas.microsoft.com/office/drawing/2014/main" id="{21DEB51D-52A8-4729-9870-E16D87B47F4D}"/>
              </a:ext>
            </a:extLst>
          </p:cNvPr>
          <p:cNvSpPr>
            <a:spLocks noGrp="1"/>
          </p:cNvSpPr>
          <p:nvPr>
            <p:ph type="ftr" idx="14"/>
          </p:nvPr>
        </p:nvSpPr>
        <p:spPr/>
        <p:txBody>
          <a:bodyPr/>
          <a:lstStyle/>
          <a:p>
            <a:r>
              <a:rPr lang="en-GB"/>
              <a:t>Nikola Serafimovski, purelifi</a:t>
            </a:r>
            <a:endParaRPr lang="en-GB" dirty="0"/>
          </a:p>
        </p:txBody>
      </p:sp>
      <p:sp>
        <p:nvSpPr>
          <p:cNvPr id="3" name="Slide Number Placeholder 2">
            <a:extLst>
              <a:ext uri="{FF2B5EF4-FFF2-40B4-BE49-F238E27FC236}">
                <a16:creationId xmlns:a16="http://schemas.microsoft.com/office/drawing/2014/main" id="{C49D799F-B13C-4EF6-A6B5-D6E65C98ECA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7" name="Date Placeholder 6">
            <a:extLst>
              <a:ext uri="{FF2B5EF4-FFF2-40B4-BE49-F238E27FC236}">
                <a16:creationId xmlns:a16="http://schemas.microsoft.com/office/drawing/2014/main" id="{BD3F1AFC-DF3D-4BC6-803F-AA862BD3DF43}"/>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1807954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75390" algn="l"/>
                <a:tab pos="1950781" algn="l"/>
                <a:tab pos="2926171" algn="l"/>
                <a:tab pos="3901562" algn="l"/>
                <a:tab pos="4876952" algn="l"/>
                <a:tab pos="5852343" algn="l"/>
                <a:tab pos="6827733" algn="l"/>
                <a:tab pos="7803124" algn="l"/>
                <a:tab pos="8778514" algn="l"/>
                <a:tab pos="9753905" algn="l"/>
                <a:tab pos="10729295" algn="l"/>
              </a:tabLst>
            </a:pPr>
            <a:r>
              <a:rPr lang="en-GB" dirty="0"/>
              <a:t>IMMW SG – Integrated </a:t>
            </a:r>
            <a:r>
              <a:rPr lang="en-GB" dirty="0" err="1"/>
              <a:t>mmWave</a:t>
            </a:r>
            <a:endParaRPr lang="en-GB" dirty="0"/>
          </a:p>
        </p:txBody>
      </p:sp>
      <p:sp>
        <p:nvSpPr>
          <p:cNvPr id="4098" name="Rectangle 2"/>
          <p:cNvSpPr>
            <a:spLocks noGrp="1" noChangeArrowheads="1"/>
          </p:cNvSpPr>
          <p:nvPr>
            <p:ph idx="1"/>
          </p:nvPr>
        </p:nvSpPr>
        <p:spPr>
          <a:xfrm>
            <a:off x="357717" y="1815257"/>
            <a:ext cx="12212557" cy="5091851"/>
          </a:xfrm>
          <a:ln/>
        </p:spPr>
        <p:txBody>
          <a:bodyPr/>
          <a:lstStyle/>
          <a:p>
            <a:pPr>
              <a:buFont typeface="Arial" panose="020B0604020202020204" pitchFamily="34" charset="0"/>
              <a:buChar char="•"/>
            </a:pPr>
            <a:r>
              <a:rPr lang="en-US" dirty="0"/>
              <a:t>There was no meeting during September F2F</a:t>
            </a:r>
            <a:endParaRPr lang="en-US" sz="1920" dirty="0"/>
          </a:p>
          <a:p>
            <a:pPr>
              <a:tabLst>
                <a:tab pos="973698" algn="l"/>
                <a:tab pos="1949088" algn="l"/>
                <a:tab pos="2924479" algn="l"/>
                <a:tab pos="3899869" algn="l"/>
                <a:tab pos="4875260" algn="l"/>
                <a:tab pos="5850650" algn="l"/>
                <a:tab pos="6826041" algn="l"/>
                <a:tab pos="7801431" algn="l"/>
                <a:tab pos="8776821" algn="l"/>
                <a:tab pos="9752212" algn="l"/>
                <a:tab pos="10727602" algn="l"/>
              </a:tabLst>
            </a:pPr>
            <a:endParaRPr lang="en-US" dirty="0"/>
          </a:p>
          <a:p>
            <a:pPr>
              <a:tabLst>
                <a:tab pos="973698" algn="l"/>
                <a:tab pos="1949088" algn="l"/>
                <a:tab pos="2924479" algn="l"/>
                <a:tab pos="3899869" algn="l"/>
                <a:tab pos="4875260" algn="l"/>
                <a:tab pos="5850650" algn="l"/>
                <a:tab pos="6826041" algn="l"/>
                <a:tab pos="7801431" algn="l"/>
                <a:tab pos="8776821" algn="l"/>
                <a:tab pos="9752212" algn="l"/>
                <a:tab pos="10727602" algn="l"/>
              </a:tabLst>
            </a:pPr>
            <a:r>
              <a:rPr lang="en-US" dirty="0"/>
              <a:t>November meeting</a:t>
            </a:r>
          </a:p>
          <a:p>
            <a:pPr lvl="1">
              <a:buFont typeface="Arial" panose="020B0604020202020204" pitchFamily="34" charset="0"/>
              <a:buChar char="•"/>
              <a:tabLst>
                <a:tab pos="973698" algn="l"/>
                <a:tab pos="1949088" algn="l"/>
                <a:tab pos="2924479" algn="l"/>
                <a:tab pos="3899869" algn="l"/>
                <a:tab pos="4875260" algn="l"/>
                <a:tab pos="5850650" algn="l"/>
                <a:tab pos="6826041" algn="l"/>
                <a:tab pos="7801431" algn="l"/>
                <a:tab pos="8776821" algn="l"/>
                <a:tab pos="9752212" algn="l"/>
                <a:tab pos="10727602" algn="l"/>
              </a:tabLst>
            </a:pPr>
            <a:r>
              <a:rPr lang="en-US" dirty="0"/>
              <a:t>Address comments on PAR and CSD from other WG and finalize PAR and CSD process</a:t>
            </a:r>
          </a:p>
          <a:p>
            <a:pPr lvl="1">
              <a:buFont typeface="Arial" panose="020B0604020202020204" pitchFamily="34" charset="0"/>
              <a:buChar char="•"/>
              <a:tabLst>
                <a:tab pos="973698" algn="l"/>
                <a:tab pos="1949088" algn="l"/>
                <a:tab pos="2924479" algn="l"/>
                <a:tab pos="3899869" algn="l"/>
                <a:tab pos="4875260" algn="l"/>
                <a:tab pos="5850650" algn="l"/>
                <a:tab pos="6826041" algn="l"/>
                <a:tab pos="7801431" algn="l"/>
                <a:tab pos="8776821" algn="l"/>
                <a:tab pos="9752212" algn="l"/>
                <a:tab pos="10727602" algn="l"/>
              </a:tabLst>
            </a:pPr>
            <a:r>
              <a:rPr lang="en-US" dirty="0"/>
              <a:t>Agenda: </a:t>
            </a:r>
            <a:r>
              <a:rPr lang="en-US" dirty="0">
                <a:hlinkClick r:id="rId3"/>
              </a:rPr>
              <a:t>https://mentor.ieee.org/802.11/dcn/24/11-24-1905-00-immw-immw-sg-november-2024-meeting-agenda.pptx</a:t>
            </a:r>
            <a:endParaRPr lang="en-US" dirty="0"/>
          </a:p>
          <a:p>
            <a:pPr>
              <a:buFont typeface="Times New Roman" pitchFamily="16" charset="0"/>
              <a:buChar char="•"/>
            </a:pPr>
            <a:endParaRPr lang="en-US" dirty="0"/>
          </a:p>
          <a:p>
            <a:pPr>
              <a:buFont typeface="Times New Roman" pitchFamily="16" charset="0"/>
              <a:buChar char="•"/>
            </a:pPr>
            <a:r>
              <a:rPr lang="en-US" dirty="0"/>
              <a:t>Schedule:</a:t>
            </a:r>
          </a:p>
          <a:p>
            <a:pPr lvl="1">
              <a:buFont typeface="Arial" panose="020B0604020202020204" pitchFamily="34" charset="0"/>
              <a:buChar char="•"/>
            </a:pPr>
            <a:r>
              <a:rPr lang="en-US" altLang="en-US" b="0" dirty="0"/>
              <a:t>Wednesday AM1</a:t>
            </a:r>
          </a:p>
          <a:p>
            <a:pPr lvl="1">
              <a:buFont typeface="Arial" panose="020B0604020202020204" pitchFamily="34" charset="0"/>
              <a:buChar char="•"/>
            </a:pPr>
            <a:endParaRPr lang="en-US" altLang="en-US" b="0" dirty="0"/>
          </a:p>
          <a:p>
            <a:pPr lvl="1">
              <a:buFont typeface="Times New Roman" pitchFamily="16" charset="0"/>
              <a:buChar char="•"/>
            </a:pPr>
            <a:endParaRPr lang="en-US" kern="0" dirty="0"/>
          </a:p>
        </p:txBody>
      </p:sp>
      <p:sp>
        <p:nvSpPr>
          <p:cNvPr id="3" name="Slide Number Placeholder 2">
            <a:extLst>
              <a:ext uri="{FF2B5EF4-FFF2-40B4-BE49-F238E27FC236}">
                <a16:creationId xmlns:a16="http://schemas.microsoft.com/office/drawing/2014/main" id="{ED7780F4-06ED-4A44-B2A0-F5C36F0540B0}"/>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Date Placeholder 6">
            <a:extLst>
              <a:ext uri="{FF2B5EF4-FFF2-40B4-BE49-F238E27FC236}">
                <a16:creationId xmlns:a16="http://schemas.microsoft.com/office/drawing/2014/main" id="{963E6155-E448-40F8-A402-F40F6610A8D6}"/>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7766951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Automotive TIG</a:t>
            </a:r>
            <a:br>
              <a:rPr lang="en-US" dirty="0">
                <a:latin typeface="+mn-lt"/>
              </a:rPr>
            </a:br>
            <a:r>
              <a:rPr lang="en-US" sz="1920" dirty="0">
                <a:latin typeface="+mn-lt"/>
              </a:rPr>
              <a:t>11 November 2024, 1600-1800 Pacific Standard Time</a:t>
            </a:r>
            <a:endParaRPr lang="en-US" dirty="0">
              <a:latin typeface="+mn-lt"/>
            </a:endParaRPr>
          </a:p>
        </p:txBody>
      </p:sp>
      <p:sp>
        <p:nvSpPr>
          <p:cNvPr id="3" name="Content Placeholder 2"/>
          <p:cNvSpPr>
            <a:spLocks noGrp="1"/>
          </p:cNvSpPr>
          <p:nvPr>
            <p:ph idx="1"/>
          </p:nvPr>
        </p:nvSpPr>
        <p:spPr>
          <a:xfrm>
            <a:off x="1219200" y="1834230"/>
            <a:ext cx="11051823" cy="4387427"/>
          </a:xfrm>
        </p:spPr>
        <p:txBody>
          <a:bodyPr/>
          <a:lstStyle/>
          <a:p>
            <a:pPr>
              <a:spcBef>
                <a:spcPts val="0"/>
              </a:spcBef>
            </a:pPr>
            <a:r>
              <a:rPr lang="en-US" sz="2133" dirty="0">
                <a:latin typeface="Arial" panose="020B0604020202020204" pitchFamily="34" charset="0"/>
                <a:cs typeface="Arial" panose="020B0604020202020204" pitchFamily="34" charset="0"/>
              </a:rPr>
              <a:t>Call to order</a:t>
            </a:r>
          </a:p>
          <a:p>
            <a:pPr>
              <a:spcBef>
                <a:spcPts val="0"/>
              </a:spcBef>
            </a:pPr>
            <a:r>
              <a:rPr lang="en-GB" altLang="en-US" sz="2133" dirty="0">
                <a:latin typeface="Arial" panose="020B0604020202020204" pitchFamily="34" charset="0"/>
                <a:cs typeface="Arial" panose="020B0604020202020204" pitchFamily="34" charset="0"/>
              </a:rPr>
              <a:t>IEEE-SA policies and procedures</a:t>
            </a:r>
            <a:endParaRPr lang="en-US" sz="2133" dirty="0">
              <a:latin typeface="Arial" panose="020B0604020202020204" pitchFamily="34" charset="0"/>
              <a:cs typeface="Arial" panose="020B0604020202020204" pitchFamily="34" charset="0"/>
            </a:endParaRPr>
          </a:p>
          <a:p>
            <a:pPr>
              <a:spcBef>
                <a:spcPts val="0"/>
              </a:spcBef>
            </a:pPr>
            <a:r>
              <a:rPr lang="en-US" sz="2133" dirty="0">
                <a:latin typeface="Arial" panose="020B0604020202020204" pitchFamily="34" charset="0"/>
                <a:cs typeface="Arial" panose="020B0604020202020204" pitchFamily="34" charset="0"/>
              </a:rPr>
              <a:t>Approval of minutes from September</a:t>
            </a:r>
          </a:p>
          <a:p>
            <a:pPr lvl="1">
              <a:spcBef>
                <a:spcPts val="0"/>
              </a:spcBef>
              <a:buFont typeface="Arial" panose="020B0604020202020204" pitchFamily="34" charset="0"/>
              <a:buChar char="•"/>
            </a:pPr>
            <a:r>
              <a:rPr lang="en-US" sz="1707" dirty="0">
                <a:latin typeface="Arial" panose="020B0604020202020204" pitchFamily="34" charset="0"/>
                <a:cs typeface="Arial" panose="020B0604020202020204" pitchFamily="34" charset="0"/>
                <a:hlinkClick r:id="rId2"/>
              </a:rPr>
              <a:t>https://mentor.ieee.org/802.11/dcn/24/11-24-1621-01-auto-automotive-tig-meeting-minutes-for-september-9-2024.docx</a:t>
            </a:r>
            <a:r>
              <a:rPr lang="en-US" sz="1707"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spcBef>
                <a:spcPts val="0"/>
              </a:spcBef>
            </a:pPr>
            <a:r>
              <a:rPr lang="en-US" sz="2133" dirty="0">
                <a:latin typeface="Arial" panose="020B0604020202020204" pitchFamily="34" charset="0"/>
                <a:cs typeface="Arial" panose="020B0604020202020204" pitchFamily="34" charset="0"/>
              </a:rPr>
              <a:t>Announcement of volunteer for editor – Carol Ansley</a:t>
            </a:r>
          </a:p>
          <a:p>
            <a:pPr>
              <a:spcBef>
                <a:spcPts val="0"/>
              </a:spcBef>
            </a:pPr>
            <a:r>
              <a:rPr lang="en-US" sz="2133" dirty="0">
                <a:latin typeface="Arial" panose="020B0604020202020204" pitchFamily="34" charset="0"/>
                <a:cs typeface="Arial" panose="020B0604020202020204" pitchFamily="34" charset="0"/>
              </a:rPr>
              <a:t>Presentation of submissions</a:t>
            </a:r>
          </a:p>
          <a:p>
            <a:pPr lvl="1">
              <a:spcBef>
                <a:spcPts val="0"/>
              </a:spcBef>
              <a:buFont typeface="Arial" panose="020B0604020202020204" pitchFamily="34" charset="0"/>
              <a:buChar char="•"/>
            </a:pPr>
            <a:r>
              <a:rPr lang="en-US" sz="1707" dirty="0">
                <a:latin typeface="Arial" panose="020B0604020202020204" pitchFamily="34" charset="0"/>
                <a:cs typeface="Arial" panose="020B0604020202020204" pitchFamily="34" charset="0"/>
              </a:rPr>
              <a:t>“</a:t>
            </a:r>
            <a:r>
              <a:rPr lang="en-US" sz="1707" dirty="0" err="1">
                <a:latin typeface="Arial" panose="020B0604020202020204" pitchFamily="34" charset="0"/>
                <a:cs typeface="Arial" panose="020B0604020202020204" pitchFamily="34" charset="0"/>
              </a:rPr>
              <a:t>Passpoint</a:t>
            </a:r>
            <a:r>
              <a:rPr lang="en-US" sz="1707" dirty="0">
                <a:latin typeface="Arial" panose="020B0604020202020204" pitchFamily="34" charset="0"/>
                <a:cs typeface="Arial" panose="020B0604020202020204" pitchFamily="34" charset="0"/>
              </a:rPr>
              <a:t> &amp; </a:t>
            </a:r>
            <a:r>
              <a:rPr lang="en-US" sz="1707" dirty="0" err="1">
                <a:latin typeface="Arial" panose="020B0604020202020204" pitchFamily="34" charset="0"/>
                <a:cs typeface="Arial" panose="020B0604020202020204" pitchFamily="34" charset="0"/>
              </a:rPr>
              <a:t>OpenRoaming</a:t>
            </a:r>
            <a:r>
              <a:rPr lang="en-US" sz="1707" dirty="0">
                <a:latin typeface="Arial" panose="020B0604020202020204" pitchFamily="34" charset="0"/>
                <a:cs typeface="Arial" panose="020B0604020202020204" pitchFamily="34" charset="0"/>
              </a:rPr>
              <a:t> for Automotive Connectivity”, </a:t>
            </a:r>
            <a:r>
              <a:rPr lang="en-US" sz="1707" dirty="0" err="1">
                <a:latin typeface="Arial" panose="020B0604020202020204" pitchFamily="34" charset="0"/>
                <a:cs typeface="Arial" panose="020B0604020202020204" pitchFamily="34" charset="0"/>
              </a:rPr>
              <a:t>Necati</a:t>
            </a:r>
            <a:r>
              <a:rPr lang="en-US" sz="1707" dirty="0">
                <a:latin typeface="Arial" panose="020B0604020202020204" pitchFamily="34" charset="0"/>
                <a:cs typeface="Arial" panose="020B0604020202020204" pitchFamily="34" charset="0"/>
              </a:rPr>
              <a:t> </a:t>
            </a:r>
            <a:r>
              <a:rPr lang="en-US" sz="1707" dirty="0" err="1">
                <a:latin typeface="Arial" panose="020B0604020202020204" pitchFamily="34" charset="0"/>
                <a:cs typeface="Arial" panose="020B0604020202020204" pitchFamily="34" charset="0"/>
              </a:rPr>
              <a:t>Canpolat</a:t>
            </a:r>
            <a:r>
              <a:rPr lang="en-US" sz="1707" dirty="0">
                <a:latin typeface="Arial" panose="020B0604020202020204" pitchFamily="34" charset="0"/>
                <a:cs typeface="Arial" panose="020B0604020202020204" pitchFamily="34" charset="0"/>
              </a:rPr>
              <a:t> (Intel)</a:t>
            </a:r>
          </a:p>
          <a:p>
            <a:pPr lvl="1">
              <a:spcBef>
                <a:spcPts val="0"/>
              </a:spcBef>
              <a:buFont typeface="Arial" panose="020B0604020202020204" pitchFamily="34" charset="0"/>
              <a:buChar char="•"/>
            </a:pPr>
            <a:r>
              <a:rPr lang="en-US" sz="1707" dirty="0">
                <a:latin typeface="Arial" panose="020B0604020202020204" pitchFamily="34" charset="0"/>
                <a:cs typeface="Arial" panose="020B0604020202020204" pitchFamily="34" charset="0"/>
              </a:rPr>
              <a:t>“Consideration on existing systems and standards for ITS using IEEE802.11 technologies”, John Kenney (Toyota Motor North America), </a:t>
            </a:r>
            <a:r>
              <a:rPr lang="en-US" sz="1707" dirty="0" err="1">
                <a:latin typeface="Arial" panose="020B0604020202020204" pitchFamily="34" charset="0"/>
                <a:cs typeface="Arial" panose="020B0604020202020204" pitchFamily="34" charset="0"/>
              </a:rPr>
              <a:t>Friedbert</a:t>
            </a:r>
            <a:r>
              <a:rPr lang="en-US" sz="1707" dirty="0">
                <a:latin typeface="Arial" panose="020B0604020202020204" pitchFamily="34" charset="0"/>
                <a:cs typeface="Arial" panose="020B0604020202020204" pitchFamily="34" charset="0"/>
              </a:rPr>
              <a:t> Berens (</a:t>
            </a:r>
            <a:r>
              <a:rPr lang="en-US" sz="1707" dirty="0" err="1">
                <a:latin typeface="Arial" panose="020B0604020202020204" pitchFamily="34" charset="0"/>
                <a:cs typeface="Arial" panose="020B0604020202020204" pitchFamily="34" charset="0"/>
              </a:rPr>
              <a:t>FBConsulting</a:t>
            </a:r>
            <a:r>
              <a:rPr lang="en-US" sz="1707" dirty="0">
                <a:latin typeface="Arial" panose="020B0604020202020204" pitchFamily="34" charset="0"/>
                <a:cs typeface="Arial" panose="020B0604020202020204" pitchFamily="34" charset="0"/>
              </a:rPr>
              <a:t>)</a:t>
            </a:r>
          </a:p>
          <a:p>
            <a:pPr>
              <a:spcBef>
                <a:spcPts val="0"/>
              </a:spcBef>
            </a:pPr>
            <a:r>
              <a:rPr lang="en-US" sz="2133" dirty="0">
                <a:latin typeface="Arial" panose="020B0604020202020204" pitchFamily="34" charset="0"/>
                <a:cs typeface="Arial" panose="020B0604020202020204" pitchFamily="34" charset="0"/>
              </a:rPr>
              <a:t>Call for submissions - November 2024</a:t>
            </a:r>
          </a:p>
          <a:p>
            <a:pPr>
              <a:spcBef>
                <a:spcPts val="0"/>
              </a:spcBef>
            </a:pPr>
            <a:r>
              <a:rPr lang="en-US" sz="2133" dirty="0">
                <a:latin typeface="Arial" panose="020B0604020202020204" pitchFamily="34" charset="0"/>
                <a:cs typeface="Arial" panose="020B0604020202020204" pitchFamily="34" charset="0"/>
              </a:rPr>
              <a:t>Timeline review</a:t>
            </a:r>
          </a:p>
          <a:p>
            <a:pPr>
              <a:spcBef>
                <a:spcPts val="0"/>
              </a:spcBef>
            </a:pPr>
            <a:r>
              <a:rPr lang="en-US" sz="2133" dirty="0">
                <a:latin typeface="Arial" panose="020B0604020202020204" pitchFamily="34" charset="0"/>
                <a:cs typeface="Arial" panose="020B0604020202020204" pitchFamily="34" charset="0"/>
              </a:rPr>
              <a:t>Any other business</a:t>
            </a:r>
          </a:p>
          <a:p>
            <a:pPr marL="0" indent="0">
              <a:spcBef>
                <a:spcPts val="0"/>
              </a:spcBef>
            </a:pPr>
            <a:endParaRPr lang="en-US" sz="2133" dirty="0">
              <a:cs typeface="Arial" panose="020B0604020202020204" pitchFamily="34" charset="0"/>
            </a:endParaRPr>
          </a:p>
        </p:txBody>
      </p:sp>
      <p:sp>
        <p:nvSpPr>
          <p:cNvPr id="8" name="Footer Placeholder 7">
            <a:extLst>
              <a:ext uri="{FF2B5EF4-FFF2-40B4-BE49-F238E27FC236}">
                <a16:creationId xmlns:a16="http://schemas.microsoft.com/office/drawing/2014/main" id="{14A0E331-B106-4BC5-AC96-5D349EC871CF}"/>
              </a:ext>
            </a:extLst>
          </p:cNvPr>
          <p:cNvSpPr>
            <a:spLocks noGrp="1"/>
          </p:cNvSpPr>
          <p:nvPr>
            <p:ph type="ftr" idx="14"/>
          </p:nvPr>
        </p:nvSpPr>
        <p:spPr/>
        <p:txBody>
          <a:bodyPr/>
          <a:lstStyle/>
          <a:p>
            <a:r>
              <a:rPr lang="en-GB"/>
              <a:t>Jim Lansford, Farafir SRL</a:t>
            </a:r>
            <a:endParaRPr lang="en-GB" dirty="0"/>
          </a:p>
        </p:txBody>
      </p:sp>
      <p:sp>
        <p:nvSpPr>
          <p:cNvPr id="9" name="Slide Number Placeholder 8">
            <a:extLst>
              <a:ext uri="{FF2B5EF4-FFF2-40B4-BE49-F238E27FC236}">
                <a16:creationId xmlns:a16="http://schemas.microsoft.com/office/drawing/2014/main" id="{E03ADD2D-6F10-4FD0-84A8-D2721DEACB31}"/>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10" name="Date Placeholder 9">
            <a:extLst>
              <a:ext uri="{FF2B5EF4-FFF2-40B4-BE49-F238E27FC236}">
                <a16:creationId xmlns:a16="http://schemas.microsoft.com/office/drawing/2014/main" id="{ECCDCFE5-D73D-473F-8894-13DE8E56C87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21308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FCAAFF-4F33-7706-17A8-00B49A370EB5}"/>
              </a:ext>
            </a:extLst>
          </p:cNvPr>
          <p:cNvSpPr>
            <a:spLocks noGrp="1"/>
          </p:cNvSpPr>
          <p:nvPr>
            <p:ph type="dt" idx="10"/>
          </p:nvPr>
        </p:nvSpPr>
        <p:spPr/>
        <p:txBody>
          <a:bodyPr/>
          <a:lstStyle/>
          <a:p>
            <a:r>
              <a:rPr lang="en-US" dirty="0"/>
              <a:t>November 2024</a:t>
            </a:r>
            <a:endParaRPr lang="en-GB" dirty="0"/>
          </a:p>
        </p:txBody>
      </p:sp>
      <p:sp>
        <p:nvSpPr>
          <p:cNvPr id="4" name="Slide Number Placeholder 3">
            <a:extLst>
              <a:ext uri="{FF2B5EF4-FFF2-40B4-BE49-F238E27FC236}">
                <a16:creationId xmlns:a16="http://schemas.microsoft.com/office/drawing/2014/main" id="{1D147535-CAD3-581E-CD1C-A192A0FA719B}"/>
              </a:ext>
            </a:extLst>
          </p:cNvPr>
          <p:cNvSpPr>
            <a:spLocks noGrp="1"/>
          </p:cNvSpPr>
          <p:nvPr>
            <p:ph type="sldNum" idx="12"/>
          </p:nvPr>
        </p:nvSpPr>
        <p:spPr/>
        <p:txBody>
          <a:bodyPr/>
          <a:lstStyle/>
          <a:p>
            <a:r>
              <a:rPr lang="en-GB"/>
              <a:t>Slide </a:t>
            </a:r>
            <a:fld id="{F5D8E26B-7BCF-4D25-9C89-0168A6618F18}" type="slidenum">
              <a:rPr lang="en-GB" smtClean="0"/>
              <a:pPr/>
              <a:t>2</a:t>
            </a:fld>
            <a:endParaRPr lang="en-GB"/>
          </a:p>
        </p:txBody>
      </p:sp>
      <p:sp>
        <p:nvSpPr>
          <p:cNvPr id="5" name="Rectangle 4">
            <a:extLst>
              <a:ext uri="{FF2B5EF4-FFF2-40B4-BE49-F238E27FC236}">
                <a16:creationId xmlns:a16="http://schemas.microsoft.com/office/drawing/2014/main" id="{F7C8394E-A2CD-6CCF-603C-B652D6E1AE4F}"/>
              </a:ext>
            </a:extLst>
          </p:cNvPr>
          <p:cNvSpPr>
            <a:spLocks noGrp="1" noChangeArrowheads="1"/>
          </p:cNvSpPr>
          <p:nvPr/>
        </p:nvSpPr>
        <p:spPr bwMode="auto">
          <a:xfrm>
            <a:off x="1321858" y="762794"/>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Active 802.11 Groups</a:t>
            </a:r>
          </a:p>
        </p:txBody>
      </p:sp>
      <p:sp>
        <p:nvSpPr>
          <p:cNvPr id="6" name="Rectangle 5">
            <a:extLst>
              <a:ext uri="{FF2B5EF4-FFF2-40B4-BE49-F238E27FC236}">
                <a16:creationId xmlns:a16="http://schemas.microsoft.com/office/drawing/2014/main" id="{C4BBE911-03AE-24D8-B0A6-708E47D18507}"/>
              </a:ext>
            </a:extLst>
          </p:cNvPr>
          <p:cNvSpPr>
            <a:spLocks noGrp="1" noChangeArrowheads="1"/>
          </p:cNvSpPr>
          <p:nvPr/>
        </p:nvSpPr>
        <p:spPr bwMode="auto">
          <a:xfrm>
            <a:off x="1321858" y="2591593"/>
            <a:ext cx="10361084" cy="3960813"/>
          </a:xfrm>
          <a:prstGeom prst="rect">
            <a:avLst/>
          </a:prstGeom>
          <a:noFill/>
          <a:ln w="9525">
            <a:noFill/>
            <a:round/>
            <a:headEnd/>
            <a:tailEnd/>
          </a:ln>
          <a:effectLst/>
        </p:spPr>
        <p:txBody>
          <a:bodyPr vert="horz" wrap="square" lIns="92160" tIns="46080" rIns="92160" bIns="46080" numCol="2" anchor="t" anchorCtr="0" compatLnSpc="1">
            <a:prstTxWarp prst="textNoShape">
              <a:avLst/>
            </a:prstTxWarp>
            <a:normAutofit fontScale="925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a:t>Editors Meeting
ANA
AIML SC (AI and ML)
ARC SC (Architecture)
Coex SC (Coexistence)
PAR Review SC
WNG SC (Wireless Next Generation)
JTC1 802 SC
TGmf (Maintenance)
TGbf (WLAN Sensing)
TGbi (Enhanced Data Privacy)
TGbk (320 MHz Positioning)
TGbn (Ultra High Reliability)
TGbp (Ambient Power)
ELC SG (Enhanced Light Communications)
IMMW SG (Integrated mmWave)
AUTO TIG (Automotive)</a:t>
            </a:r>
            <a:endParaRPr lang="en-US" altLang="en-US" dirty="0"/>
          </a:p>
        </p:txBody>
      </p:sp>
    </p:spTree>
    <p:extLst>
      <p:ext uri="{BB962C8B-B14F-4D97-AF65-F5344CB8AC3E}">
        <p14:creationId xmlns:p14="http://schemas.microsoft.com/office/powerpoint/2010/main" val="2407333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36695" y="884270"/>
            <a:ext cx="10647680" cy="1381760"/>
          </a:xfrm>
        </p:spPr>
        <p:txBody>
          <a:bodyPr/>
          <a:lstStyle/>
          <a:p>
            <a:r>
              <a:rPr lang="en-US" dirty="0"/>
              <a:t>AIML SC</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2113280" y="1950720"/>
            <a:ext cx="8778240" cy="4470400"/>
          </a:xfrm>
        </p:spPr>
        <p:txBody>
          <a:bodyPr/>
          <a:lstStyle/>
          <a:p>
            <a:pPr marL="487695" lvl="1" indent="0"/>
            <a:endParaRPr lang="en-US" sz="107" dirty="0"/>
          </a:p>
          <a:p>
            <a:pPr>
              <a:buFont typeface="Arial"/>
              <a:buChar char="•"/>
            </a:pPr>
            <a:r>
              <a:rPr lang="en-US" sz="2133" dirty="0"/>
              <a:t>November 2024 meeting goals:</a:t>
            </a:r>
          </a:p>
          <a:p>
            <a:pPr lvl="1">
              <a:buFont typeface="Arial"/>
              <a:buChar char="•"/>
            </a:pPr>
            <a:r>
              <a:rPr lang="en-US" sz="1920" dirty="0"/>
              <a:t>Minutes approval</a:t>
            </a:r>
          </a:p>
          <a:p>
            <a:pPr lvl="1">
              <a:buFont typeface="Arial"/>
              <a:buChar char="•"/>
            </a:pPr>
            <a:r>
              <a:rPr lang="en-US" sz="1920" dirty="0"/>
              <a:t>Technical submissions and discussions:</a:t>
            </a:r>
          </a:p>
          <a:p>
            <a:pPr lvl="2">
              <a:lnSpc>
                <a:spcPct val="90000"/>
              </a:lnSpc>
            </a:pPr>
            <a:r>
              <a:rPr lang="en-US" sz="1707" dirty="0"/>
              <a:t>Two technical contributions</a:t>
            </a:r>
          </a:p>
          <a:p>
            <a:pPr lvl="2">
              <a:lnSpc>
                <a:spcPct val="90000"/>
              </a:lnSpc>
            </a:pPr>
            <a:r>
              <a:rPr lang="en-US" sz="1707" dirty="0"/>
              <a:t>Additional AIML use cases</a:t>
            </a:r>
          </a:p>
          <a:p>
            <a:pPr lvl="2">
              <a:lnSpc>
                <a:spcPct val="90000"/>
              </a:lnSpc>
            </a:pPr>
            <a:r>
              <a:rPr lang="en-US" sz="1707" dirty="0"/>
              <a:t>Additional feasibility and technical studies on existing and new use cases</a:t>
            </a:r>
          </a:p>
          <a:p>
            <a:pPr lvl="2">
              <a:lnSpc>
                <a:spcPct val="90000"/>
              </a:lnSpc>
            </a:pPr>
            <a:r>
              <a:rPr lang="en-US" sz="1707" dirty="0"/>
              <a:t>technical and technical report presentations</a:t>
            </a:r>
          </a:p>
          <a:p>
            <a:pPr lvl="2">
              <a:lnSpc>
                <a:spcPct val="90000"/>
              </a:lnSpc>
            </a:pPr>
            <a:endParaRPr lang="en-US" sz="1707" dirty="0"/>
          </a:p>
          <a:p>
            <a:pPr>
              <a:buFont typeface="Arial"/>
              <a:buChar char="•"/>
            </a:pPr>
            <a:r>
              <a:rPr lang="en-US" sz="2133" dirty="0"/>
              <a:t>November 2024 Plenary meeting:</a:t>
            </a:r>
            <a:endParaRPr lang="en-US" altLang="en-US" sz="1920" dirty="0"/>
          </a:p>
          <a:p>
            <a:pPr marL="853467" lvl="1" indent="-365771">
              <a:spcBef>
                <a:spcPts val="320"/>
              </a:spcBef>
              <a:buFont typeface="Arial" panose="020B0604020202020204" pitchFamily="34" charset="0"/>
              <a:buChar char="•"/>
            </a:pPr>
            <a:r>
              <a:rPr lang="en-US" altLang="en-US" sz="1920" dirty="0"/>
              <a:t>1 slot: operating in PT (Vancouver Time)</a:t>
            </a:r>
          </a:p>
          <a:p>
            <a:pPr marL="1280200" lvl="2" indent="-365771">
              <a:spcBef>
                <a:spcPts val="320"/>
              </a:spcBef>
            </a:pPr>
            <a:r>
              <a:rPr lang="en-US" altLang="en-US" sz="1707" dirty="0"/>
              <a:t>Wednesday November 13: </a:t>
            </a:r>
            <a:r>
              <a:rPr lang="en-US" altLang="en-US" sz="1707" b="1" dirty="0"/>
              <a:t>	AM1</a:t>
            </a:r>
          </a:p>
          <a:p>
            <a:pPr lvl="1">
              <a:buFont typeface="Arial"/>
              <a:buChar char="•"/>
            </a:pPr>
            <a:endParaRPr lang="en-US" sz="320" dirty="0"/>
          </a:p>
          <a:p>
            <a:pPr lvl="1">
              <a:buFont typeface="Arial"/>
              <a:buChar char="•"/>
            </a:pPr>
            <a:r>
              <a:rPr lang="en-US" sz="1920" dirty="0"/>
              <a:t>Agenda: 11-24/1648r0</a:t>
            </a:r>
          </a:p>
          <a:p>
            <a:pPr lvl="3">
              <a:buFont typeface="Arial"/>
              <a:buChar char="•"/>
            </a:pPr>
            <a:endParaRPr lang="en-US" sz="1920" dirty="0"/>
          </a:p>
          <a:p>
            <a:pPr marL="0" indent="0"/>
            <a:endParaRPr lang="en-US" dirty="0"/>
          </a:p>
        </p:txBody>
      </p:sp>
      <p:sp>
        <p:nvSpPr>
          <p:cNvPr id="3" name="Slide Number Placeholder 2">
            <a:extLst>
              <a:ext uri="{FF2B5EF4-FFF2-40B4-BE49-F238E27FC236}">
                <a16:creationId xmlns:a16="http://schemas.microsoft.com/office/drawing/2014/main" id="{0D152B2A-0ECB-421A-BF01-6B4CA443BCA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Date Placeholder 3">
            <a:extLst>
              <a:ext uri="{FF2B5EF4-FFF2-40B4-BE49-F238E27FC236}">
                <a16:creationId xmlns:a16="http://schemas.microsoft.com/office/drawing/2014/main" id="{5B0B4078-D0F0-4E1D-99B0-ABC0B5B33983}"/>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259794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75361" y="731522"/>
            <a:ext cx="11051823" cy="731519"/>
          </a:xfrm>
          <a:ln/>
        </p:spPr>
        <p:txBody>
          <a:bodyPr/>
          <a:lstStyle/>
          <a:p>
            <a:pPr>
              <a:tabLst>
                <a:tab pos="0" algn="l"/>
                <a:tab pos="975390" algn="l"/>
                <a:tab pos="1950781" algn="l"/>
                <a:tab pos="2926171" algn="l"/>
                <a:tab pos="3901562" algn="l"/>
                <a:tab pos="4876952" algn="l"/>
                <a:tab pos="5852343" algn="l"/>
                <a:tab pos="6827733" algn="l"/>
                <a:tab pos="7803124" algn="l"/>
                <a:tab pos="8778514" algn="l"/>
                <a:tab pos="9753905" algn="l"/>
                <a:tab pos="10729295" algn="l"/>
              </a:tabLst>
            </a:pPr>
            <a:r>
              <a:rPr lang="en-US" altLang="en-US" dirty="0"/>
              <a:t>ARC (Architecture)</a:t>
            </a:r>
            <a:endParaRPr lang="en-GB" dirty="0"/>
          </a:p>
        </p:txBody>
      </p:sp>
      <p:sp>
        <p:nvSpPr>
          <p:cNvPr id="5122" name="Rectangle 2"/>
          <p:cNvSpPr>
            <a:spLocks noGrp="1" noChangeArrowheads="1"/>
          </p:cNvSpPr>
          <p:nvPr>
            <p:ph idx="1"/>
          </p:nvPr>
        </p:nvSpPr>
        <p:spPr>
          <a:xfrm>
            <a:off x="975361" y="1706881"/>
            <a:ext cx="11051823" cy="5252720"/>
          </a:xfrm>
          <a:ln/>
        </p:spPr>
        <p:txBody>
          <a:bodyPr/>
          <a:lstStyle/>
          <a:p>
            <a:pPr marL="365771" lvl="2" indent="-365771">
              <a:spcBef>
                <a:spcPts val="1280"/>
              </a:spcBef>
              <a:spcAft>
                <a:spcPts val="1280"/>
              </a:spcAft>
              <a:defRPr/>
            </a:pPr>
            <a:r>
              <a:rPr lang="en-US" altLang="en-US" sz="2560" b="1" dirty="0"/>
              <a:t>Will have two meetings this week: Tuesday AM2; Tuesday PM2</a:t>
            </a:r>
          </a:p>
          <a:p>
            <a:pPr marL="365771" lvl="2" indent="-365771">
              <a:spcBef>
                <a:spcPts val="320"/>
              </a:spcBef>
              <a:spcAft>
                <a:spcPts val="0"/>
              </a:spcAft>
              <a:defRPr/>
            </a:pPr>
            <a:r>
              <a:rPr lang="en-US" altLang="en-US" sz="2560" b="1" dirty="0"/>
              <a:t>Agenda is here: </a:t>
            </a:r>
            <a:r>
              <a:rPr lang="en-US" altLang="en-US" sz="2560" b="1" dirty="0">
                <a:hlinkClick r:id="rId3"/>
              </a:rPr>
              <a:t>11-24/1728r1</a:t>
            </a:r>
            <a:r>
              <a:rPr lang="en-US" altLang="en-US" sz="2560" b="1" dirty="0"/>
              <a:t>,  topics:</a:t>
            </a:r>
          </a:p>
          <a:p>
            <a:pPr marL="365771" lvl="2" indent="-365771">
              <a:spcBef>
                <a:spcPts val="320"/>
              </a:spcBef>
              <a:spcAft>
                <a:spcPts val="0"/>
              </a:spcAft>
              <a:buFontTx/>
              <a:buChar char="-"/>
              <a:defRPr/>
            </a:pPr>
            <a:r>
              <a:rPr lang="en-US" altLang="en-US" sz="2560" b="1" dirty="0"/>
              <a:t>IEEE Std 802 revision project update</a:t>
            </a:r>
            <a:endParaRPr lang="en-US" altLang="en-US" sz="2560" dirty="0"/>
          </a:p>
          <a:p>
            <a:pPr marL="853467" lvl="3" indent="-365771">
              <a:spcBef>
                <a:spcPts val="320"/>
              </a:spcBef>
              <a:spcAft>
                <a:spcPts val="0"/>
              </a:spcAft>
              <a:buFontTx/>
              <a:buChar char="-"/>
              <a:defRPr/>
            </a:pPr>
            <a:r>
              <a:rPr lang="en-US" altLang="en-US" sz="2347" b="1" dirty="0"/>
              <a:t>Includes replacing EPD/LPD terminology, and more…</a:t>
            </a:r>
          </a:p>
          <a:p>
            <a:pPr marL="853467" lvl="3" indent="-365771">
              <a:spcBef>
                <a:spcPts val="320"/>
              </a:spcBef>
              <a:spcAft>
                <a:spcPts val="0"/>
              </a:spcAft>
              <a:buFontTx/>
              <a:buChar char="-"/>
              <a:defRPr/>
            </a:pPr>
            <a:r>
              <a:rPr lang="en-US" altLang="en-US" sz="2347" b="1" dirty="0"/>
              <a:t>Discuss technical areas on next slide</a:t>
            </a:r>
          </a:p>
          <a:p>
            <a:pPr marL="365771" lvl="2" indent="-365771">
              <a:spcBef>
                <a:spcPts val="320"/>
              </a:spcBef>
              <a:spcAft>
                <a:spcPts val="0"/>
              </a:spcAft>
              <a:buFontTx/>
              <a:buChar char="-"/>
              <a:defRPr/>
            </a:pPr>
            <a:r>
              <a:rPr lang="en-US" altLang="en-US" sz="2560" b="1" dirty="0"/>
              <a:t>Annex G: Discussion of way forward</a:t>
            </a:r>
          </a:p>
          <a:p>
            <a:pPr marL="365771" lvl="2" indent="-365771">
              <a:spcBef>
                <a:spcPts val="320"/>
              </a:spcBef>
              <a:spcAft>
                <a:spcPts val="0"/>
              </a:spcAft>
              <a:buFontTx/>
              <a:buChar char="-"/>
              <a:defRPr/>
            </a:pPr>
            <a:r>
              <a:rPr lang="en-US" altLang="en-US" sz="2560" b="1" dirty="0"/>
              <a:t>Liaison from WBA on QoS, and L4S</a:t>
            </a:r>
            <a:endParaRPr lang="en-US" altLang="en-US" sz="2560" dirty="0"/>
          </a:p>
          <a:p>
            <a:pPr marL="365771" lvl="2" indent="-365771">
              <a:spcBef>
                <a:spcPts val="320"/>
              </a:spcBef>
              <a:spcAft>
                <a:spcPts val="0"/>
              </a:spcAft>
              <a:buFontTx/>
              <a:buChar char="-"/>
              <a:defRPr/>
            </a:pPr>
            <a:r>
              <a:rPr lang="en-US" altLang="en-US" sz="2560" b="1" dirty="0"/>
              <a:t>Any other topics (MLME from next slide, or otherwise)?</a:t>
            </a:r>
          </a:p>
          <a:p>
            <a:pPr marL="365771" lvl="3" indent="0">
              <a:lnSpc>
                <a:spcPct val="90000"/>
              </a:lnSpc>
              <a:spcBef>
                <a:spcPts val="320"/>
              </a:spcBef>
              <a:spcAft>
                <a:spcPts val="0"/>
              </a:spcAft>
              <a:defRPr/>
            </a:pPr>
            <a:endParaRPr lang="en-US" sz="1920" b="1" dirty="0"/>
          </a:p>
        </p:txBody>
      </p:sp>
      <p:sp>
        <p:nvSpPr>
          <p:cNvPr id="3" name="Slide Number Placeholder 2">
            <a:extLst>
              <a:ext uri="{FF2B5EF4-FFF2-40B4-BE49-F238E27FC236}">
                <a16:creationId xmlns:a16="http://schemas.microsoft.com/office/drawing/2014/main" id="{A2C7E137-942D-4172-A2D8-152D619D94B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7" name="Date Placeholder 6">
            <a:extLst>
              <a:ext uri="{FF2B5EF4-FFF2-40B4-BE49-F238E27FC236}">
                <a16:creationId xmlns:a16="http://schemas.microsoft.com/office/drawing/2014/main" id="{779AEA22-9F91-4DC5-AF02-49D94B7BDB3D}"/>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7189283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75361" y="731522"/>
            <a:ext cx="11051823" cy="731519"/>
          </a:xfrm>
          <a:ln/>
        </p:spPr>
        <p:txBody>
          <a:bodyPr/>
          <a:lstStyle/>
          <a:p>
            <a:pPr>
              <a:tabLst>
                <a:tab pos="0" algn="l"/>
                <a:tab pos="975390" algn="l"/>
                <a:tab pos="1950781" algn="l"/>
                <a:tab pos="2926171" algn="l"/>
                <a:tab pos="3901562" algn="l"/>
                <a:tab pos="4876952" algn="l"/>
                <a:tab pos="5852343" algn="l"/>
                <a:tab pos="6827733" algn="l"/>
                <a:tab pos="7803124" algn="l"/>
                <a:tab pos="8778514" algn="l"/>
                <a:tab pos="9753905" algn="l"/>
                <a:tab pos="10729295" algn="l"/>
              </a:tabLst>
            </a:pPr>
            <a:r>
              <a:rPr lang="en-US" altLang="en-US" dirty="0"/>
              <a:t>ARC (Architecture)</a:t>
            </a:r>
            <a:endParaRPr lang="en-GB" dirty="0"/>
          </a:p>
        </p:txBody>
      </p:sp>
      <p:sp>
        <p:nvSpPr>
          <p:cNvPr id="5122" name="Rectangle 2"/>
          <p:cNvSpPr>
            <a:spLocks noGrp="1" noChangeArrowheads="1"/>
          </p:cNvSpPr>
          <p:nvPr>
            <p:ph idx="1"/>
          </p:nvPr>
        </p:nvSpPr>
        <p:spPr>
          <a:xfrm>
            <a:off x="975361" y="1706881"/>
            <a:ext cx="11051823" cy="5252720"/>
          </a:xfrm>
          <a:ln/>
        </p:spPr>
        <p:txBody>
          <a:bodyPr/>
          <a:lstStyle/>
          <a:p>
            <a:pPr marL="0" lvl="2" indent="0">
              <a:spcBef>
                <a:spcPts val="320"/>
              </a:spcBef>
              <a:spcAft>
                <a:spcPts val="0"/>
              </a:spcAft>
              <a:buNone/>
              <a:defRPr/>
            </a:pPr>
            <a:r>
              <a:rPr lang="en-US" altLang="en-US" sz="2560" b="1" dirty="0"/>
              <a:t>Other items being tracked (but not actively worked unless/until contributions):</a:t>
            </a:r>
          </a:p>
          <a:p>
            <a:pPr marL="731543" lvl="2" indent="-365771">
              <a:lnSpc>
                <a:spcPct val="90000"/>
              </a:lnSpc>
              <a:defRPr/>
            </a:pPr>
            <a:r>
              <a:rPr lang="en-US" sz="2133" b="1" dirty="0"/>
              <a:t>Related to IEEE Std 802 updates:</a:t>
            </a:r>
          </a:p>
          <a:p>
            <a:pPr marL="1219238" lvl="3" indent="-365771">
              <a:lnSpc>
                <a:spcPct val="90000"/>
              </a:lnSpc>
              <a:defRPr/>
            </a:pPr>
            <a:r>
              <a:rPr lang="en-US" sz="2133" b="1" u="sng" dirty="0"/>
              <a:t>EPD and LPD terms are going away</a:t>
            </a:r>
            <a:r>
              <a:rPr lang="en-US" sz="2133" b="1" dirty="0"/>
              <a:t> – we need to update 802.11 to align</a:t>
            </a:r>
          </a:p>
          <a:p>
            <a:pPr marL="1219238" lvl="3" indent="-365771">
              <a:lnSpc>
                <a:spcPct val="90000"/>
              </a:lnSpc>
              <a:defRPr/>
            </a:pPr>
            <a:r>
              <a:rPr lang="en-US" sz="2133" b="1" u="sng" dirty="0"/>
              <a:t>Review MAC address ordering discussion</a:t>
            </a:r>
            <a:r>
              <a:rPr lang="en-US" sz="2133" b="1" dirty="0"/>
              <a:t>, and 802.11 assumptions</a:t>
            </a:r>
          </a:p>
          <a:p>
            <a:pPr marL="1219238" lvl="3" indent="-365771">
              <a:lnSpc>
                <a:spcPct val="90000"/>
              </a:lnSpc>
              <a:defRPr/>
            </a:pPr>
            <a:r>
              <a:rPr lang="en-US" sz="2133" b="1" dirty="0"/>
              <a:t>802.1AC mapping from ISS to 802.11 MAC SAP interface</a:t>
            </a:r>
          </a:p>
          <a:p>
            <a:pPr marL="1219238" lvl="3" indent="-365771">
              <a:lnSpc>
                <a:spcPct val="90000"/>
              </a:lnSpc>
              <a:defRPr/>
            </a:pPr>
            <a:r>
              <a:rPr lang="en-US" sz="2133" b="1" dirty="0"/>
              <a:t>Consider any changes to remove 802.2/LLC terms?</a:t>
            </a:r>
          </a:p>
          <a:p>
            <a:pPr marL="1219238" lvl="3" indent="-365771">
              <a:lnSpc>
                <a:spcPct val="90000"/>
              </a:lnSpc>
              <a:defRPr/>
            </a:pPr>
            <a:r>
              <a:rPr lang="en-US" sz="2133" b="1" dirty="0"/>
              <a:t>802.11’s “Portal”, and mapping to/usage of IEEE Std 802 terminology</a:t>
            </a:r>
          </a:p>
          <a:p>
            <a:pPr marL="1219238" lvl="3" indent="-365771">
              <a:lnSpc>
                <a:spcPct val="90000"/>
              </a:lnSpc>
              <a:defRPr/>
            </a:pPr>
            <a:r>
              <a:rPr lang="en-US" sz="2133" b="1" dirty="0"/>
              <a:t>Access Domains: “802 Access Domains”?</a:t>
            </a:r>
          </a:p>
          <a:p>
            <a:pPr marL="1219238" lvl="3" indent="-365771">
              <a:lnSpc>
                <a:spcPct val="90000"/>
              </a:lnSpc>
              <a:defRPr/>
            </a:pPr>
            <a:r>
              <a:rPr lang="en-US" sz="2133" b="1" dirty="0"/>
              <a:t>What if we make the DS a bridge (small ‘b’)?</a:t>
            </a:r>
          </a:p>
          <a:p>
            <a:pPr marL="731543" lvl="2" indent="-365771">
              <a:lnSpc>
                <a:spcPct val="90000"/>
              </a:lnSpc>
              <a:spcBef>
                <a:spcPts val="320"/>
              </a:spcBef>
              <a:spcAft>
                <a:spcPts val="0"/>
              </a:spcAft>
              <a:defRPr/>
            </a:pPr>
            <a:r>
              <a:rPr lang="en-US" sz="2133" b="1" dirty="0"/>
              <a:t>MLME-RESET, versus MLME-JOIN, MLME-START, MLME-SCAN and MLME-END</a:t>
            </a:r>
          </a:p>
          <a:p>
            <a:pPr marL="1219238" lvl="3" indent="-365771">
              <a:lnSpc>
                <a:spcPct val="90000"/>
              </a:lnSpc>
              <a:spcBef>
                <a:spcPts val="320"/>
              </a:spcBef>
              <a:spcAft>
                <a:spcPts val="0"/>
              </a:spcAft>
              <a:defRPr/>
            </a:pPr>
            <a:r>
              <a:rPr lang="en-US" sz="2133" b="1" dirty="0"/>
              <a:t>One aspect is how MAC address is set/controlled – related to IEEE 1609/</a:t>
            </a:r>
            <a:r>
              <a:rPr lang="en-US" sz="2133" b="1" dirty="0" err="1"/>
              <a:t>TGbd</a:t>
            </a:r>
            <a:endParaRPr lang="en-US" sz="2133" b="1" dirty="0"/>
          </a:p>
          <a:p>
            <a:pPr marL="365771" lvl="3" indent="0">
              <a:lnSpc>
                <a:spcPct val="90000"/>
              </a:lnSpc>
              <a:spcBef>
                <a:spcPts val="320"/>
              </a:spcBef>
              <a:spcAft>
                <a:spcPts val="0"/>
              </a:spcAft>
              <a:defRPr/>
            </a:pPr>
            <a:endParaRPr lang="en-US" sz="1920" b="1" dirty="0"/>
          </a:p>
        </p:txBody>
      </p:sp>
      <p:sp>
        <p:nvSpPr>
          <p:cNvPr id="3" name="Slide Number Placeholder 2">
            <a:extLst>
              <a:ext uri="{FF2B5EF4-FFF2-40B4-BE49-F238E27FC236}">
                <a16:creationId xmlns:a16="http://schemas.microsoft.com/office/drawing/2014/main" id="{95C58A7F-FB58-4DEA-A980-9AC95528A06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Date Placeholder 6">
            <a:extLst>
              <a:ext uri="{FF2B5EF4-FFF2-40B4-BE49-F238E27FC236}">
                <a16:creationId xmlns:a16="http://schemas.microsoft.com/office/drawing/2014/main" id="{099138D2-3C77-4427-9343-877533D0236B}"/>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694117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a:t>
            </a:r>
          </a:p>
        </p:txBody>
      </p:sp>
      <p:sp>
        <p:nvSpPr>
          <p:cNvPr id="9218" name="Rectangle 2"/>
          <p:cNvSpPr>
            <a:spLocks noGrp="1" noChangeArrowheads="1"/>
          </p:cNvSpPr>
          <p:nvPr>
            <p:ph idx="1"/>
          </p:nvPr>
        </p:nvSpPr>
        <p:spPr>
          <a:xfrm>
            <a:off x="980791" y="1814196"/>
            <a:ext cx="11051823" cy="4387427"/>
          </a:xfrm>
          <a:ln/>
        </p:spPr>
        <p:txBody>
          <a:bodyPr/>
          <a:lstStyle/>
          <a:p>
            <a:pPr marL="0" indent="0"/>
            <a:r>
              <a:rPr lang="en-GB" sz="2133" dirty="0"/>
              <a:t>This week (detailed agenda, please see: 11-24/1757)</a:t>
            </a:r>
          </a:p>
          <a:p>
            <a:pPr>
              <a:buFont typeface="Arial" panose="020B0604020202020204" pitchFamily="34" charset="0"/>
              <a:buChar char="•"/>
            </a:pPr>
            <a:r>
              <a:rPr lang="en-GB" sz="2133" dirty="0"/>
              <a:t>Meeting slot(s) </a:t>
            </a:r>
            <a:r>
              <a:rPr lang="en-GB" sz="2133" dirty="0">
                <a:solidFill>
                  <a:srgbClr val="FF0000"/>
                </a:solidFill>
              </a:rPr>
              <a:t>802.11 </a:t>
            </a:r>
            <a:r>
              <a:rPr lang="en-GB" sz="2133" dirty="0" err="1">
                <a:solidFill>
                  <a:srgbClr val="FF0000"/>
                </a:solidFill>
              </a:rPr>
              <a:t>Coex</a:t>
            </a:r>
            <a:r>
              <a:rPr lang="en-GB" sz="2133" dirty="0">
                <a:solidFill>
                  <a:srgbClr val="FF0000"/>
                </a:solidFill>
              </a:rPr>
              <a:t> SC</a:t>
            </a:r>
            <a:r>
              <a:rPr lang="en-GB" sz="2133" dirty="0"/>
              <a:t>:</a:t>
            </a:r>
          </a:p>
          <a:p>
            <a:pPr lvl="1">
              <a:buFont typeface="Arial" panose="020B0604020202020204" pitchFamily="34" charset="0"/>
              <a:buChar char="•"/>
            </a:pPr>
            <a:r>
              <a:rPr lang="en-GB" sz="1920" dirty="0">
                <a:solidFill>
                  <a:srgbClr val="FF0000"/>
                </a:solidFill>
              </a:rPr>
              <a:t>Tuesday</a:t>
            </a:r>
            <a:r>
              <a:rPr lang="en-GB" sz="1920" dirty="0"/>
              <a:t> 13:30 – 15:30h (</a:t>
            </a:r>
            <a:r>
              <a:rPr lang="en-GB" sz="1920" dirty="0">
                <a:solidFill>
                  <a:srgbClr val="FF0000"/>
                </a:solidFill>
              </a:rPr>
              <a:t>PM 1</a:t>
            </a:r>
            <a:r>
              <a:rPr lang="en-GB" sz="1920" dirty="0"/>
              <a:t>) </a:t>
            </a:r>
          </a:p>
          <a:p>
            <a:pPr lvl="2">
              <a:buFont typeface="Arial" panose="020B0604020202020204" pitchFamily="34" charset="0"/>
              <a:buChar char="•"/>
            </a:pPr>
            <a:r>
              <a:rPr lang="en-GB" sz="1707" dirty="0">
                <a:sym typeface="Wingdings" pitchFamily="2" charset="2"/>
              </a:rPr>
              <a:t>ETSI BRAN Update</a:t>
            </a:r>
          </a:p>
          <a:p>
            <a:pPr lvl="2">
              <a:buFont typeface="Arial" panose="020B0604020202020204" pitchFamily="34" charset="0"/>
              <a:buChar char="•"/>
            </a:pPr>
            <a:r>
              <a:rPr lang="en-GB" sz="1707" dirty="0">
                <a:sym typeface="Wingdings" pitchFamily="2" charset="2"/>
              </a:rPr>
              <a:t>BT SIG Update</a:t>
            </a:r>
          </a:p>
          <a:p>
            <a:pPr lvl="2">
              <a:buFont typeface="Arial" panose="020B0604020202020204" pitchFamily="34" charset="0"/>
              <a:buChar char="•"/>
            </a:pPr>
            <a:r>
              <a:rPr lang="en-GB" sz="1707" dirty="0">
                <a:sym typeface="Wingdings" pitchFamily="2" charset="2"/>
              </a:rPr>
              <a:t>Update 802.15.4ab comment resolution regarding coexistence related comments</a:t>
            </a:r>
          </a:p>
          <a:p>
            <a:pPr lvl="2">
              <a:buFont typeface="Arial" panose="020B0604020202020204" pitchFamily="34" charset="0"/>
              <a:buChar char="•"/>
            </a:pPr>
            <a:r>
              <a:rPr lang="en-GB" sz="1707" dirty="0">
                <a:sym typeface="Wingdings" pitchFamily="2" charset="2"/>
              </a:rPr>
              <a:t>Other topics – please respond to the call for submissions / contact the chair</a:t>
            </a:r>
          </a:p>
          <a:p>
            <a:pPr lvl="1">
              <a:buFont typeface="Arial" panose="020B0604020202020204" pitchFamily="34" charset="0"/>
              <a:buChar char="•"/>
            </a:pPr>
            <a:r>
              <a:rPr lang="en-GB" sz="1920" dirty="0">
                <a:solidFill>
                  <a:srgbClr val="FF0000"/>
                </a:solidFill>
              </a:rPr>
              <a:t>Wednesday</a:t>
            </a:r>
            <a:r>
              <a:rPr lang="en-GB" sz="1920" dirty="0"/>
              <a:t> 16:00 – 18:00h (</a:t>
            </a:r>
            <a:r>
              <a:rPr lang="en-GB" sz="1920" dirty="0">
                <a:solidFill>
                  <a:srgbClr val="FF0000"/>
                </a:solidFill>
              </a:rPr>
              <a:t>PM2</a:t>
            </a:r>
            <a:r>
              <a:rPr lang="en-GB" sz="1920" dirty="0"/>
              <a:t>)</a:t>
            </a:r>
          </a:p>
          <a:p>
            <a:pPr lvl="2">
              <a:buFont typeface="Arial" panose="020B0604020202020204" pitchFamily="34" charset="0"/>
              <a:buChar char="•"/>
            </a:pPr>
            <a:r>
              <a:rPr lang="en-GB" sz="1707" dirty="0">
                <a:sym typeface="Wingdings" pitchFamily="2" charset="2"/>
              </a:rPr>
              <a:t>Follow-up on joint </a:t>
            </a:r>
            <a:r>
              <a:rPr lang="en-GB" sz="1707" dirty="0" err="1">
                <a:sym typeface="Wingdings" pitchFamily="2" charset="2"/>
              </a:rPr>
              <a:t>Coex</a:t>
            </a:r>
            <a:r>
              <a:rPr lang="en-GB" sz="1707" dirty="0">
                <a:sym typeface="Wingdings" pitchFamily="2" charset="2"/>
              </a:rPr>
              <a:t> SC / 802.15.4ab session</a:t>
            </a:r>
            <a:endParaRPr lang="en-GB" sz="1707" dirty="0"/>
          </a:p>
          <a:p>
            <a:pPr>
              <a:buFont typeface="Arial" panose="020B0604020202020204" pitchFamily="34" charset="0"/>
              <a:buChar char="•"/>
            </a:pPr>
            <a:r>
              <a:rPr lang="en-GB" sz="2133" dirty="0">
                <a:solidFill>
                  <a:srgbClr val="FF0000"/>
                </a:solidFill>
              </a:rPr>
              <a:t>Joint 802.11 </a:t>
            </a:r>
            <a:r>
              <a:rPr lang="en-GB" sz="2133" dirty="0" err="1">
                <a:solidFill>
                  <a:srgbClr val="FF0000"/>
                </a:solidFill>
              </a:rPr>
              <a:t>Coex</a:t>
            </a:r>
            <a:r>
              <a:rPr lang="en-GB" sz="2133" dirty="0">
                <a:solidFill>
                  <a:srgbClr val="FF0000"/>
                </a:solidFill>
              </a:rPr>
              <a:t> SC &amp; 802.15.4ab</a:t>
            </a:r>
            <a:r>
              <a:rPr lang="en-GB" sz="2133" dirty="0"/>
              <a:t>:  </a:t>
            </a:r>
          </a:p>
          <a:p>
            <a:pPr lvl="1">
              <a:buFont typeface="Arial" panose="020B0604020202020204" pitchFamily="34" charset="0"/>
              <a:buChar char="•"/>
            </a:pPr>
            <a:r>
              <a:rPr lang="en-GB" sz="1920" dirty="0">
                <a:solidFill>
                  <a:srgbClr val="FF0000"/>
                </a:solidFill>
              </a:rPr>
              <a:t>Tuesday</a:t>
            </a:r>
            <a:r>
              <a:rPr lang="en-GB" sz="1920" dirty="0"/>
              <a:t> 19.30 – 21.30h (</a:t>
            </a:r>
            <a:r>
              <a:rPr lang="en-GB" sz="1920" dirty="0">
                <a:solidFill>
                  <a:srgbClr val="FF0000"/>
                </a:solidFill>
              </a:rPr>
              <a:t>EVE</a:t>
            </a:r>
            <a:r>
              <a:rPr lang="en-GB" sz="1920" dirty="0"/>
              <a:t>)</a:t>
            </a:r>
          </a:p>
          <a:p>
            <a:pPr lvl="2">
              <a:buFont typeface="Arial" panose="020B0604020202020204" pitchFamily="34" charset="0"/>
              <a:buChar char="•"/>
            </a:pPr>
            <a:r>
              <a:rPr lang="en-GB" sz="1707" dirty="0" err="1"/>
              <a:t>Coex</a:t>
            </a:r>
            <a:r>
              <a:rPr lang="en-GB" sz="1707" dirty="0"/>
              <a:t> SC and .15.4.ab Chairs in contact with members to identify potential submissions</a:t>
            </a:r>
          </a:p>
        </p:txBody>
      </p:sp>
      <p:sp>
        <p:nvSpPr>
          <p:cNvPr id="7" name="Slide Number Placeholder 6">
            <a:extLst>
              <a:ext uri="{FF2B5EF4-FFF2-40B4-BE49-F238E27FC236}">
                <a16:creationId xmlns:a16="http://schemas.microsoft.com/office/drawing/2014/main" id="{B6D883C5-7613-49BE-A87E-671FF8913E1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 name="Date Placeholder 7">
            <a:extLst>
              <a:ext uri="{FF2B5EF4-FFF2-40B4-BE49-F238E27FC236}">
                <a16:creationId xmlns:a16="http://schemas.microsoft.com/office/drawing/2014/main" id="{508CE8FA-F7CC-4F97-AC14-170CB627CC2F}"/>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316310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76489" y="684704"/>
            <a:ext cx="11051823" cy="942503"/>
          </a:xfrm>
        </p:spPr>
        <p:txBody>
          <a:bodyPr/>
          <a:lstStyle/>
          <a:p>
            <a:r>
              <a:rPr lang="en-US" altLang="en-US" sz="2987" dirty="0"/>
              <a:t>PAR Review SC</a:t>
            </a:r>
            <a:endParaRPr lang="en-US" sz="2987"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741760" y="1627207"/>
            <a:ext cx="11598089" cy="5279903"/>
          </a:xfrm>
        </p:spPr>
        <p:txBody>
          <a:bodyPr/>
          <a:lstStyle/>
          <a:p>
            <a:r>
              <a:rPr lang="en-US" sz="2133" dirty="0"/>
              <a:t>Nov 10-15, 2024, Vancouver, BC, CA</a:t>
            </a:r>
          </a:p>
          <a:p>
            <a:pPr>
              <a:buFont typeface="Wingdings" panose="05000000000000000000" pitchFamily="2" charset="2"/>
              <a:buChar char="v"/>
            </a:pPr>
            <a:r>
              <a:rPr lang="en-US" sz="2133" dirty="0"/>
              <a:t>P802.1CB - Standard - Frame Replication and Elimination for Reliability - Revision to IEEE Standard 802.1CB-2017, </a:t>
            </a:r>
            <a:r>
              <a:rPr lang="en-US" sz="2133" dirty="0">
                <a:hlinkClick r:id="rId2"/>
              </a:rPr>
              <a:t>PAR</a:t>
            </a:r>
            <a:endParaRPr lang="en-US" sz="2133" dirty="0"/>
          </a:p>
          <a:p>
            <a:pPr>
              <a:buFont typeface="Wingdings" panose="05000000000000000000" pitchFamily="2" charset="2"/>
              <a:buChar char="v"/>
            </a:pPr>
            <a:r>
              <a:rPr lang="en-US" sz="2133" dirty="0"/>
              <a:t>P802.1CBec - Amendment - Guidance for Sequence Recovery Function Parameter Configuration, </a:t>
            </a:r>
            <a:r>
              <a:rPr lang="en-US" sz="2133" dirty="0">
                <a:hlinkClick r:id="rId3"/>
              </a:rPr>
              <a:t>PAR</a:t>
            </a:r>
            <a:r>
              <a:rPr lang="en-US" sz="2133" dirty="0"/>
              <a:t> and </a:t>
            </a:r>
            <a:r>
              <a:rPr lang="en-US" sz="2133" dirty="0">
                <a:hlinkClick r:id="rId4"/>
              </a:rPr>
              <a:t>CSD</a:t>
            </a:r>
            <a:endParaRPr lang="en-US" sz="2133" dirty="0"/>
          </a:p>
          <a:p>
            <a:pPr>
              <a:buFont typeface="Arial" panose="020B0604020202020204" pitchFamily="34" charset="0"/>
              <a:buChar char="•"/>
            </a:pPr>
            <a:r>
              <a:rPr lang="en-US" sz="2133" dirty="0"/>
              <a:t>P802.11bq - Amendment - Enhancements for Integrated </a:t>
            </a:r>
            <a:r>
              <a:rPr lang="en-US" sz="2133" dirty="0" err="1"/>
              <a:t>mmWave</a:t>
            </a:r>
            <a:r>
              <a:rPr lang="en-US" sz="2133" dirty="0"/>
              <a:t> (IMMW) WLAN, </a:t>
            </a:r>
            <a:r>
              <a:rPr lang="en-US" sz="2133" dirty="0">
                <a:hlinkClick r:id="rId5"/>
              </a:rPr>
              <a:t>PAR</a:t>
            </a:r>
            <a:r>
              <a:rPr lang="en-US" sz="2133" dirty="0"/>
              <a:t> and </a:t>
            </a:r>
            <a:r>
              <a:rPr lang="en-US" sz="2133" dirty="0">
                <a:hlinkClick r:id="rId6"/>
              </a:rPr>
              <a:t>CSD</a:t>
            </a:r>
            <a:endParaRPr lang="en-US" sz="2133" dirty="0"/>
          </a:p>
          <a:p>
            <a:pPr>
              <a:buFont typeface="Wingdings" panose="05000000000000000000" pitchFamily="2" charset="2"/>
              <a:buChar char="v"/>
            </a:pPr>
            <a:r>
              <a:rPr lang="en-US" sz="2133" dirty="0"/>
              <a:t>P802.16 - Standard  for Air Interface for Broadband Wireless Access Systems - Revision to IEEE Standard 802.16-2017, </a:t>
            </a:r>
            <a:r>
              <a:rPr lang="en-US" sz="2133" dirty="0">
                <a:hlinkClick r:id="rId7"/>
              </a:rPr>
              <a:t>PAR</a:t>
            </a:r>
            <a:endParaRPr lang="en-US" sz="2133" dirty="0"/>
          </a:p>
          <a:p>
            <a:pPr marL="0" indent="0"/>
            <a:endParaRPr lang="en-US" sz="1280" dirty="0"/>
          </a:p>
          <a:p>
            <a:r>
              <a:rPr lang="en-US" altLang="en-US" sz="2133" dirty="0"/>
              <a:t>Review the marked (4 dots) PARs on Monday 13:30-15:30 and then post feedback to 802 LMSC Reflector by Tuesday 18:30.</a:t>
            </a:r>
          </a:p>
          <a:p>
            <a:r>
              <a:rPr lang="en-US" altLang="en-US" sz="2133" dirty="0"/>
              <a:t>Feedback to be reviewed on Thursda</a:t>
            </a:r>
            <a:r>
              <a:rPr lang="en-US" sz="2133" dirty="0"/>
              <a:t>y, </a:t>
            </a:r>
            <a:r>
              <a:rPr lang="en-US" altLang="en-US" sz="2133" dirty="0"/>
              <a:t>10:30-12:30 ET</a:t>
            </a:r>
          </a:p>
        </p:txBody>
      </p:sp>
      <p:sp>
        <p:nvSpPr>
          <p:cNvPr id="8" name="Slide Number Placeholder 7">
            <a:extLst>
              <a:ext uri="{FF2B5EF4-FFF2-40B4-BE49-F238E27FC236}">
                <a16:creationId xmlns:a16="http://schemas.microsoft.com/office/drawing/2014/main" id="{D5463AB0-40D6-417F-A915-7F2E874712A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 name="Date Placeholder 8">
            <a:extLst>
              <a:ext uri="{FF2B5EF4-FFF2-40B4-BE49-F238E27FC236}">
                <a16:creationId xmlns:a16="http://schemas.microsoft.com/office/drawing/2014/main" id="{3188CC02-19D2-4159-B31B-A653DC35869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64324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DB2B7F6-210C-0BB4-0C96-8A8845DCFFF2}"/>
              </a:ext>
            </a:extLst>
          </p:cNvPr>
          <p:cNvSpPr>
            <a:spLocks noGrp="1" noChangeArrowheads="1"/>
          </p:cNvSpPr>
          <p:nvPr>
            <p:ph type="title"/>
          </p:nvPr>
        </p:nvSpPr>
        <p:spPr>
          <a:xfrm>
            <a:off x="2357120" y="619762"/>
            <a:ext cx="8290560" cy="599440"/>
          </a:xfrm>
        </p:spPr>
        <p:txBody>
          <a:bodyPr/>
          <a:lstStyle/>
          <a:p>
            <a:pPr eaLnBrk="1" hangingPunct="1"/>
            <a:r>
              <a:rPr lang="en-US" altLang="en-US" dirty="0"/>
              <a:t>802.11 WNG</a:t>
            </a:r>
          </a:p>
        </p:txBody>
      </p:sp>
      <p:sp>
        <p:nvSpPr>
          <p:cNvPr id="15363" name="Rectangle 3">
            <a:extLst>
              <a:ext uri="{FF2B5EF4-FFF2-40B4-BE49-F238E27FC236}">
                <a16:creationId xmlns:a16="http://schemas.microsoft.com/office/drawing/2014/main" id="{5808A656-4E20-CB2D-5332-CCC72EC83519}"/>
              </a:ext>
            </a:extLst>
          </p:cNvPr>
          <p:cNvSpPr>
            <a:spLocks noGrp="1" noChangeArrowheads="1"/>
          </p:cNvSpPr>
          <p:nvPr>
            <p:ph idx="1"/>
          </p:nvPr>
        </p:nvSpPr>
        <p:spPr>
          <a:xfrm>
            <a:off x="306453" y="1412241"/>
            <a:ext cx="12517120" cy="4439919"/>
          </a:xfrm>
        </p:spPr>
        <p:txBody>
          <a:bodyPr/>
          <a:lstStyle/>
          <a:p>
            <a:pPr marL="487695" indent="-487695">
              <a:lnSpc>
                <a:spcPct val="110000"/>
              </a:lnSpc>
              <a:spcBef>
                <a:spcPts val="0"/>
              </a:spcBef>
              <a:defRPr/>
            </a:pPr>
            <a:r>
              <a:rPr lang="en-GB" altLang="en-US" dirty="0"/>
              <a:t>Announcements</a:t>
            </a:r>
          </a:p>
          <a:p>
            <a:pPr marL="487695" indent="-487695">
              <a:lnSpc>
                <a:spcPct val="110000"/>
              </a:lnSpc>
              <a:spcBef>
                <a:spcPts val="0"/>
              </a:spcBef>
              <a:defRPr/>
            </a:pPr>
            <a:r>
              <a:rPr lang="en-GB" altLang="en-US" dirty="0"/>
              <a:t>Approval of Previous meeting minutes </a:t>
            </a:r>
          </a:p>
          <a:p>
            <a:pPr marL="894108" lvl="1" indent="-406413">
              <a:lnSpc>
                <a:spcPct val="110000"/>
              </a:lnSpc>
              <a:spcBef>
                <a:spcPts val="0"/>
              </a:spcBef>
              <a:defRPr/>
            </a:pPr>
            <a:r>
              <a:rPr lang="en-GB" altLang="en-US" sz="1920" dirty="0"/>
              <a:t>Minutes from July:</a:t>
            </a:r>
          </a:p>
          <a:p>
            <a:pPr marL="1259879" lvl="2" indent="-406413">
              <a:lnSpc>
                <a:spcPct val="110000"/>
              </a:lnSpc>
              <a:spcBef>
                <a:spcPts val="0"/>
              </a:spcBef>
              <a:defRPr/>
            </a:pPr>
            <a:r>
              <a:rPr lang="en-GB" altLang="en-US" sz="1707" dirty="0">
                <a:hlinkClick r:id="rId3"/>
              </a:rPr>
              <a:t>https://mentor.ieee.org/802.11/dcn/24/11-24-1300-00-0wng-wng-meeting-minutes-2024-july-montreal-meeting.docx</a:t>
            </a:r>
            <a:r>
              <a:rPr lang="en-GB" altLang="en-US" sz="1707" dirty="0"/>
              <a:t>  </a:t>
            </a:r>
          </a:p>
          <a:p>
            <a:pPr marL="467375" indent="-406413">
              <a:lnSpc>
                <a:spcPct val="110000"/>
              </a:lnSpc>
              <a:spcBef>
                <a:spcPts val="0"/>
              </a:spcBef>
              <a:defRPr/>
            </a:pPr>
            <a:r>
              <a:rPr lang="en-GB" altLang="en-US" dirty="0"/>
              <a:t>Presentations</a:t>
            </a:r>
          </a:p>
          <a:p>
            <a:pPr lvl="1">
              <a:lnSpc>
                <a:spcPct val="110000"/>
              </a:lnSpc>
              <a:spcBef>
                <a:spcPts val="0"/>
              </a:spcBef>
              <a:buFont typeface="Wingdings" panose="05000000000000000000" pitchFamily="2" charset="2"/>
              <a:buChar char="Ø"/>
              <a:defRPr/>
            </a:pPr>
            <a:r>
              <a:rPr lang="en-US" dirty="0">
                <a:solidFill>
                  <a:srgbClr val="222222"/>
                </a:solidFill>
                <a:highlight>
                  <a:srgbClr val="FFFFFF"/>
                </a:highlight>
                <a:cs typeface="Arial" panose="020B0604020202020204" pitchFamily="34" charset="0"/>
              </a:rPr>
              <a:t>“Quality of Outcome”, </a:t>
            </a:r>
            <a:r>
              <a:rPr lang="en-US" dirty="0" err="1">
                <a:solidFill>
                  <a:srgbClr val="222222"/>
                </a:solidFill>
                <a:highlight>
                  <a:srgbClr val="FFFFFF"/>
                </a:highlight>
                <a:cs typeface="Arial" panose="020B0604020202020204" pitchFamily="34" charset="0"/>
              </a:rPr>
              <a:t>Bjørn</a:t>
            </a:r>
            <a:r>
              <a:rPr lang="en-US" dirty="0">
                <a:solidFill>
                  <a:srgbClr val="222222"/>
                </a:solidFill>
                <a:highlight>
                  <a:srgbClr val="FFFFFF"/>
                </a:highlight>
                <a:cs typeface="Arial" panose="020B0604020202020204" pitchFamily="34" charset="0"/>
              </a:rPr>
              <a:t> Ivar Teigen (Domos) [From IETF - related to L4S]</a:t>
            </a:r>
          </a:p>
          <a:p>
            <a:pPr lvl="1">
              <a:lnSpc>
                <a:spcPct val="110000"/>
              </a:lnSpc>
              <a:spcBef>
                <a:spcPts val="0"/>
              </a:spcBef>
              <a:buFont typeface="Wingdings" panose="05000000000000000000" pitchFamily="2" charset="2"/>
              <a:buChar char="Ø"/>
              <a:defRPr/>
            </a:pPr>
            <a:r>
              <a:rPr lang="en-US" dirty="0">
                <a:solidFill>
                  <a:srgbClr val="222222"/>
                </a:solidFill>
                <a:highlight>
                  <a:srgbClr val="FFFFFF"/>
                </a:highlight>
                <a:cs typeface="Arial" panose="020B0604020202020204" pitchFamily="34" charset="0"/>
              </a:rPr>
              <a:t>“</a:t>
            </a:r>
            <a:r>
              <a:rPr lang="en-US" b="0" i="0" dirty="0">
                <a:solidFill>
                  <a:srgbClr val="222222"/>
                </a:solidFill>
                <a:effectLst/>
                <a:cs typeface="Arial" panose="020B0604020202020204" pitchFamily="34" charset="0"/>
              </a:rPr>
              <a:t>Segregated Data Services</a:t>
            </a:r>
            <a:r>
              <a:rPr lang="en-US" b="0" i="0" dirty="0">
                <a:solidFill>
                  <a:srgbClr val="222222"/>
                </a:solidFill>
                <a:effectLst/>
                <a:highlight>
                  <a:srgbClr val="FFFFFF"/>
                </a:highlight>
                <a:cs typeface="Arial" panose="020B0604020202020204" pitchFamily="34" charset="0"/>
              </a:rPr>
              <a:t>”, Donald Eastlake (Independent)</a:t>
            </a:r>
          </a:p>
          <a:p>
            <a:pPr lvl="1">
              <a:lnSpc>
                <a:spcPct val="110000"/>
              </a:lnSpc>
              <a:spcBef>
                <a:spcPts val="0"/>
              </a:spcBef>
              <a:buFont typeface="Wingdings" panose="05000000000000000000" pitchFamily="2" charset="2"/>
              <a:buChar char="Ø"/>
              <a:defRPr/>
            </a:pPr>
            <a:r>
              <a:rPr lang="en-US" dirty="0">
                <a:solidFill>
                  <a:srgbClr val="222222"/>
                </a:solidFill>
                <a:highlight>
                  <a:srgbClr val="FFFFFF"/>
                </a:highlight>
                <a:cs typeface="Arial" panose="020B0604020202020204" pitchFamily="34" charset="0"/>
              </a:rPr>
              <a:t>“Proposal on intelligent radio path control technique to improve SNR and resolve the radio shadow zone in millimeter wave band system”, </a:t>
            </a:r>
            <a:r>
              <a:rPr lang="en-US" b="0" i="0" dirty="0">
                <a:solidFill>
                  <a:srgbClr val="000000"/>
                </a:solidFill>
                <a:effectLst/>
                <a:cs typeface="Arial" panose="020B0604020202020204" pitchFamily="34" charset="0"/>
              </a:rPr>
              <a:t>Ryutaro </a:t>
            </a:r>
            <a:r>
              <a:rPr lang="en-US" b="0" i="0" dirty="0" err="1">
                <a:solidFill>
                  <a:srgbClr val="000000"/>
                </a:solidFill>
                <a:effectLst/>
                <a:cs typeface="Arial" panose="020B0604020202020204" pitchFamily="34" charset="0"/>
              </a:rPr>
              <a:t>Ohmoto</a:t>
            </a:r>
            <a:r>
              <a:rPr lang="en-US" b="0" i="0" dirty="0">
                <a:solidFill>
                  <a:srgbClr val="000000"/>
                </a:solidFill>
                <a:effectLst/>
                <a:cs typeface="Arial" panose="020B0604020202020204" pitchFamily="34" charset="0"/>
              </a:rPr>
              <a:t> (Dengyo)</a:t>
            </a:r>
            <a:endParaRPr lang="en-US" dirty="0">
              <a:solidFill>
                <a:srgbClr val="222222"/>
              </a:solidFill>
              <a:highlight>
                <a:srgbClr val="FFFFFF"/>
              </a:highlight>
              <a:cs typeface="Arial" panose="020B0604020202020204" pitchFamily="34" charset="0"/>
            </a:endParaRPr>
          </a:p>
          <a:p>
            <a:pPr marL="487695" indent="-487695">
              <a:lnSpc>
                <a:spcPct val="110000"/>
              </a:lnSpc>
              <a:spcBef>
                <a:spcPts val="0"/>
              </a:spcBef>
              <a:defRPr/>
            </a:pPr>
            <a:r>
              <a:rPr lang="en-US" altLang="en-US" dirty="0"/>
              <a:t>Plans for January 2025</a:t>
            </a:r>
          </a:p>
          <a:p>
            <a:pPr marL="914429" lvl="1" indent="-487695">
              <a:lnSpc>
                <a:spcPct val="110000"/>
              </a:lnSpc>
              <a:spcBef>
                <a:spcPts val="0"/>
              </a:spcBef>
              <a:defRPr/>
            </a:pPr>
            <a:r>
              <a:rPr lang="en-US" altLang="en-US" sz="1920" dirty="0"/>
              <a:t>Chair will make a call for presentations in advance</a:t>
            </a:r>
          </a:p>
          <a:p>
            <a:pPr marL="487695" indent="-487695">
              <a:lnSpc>
                <a:spcPct val="110000"/>
              </a:lnSpc>
              <a:spcBef>
                <a:spcPts val="0"/>
              </a:spcBef>
              <a:defRPr/>
            </a:pPr>
            <a:r>
              <a:rPr lang="en-US" altLang="en-US" dirty="0"/>
              <a:t>Adjourn</a:t>
            </a:r>
          </a:p>
          <a:p>
            <a:pPr marL="0" indent="0" algn="ctr">
              <a:spcBef>
                <a:spcPts val="0"/>
              </a:spcBef>
              <a:buNone/>
              <a:defRPr/>
            </a:pPr>
            <a:r>
              <a:rPr lang="en-US" altLang="en-US" dirty="0"/>
              <a:t>Current agenda is document 11-24/1673r0</a:t>
            </a:r>
          </a:p>
        </p:txBody>
      </p:sp>
      <p:sp>
        <p:nvSpPr>
          <p:cNvPr id="15367" name="Rectangle 1">
            <a:extLst>
              <a:ext uri="{FF2B5EF4-FFF2-40B4-BE49-F238E27FC236}">
                <a16:creationId xmlns:a16="http://schemas.microsoft.com/office/drawing/2014/main" id="{46466877-483C-4321-9727-BE02BE36AF45}"/>
              </a:ext>
            </a:extLst>
          </p:cNvPr>
          <p:cNvSpPr>
            <a:spLocks noChangeArrowheads="1"/>
          </p:cNvSpPr>
          <p:nvPr/>
        </p:nvSpPr>
        <p:spPr bwMode="auto">
          <a:xfrm>
            <a:off x="1625600" y="1137921"/>
            <a:ext cx="9753600"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133" dirty="0">
                <a:solidFill>
                  <a:schemeClr val="tx2"/>
                </a:solidFill>
              </a:rPr>
              <a:t>12 November 2024, 0800-1000 Pacific Standard Time</a:t>
            </a:r>
          </a:p>
        </p:txBody>
      </p:sp>
      <p:sp>
        <p:nvSpPr>
          <p:cNvPr id="3" name="Slide Number Placeholder 2">
            <a:extLst>
              <a:ext uri="{FF2B5EF4-FFF2-40B4-BE49-F238E27FC236}">
                <a16:creationId xmlns:a16="http://schemas.microsoft.com/office/drawing/2014/main" id="{3EF134FB-D00C-4162-9E55-72B9BB73898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4" name="Date Placeholder 3">
            <a:extLst>
              <a:ext uri="{FF2B5EF4-FFF2-40B4-BE49-F238E27FC236}">
                <a16:creationId xmlns:a16="http://schemas.microsoft.com/office/drawing/2014/main" id="{F7D9B508-9805-4C77-95CB-5E569A124B7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198832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AD760D47-1541-450F-A9F4-3EE3A4E58EF0}"/>
              </a:ext>
            </a:extLst>
          </p:cNvPr>
          <p:cNvSpPr>
            <a:spLocks noGrp="1" noChangeArrowheads="1"/>
          </p:cNvSpPr>
          <p:nvPr>
            <p:ph type="title" idx="4294967295"/>
          </p:nvPr>
        </p:nvSpPr>
        <p:spPr>
          <a:xfrm>
            <a:off x="2426547" y="733214"/>
            <a:ext cx="8290560" cy="1137920"/>
          </a:xfrm>
        </p:spPr>
        <p:txBody>
          <a:bodyPr vert="horz" wrap="square" lIns="97536" tIns="48768" rIns="97536" bIns="48768" numCol="1" anchor="ctr" anchorCtr="0" compatLnSpc="1">
            <a:prstTxWarp prst="textNoShape">
              <a:avLst/>
            </a:prstTxWarp>
          </a:bodyPr>
          <a:lstStyle/>
          <a:p>
            <a:pPr algn="l"/>
            <a:r>
              <a:rPr lang="en-US" altLang="en-US" dirty="0"/>
              <a:t>IEEE 802 JTC1 SC will meet once on </a:t>
            </a:r>
            <a:r>
              <a:rPr lang="en-AU" altLang="en-US" dirty="0"/>
              <a:t>Tue, 12 November 2024 @ 4 pm PST</a:t>
            </a:r>
            <a:endParaRPr lang="en-US" altLang="en-US" dirty="0"/>
          </a:p>
        </p:txBody>
      </p:sp>
      <p:sp>
        <p:nvSpPr>
          <p:cNvPr id="3078" name="Content Placeholder 2">
            <a:extLst>
              <a:ext uri="{FF2B5EF4-FFF2-40B4-BE49-F238E27FC236}">
                <a16:creationId xmlns:a16="http://schemas.microsoft.com/office/drawing/2014/main" id="{627ED99F-55AC-42D4-9A6E-D9C9BEC370F9}"/>
              </a:ext>
            </a:extLst>
          </p:cNvPr>
          <p:cNvSpPr>
            <a:spLocks noGrp="1"/>
          </p:cNvSpPr>
          <p:nvPr>
            <p:ph idx="4294967295"/>
          </p:nvPr>
        </p:nvSpPr>
        <p:spPr>
          <a:xfrm>
            <a:off x="2357120" y="2113280"/>
            <a:ext cx="8209280" cy="4632960"/>
          </a:xfrm>
        </p:spPr>
        <p:txBody>
          <a:bodyPr vert="horz" wrap="square" lIns="97536" tIns="48768" rIns="97536" bIns="48768" numCol="1" anchor="t" anchorCtr="0" compatLnSpc="1">
            <a:prstTxWarp prst="textNoShape">
              <a:avLst/>
            </a:prstTxWarp>
          </a:bodyPr>
          <a:lstStyle/>
          <a:p>
            <a:pPr marL="0" indent="0">
              <a:defRPr/>
            </a:pPr>
            <a:r>
              <a:rPr lang="en-AU" altLang="en-US" dirty="0"/>
              <a:t>Agenda items (</a:t>
            </a:r>
            <a:r>
              <a:rPr lang="en-AU" altLang="en-US" dirty="0">
                <a:hlinkClick r:id="rId3"/>
              </a:rPr>
              <a:t>ec-24-0229r01</a:t>
            </a:r>
            <a:r>
              <a:rPr lang="en-AU" altLang="en-US" dirty="0"/>
              <a:t>) will include “the usual”:</a:t>
            </a:r>
          </a:p>
          <a:p>
            <a:pPr marL="0" indent="0">
              <a:defRPr/>
            </a:pPr>
            <a:endParaRPr lang="en-AU" altLang="en-US" dirty="0"/>
          </a:p>
          <a:p>
            <a:pPr>
              <a:defRPr/>
            </a:pPr>
            <a:r>
              <a:rPr lang="en-AU" dirty="0"/>
              <a:t>Review of status of PSDO process</a:t>
            </a:r>
          </a:p>
          <a:p>
            <a:pPr lvl="1">
              <a:defRPr/>
            </a:pPr>
            <a:r>
              <a:rPr lang="en-AU" dirty="0"/>
              <a:t>Review liaisons &amp; notifications of projects to SC 6</a:t>
            </a:r>
          </a:p>
          <a:p>
            <a:pPr lvl="1">
              <a:defRPr/>
            </a:pPr>
            <a:r>
              <a:rPr lang="en-AU" dirty="0"/>
              <a:t>Review status of ballots</a:t>
            </a:r>
          </a:p>
          <a:p>
            <a:pPr lvl="1">
              <a:defRPr/>
            </a:pPr>
            <a:endParaRPr lang="en-AU" dirty="0"/>
          </a:p>
          <a:p>
            <a:pPr lvl="1">
              <a:defRPr/>
            </a:pPr>
            <a:r>
              <a:rPr lang="en-AU" dirty="0"/>
              <a:t>Plus a special presentation and discussion on how to move IEEE 802.11 standards forward by Andrew Myles</a:t>
            </a:r>
          </a:p>
        </p:txBody>
      </p:sp>
      <p:sp>
        <p:nvSpPr>
          <p:cNvPr id="6" name="Slide Number Placeholder 5">
            <a:extLst>
              <a:ext uri="{FF2B5EF4-FFF2-40B4-BE49-F238E27FC236}">
                <a16:creationId xmlns:a16="http://schemas.microsoft.com/office/drawing/2014/main" id="{4D35DDAE-5E89-40BA-9E67-746C21397E0A}"/>
              </a:ext>
            </a:extLst>
          </p:cNvPr>
          <p:cNvSpPr>
            <a:spLocks noGrp="1"/>
          </p:cNvSpPr>
          <p:nvPr>
            <p:ph type="sldNum" idx="12"/>
          </p:nvPr>
        </p:nvSpPr>
        <p:spPr/>
        <p:txBody>
          <a:bodyPr/>
          <a:lstStyle/>
          <a:p>
            <a:r>
              <a:rPr lang="en-GB"/>
              <a:t>Slide </a:t>
            </a:r>
            <a:fld id="{F5D8E26B-7BCF-4D25-9C89-0168A6618F18}" type="slidenum">
              <a:rPr lang="en-GB" smtClean="0"/>
              <a:pPr/>
              <a:t>9</a:t>
            </a:fld>
            <a:endParaRPr lang="en-GB"/>
          </a:p>
        </p:txBody>
      </p:sp>
      <p:sp>
        <p:nvSpPr>
          <p:cNvPr id="7" name="Date Placeholder 6">
            <a:extLst>
              <a:ext uri="{FF2B5EF4-FFF2-40B4-BE49-F238E27FC236}">
                <a16:creationId xmlns:a16="http://schemas.microsoft.com/office/drawing/2014/main" id="{EBB07A51-717C-4324-B642-D8528EF0A7F8}"/>
              </a:ext>
            </a:extLst>
          </p:cNvPr>
          <p:cNvSpPr>
            <a:spLocks noGrp="1"/>
          </p:cNvSpPr>
          <p:nvPr>
            <p:ph type="dt" idx="10"/>
          </p:nvPr>
        </p:nvSpPr>
        <p:spPr/>
        <p:txBody>
          <a:bodyPr/>
          <a:lstStyle/>
          <a:p>
            <a:r>
              <a:rPr lang="en-US"/>
              <a:t>November 2024</a:t>
            </a:r>
            <a:endParaRPr lang="en-GB"/>
          </a:p>
        </p:txBody>
      </p:sp>
    </p:spTree>
    <p:extLst>
      <p:ext uri="{BB962C8B-B14F-4D97-AF65-F5344CB8AC3E}">
        <p14:creationId xmlns:p14="http://schemas.microsoft.com/office/powerpoint/2010/main" val="18412185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601*132"/>
  <p:tag name="TABLE_ENDDRAG_RECT" val="286*297*601*132"/>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4451</TotalTime>
  <Words>1957</Words>
  <Application>Microsoft Office PowerPoint</Application>
  <PresentationFormat>Custom</PresentationFormat>
  <Paragraphs>322</Paragraphs>
  <Slides>18</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MS PGothic</vt:lpstr>
      <vt:lpstr>Arial</vt:lpstr>
      <vt:lpstr>Arial Unicode MS</vt:lpstr>
      <vt:lpstr>Calibri</vt:lpstr>
      <vt:lpstr>Courier New</vt:lpstr>
      <vt:lpstr>Times New Roman</vt:lpstr>
      <vt:lpstr>Wingdings</vt:lpstr>
      <vt:lpstr>Office Theme</vt:lpstr>
      <vt:lpstr>November 2024 802.11 Liaison Report </vt:lpstr>
      <vt:lpstr>PowerPoint Presentation</vt:lpstr>
      <vt:lpstr>AIML SC Artificial Intelligence and Machine Learning </vt:lpstr>
      <vt:lpstr>ARC (Architecture)</vt:lpstr>
      <vt:lpstr>ARC (Architecture)</vt:lpstr>
      <vt:lpstr>Coex SC (Coexistence) </vt:lpstr>
      <vt:lpstr>PAR Review SC</vt:lpstr>
      <vt:lpstr>802.11 WNG</vt:lpstr>
      <vt:lpstr>IEEE 802 JTC1 SC will meet once on Tue, 12 November 2024 @ 4 pm PST</vt:lpstr>
      <vt:lpstr>TGmf (Maintenance) Summary </vt:lpstr>
      <vt:lpstr>TGbf (WLAN Sensing)</vt:lpstr>
      <vt:lpstr>TGbi</vt:lpstr>
      <vt:lpstr>TGbk 320MHz Positioning</vt:lpstr>
      <vt:lpstr>TGbn (Ultra High Reliability)</vt:lpstr>
      <vt:lpstr>TGbp Snapshot</vt:lpstr>
      <vt:lpstr>Enhanced Light Communications (ELC) SG</vt:lpstr>
      <vt:lpstr>IMMW SG – Integrated mmWave</vt:lpstr>
      <vt:lpstr>Automotive TIG 11 November 2024, 1600-1800 Pacific Standard Time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178</cp:revision>
  <cp:lastPrinted>2015-01-08T23:35:49Z</cp:lastPrinted>
  <dcterms:created xsi:type="dcterms:W3CDTF">2014-10-30T17:06:39Z</dcterms:created>
  <dcterms:modified xsi:type="dcterms:W3CDTF">2024-11-11T19:51:19Z</dcterms:modified>
</cp:coreProperties>
</file>