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256" r:id="rId2"/>
    <p:sldId id="257" r:id="rId3"/>
    <p:sldId id="258" r:id="rId4"/>
    <p:sldId id="266" r:id="rId5"/>
    <p:sldId id="270" r:id="rId6"/>
    <p:sldId id="271" r:id="rId7"/>
    <p:sldId id="272" r:id="rId8"/>
    <p:sldId id="273" r:id="rId9"/>
    <p:sldId id="274" r:id="rId10"/>
    <p:sldId id="275" r:id="rId11"/>
    <p:sldId id="269" r:id="rId12"/>
    <p:sldId id="264" r:id="rId13"/>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0000FF"/>
    <a:srgbClr val="FFFFCC"/>
    <a:srgbClr val="CCFF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p:cViewPr varScale="1">
        <p:scale>
          <a:sx n="87" d="100"/>
          <a:sy n="87" d="100"/>
        </p:scale>
        <p:origin x="708" y="78"/>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69" d="100"/>
          <a:sy n="69" d="100"/>
        </p:scale>
        <p:origin x="3276"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802.19-24/0024r0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ltLang="ja-JP"/>
              <a:t>July 2024</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Kazuto Yano, ATR</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802.19-24/0024r0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ltLang="ja-JP"/>
              <a:t>July 2024</a:t>
            </a:r>
            <a:endParaRPr lang="en-US"/>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Kazuto Yano, ATR</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802.19-24/0024r0</a:t>
            </a:r>
          </a:p>
        </p:txBody>
      </p:sp>
      <p:sp>
        <p:nvSpPr>
          <p:cNvPr id="5" name="Rectangle 3"/>
          <p:cNvSpPr>
            <a:spLocks noGrp="1" noChangeArrowheads="1"/>
          </p:cNvSpPr>
          <p:nvPr>
            <p:ph type="dt"/>
          </p:nvPr>
        </p:nvSpPr>
        <p:spPr>
          <a:ln/>
        </p:spPr>
        <p:txBody>
          <a:bodyPr/>
          <a:lstStyle/>
          <a:p>
            <a:r>
              <a:rPr lang="en-US" altLang="ja-JP"/>
              <a:t>July 2024</a:t>
            </a:r>
            <a:endParaRPr lang="en-US"/>
          </a:p>
        </p:txBody>
      </p:sp>
      <p:sp>
        <p:nvSpPr>
          <p:cNvPr id="6" name="Rectangle 6"/>
          <p:cNvSpPr>
            <a:spLocks noGrp="1" noChangeArrowheads="1"/>
          </p:cNvSpPr>
          <p:nvPr>
            <p:ph type="ftr"/>
          </p:nvPr>
        </p:nvSpPr>
        <p:spPr>
          <a:ln/>
        </p:spPr>
        <p:txBody>
          <a:bodyPr/>
          <a:lstStyle/>
          <a:p>
            <a:r>
              <a:rPr lang="en-US"/>
              <a:t>Kazuto Yano, ATR</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3970536-2BED-B7D5-34FE-4AFFC8D5760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C944870-290A-8B11-5B95-8A1D3CC304E6}"/>
              </a:ext>
            </a:extLst>
          </p:cNvPr>
          <p:cNvSpPr>
            <a:spLocks noGrp="1" noChangeArrowheads="1"/>
          </p:cNvSpPr>
          <p:nvPr>
            <p:ph type="hdr"/>
          </p:nvPr>
        </p:nvSpPr>
        <p:spPr>
          <a:ln/>
        </p:spPr>
        <p:txBody>
          <a:bodyPr/>
          <a:lstStyle/>
          <a:p>
            <a:r>
              <a:rPr lang="en-US"/>
              <a:t>doc.: IEEE 802.19-24/0024r0</a:t>
            </a:r>
            <a:endParaRPr lang="en-US" dirty="0"/>
          </a:p>
        </p:txBody>
      </p:sp>
      <p:sp>
        <p:nvSpPr>
          <p:cNvPr id="5" name="Rectangle 3">
            <a:extLst>
              <a:ext uri="{FF2B5EF4-FFF2-40B4-BE49-F238E27FC236}">
                <a16:creationId xmlns:a16="http://schemas.microsoft.com/office/drawing/2014/main" id="{AC7A99CA-DE37-0718-843F-15B714F6C402}"/>
              </a:ext>
            </a:extLst>
          </p:cNvPr>
          <p:cNvSpPr>
            <a:spLocks noGrp="1" noChangeArrowheads="1"/>
          </p:cNvSpPr>
          <p:nvPr>
            <p:ph type="dt"/>
          </p:nvPr>
        </p:nvSpPr>
        <p:spPr>
          <a:ln/>
        </p:spPr>
        <p:txBody>
          <a:bodyPr/>
          <a:lstStyle/>
          <a:p>
            <a:r>
              <a:rPr lang="en-US" altLang="ja-JP"/>
              <a:t>July 2024</a:t>
            </a:r>
            <a:endParaRPr lang="en-US" dirty="0"/>
          </a:p>
        </p:txBody>
      </p:sp>
      <p:sp>
        <p:nvSpPr>
          <p:cNvPr id="6" name="Rectangle 6">
            <a:extLst>
              <a:ext uri="{FF2B5EF4-FFF2-40B4-BE49-F238E27FC236}">
                <a16:creationId xmlns:a16="http://schemas.microsoft.com/office/drawing/2014/main" id="{A1A2FA3B-5843-A7B9-CF7A-05BFBD4B8D54}"/>
              </a:ext>
            </a:extLst>
          </p:cNvPr>
          <p:cNvSpPr>
            <a:spLocks noGrp="1" noChangeArrowheads="1"/>
          </p:cNvSpPr>
          <p:nvPr>
            <p:ph type="ftr"/>
          </p:nvPr>
        </p:nvSpPr>
        <p:spPr>
          <a:ln/>
        </p:spPr>
        <p:txBody>
          <a:bodyPr/>
          <a:lstStyle/>
          <a:p>
            <a:r>
              <a:rPr lang="en-US"/>
              <a:t>Kazuto Yano, ATR</a:t>
            </a:r>
            <a:endParaRPr lang="en-US" dirty="0"/>
          </a:p>
        </p:txBody>
      </p:sp>
      <p:sp>
        <p:nvSpPr>
          <p:cNvPr id="7" name="Rectangle 7">
            <a:extLst>
              <a:ext uri="{FF2B5EF4-FFF2-40B4-BE49-F238E27FC236}">
                <a16:creationId xmlns:a16="http://schemas.microsoft.com/office/drawing/2014/main" id="{BACBBCB8-1FBA-B75D-B8FF-6A56F4A680B3}"/>
              </a:ext>
            </a:extLst>
          </p:cNvPr>
          <p:cNvSpPr>
            <a:spLocks noGrp="1" noChangeArrowheads="1"/>
          </p:cNvSpPr>
          <p:nvPr>
            <p:ph type="sldNum"/>
          </p:nvPr>
        </p:nvSpPr>
        <p:spPr>
          <a:ln/>
        </p:spPr>
        <p:txBody>
          <a:bodyPr/>
          <a:lstStyle/>
          <a:p>
            <a:r>
              <a:rPr lang="en-US" dirty="0"/>
              <a:t>Page </a:t>
            </a:r>
            <a:fld id="{EA25EADA-8DDC-4EE3-B5F1-3BBBDDDD6BEC}" type="slidenum">
              <a:rPr lang="en-US"/>
              <a:pPr/>
              <a:t>10</a:t>
            </a:fld>
            <a:endParaRPr lang="en-US" dirty="0"/>
          </a:p>
        </p:txBody>
      </p:sp>
      <p:sp>
        <p:nvSpPr>
          <p:cNvPr id="14337" name="Rectangle 1">
            <a:extLst>
              <a:ext uri="{FF2B5EF4-FFF2-40B4-BE49-F238E27FC236}">
                <a16:creationId xmlns:a16="http://schemas.microsoft.com/office/drawing/2014/main" id="{788E8A39-82CD-307E-E0D9-A3312A7A885B}"/>
              </a:ext>
            </a:extLst>
          </p:cNvPr>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a:extLst>
              <a:ext uri="{FF2B5EF4-FFF2-40B4-BE49-F238E27FC236}">
                <a16:creationId xmlns:a16="http://schemas.microsoft.com/office/drawing/2014/main" id="{19F59342-F7E3-9F22-6169-7774DCA56A74}"/>
              </a:ext>
            </a:extLst>
          </p:cNvPr>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759148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1743CB0-D8C6-94AC-E282-C20B8EBB6E5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1DAEEF8-C1B0-8D8E-7C2C-4F0BFD6905C3}"/>
              </a:ext>
            </a:extLst>
          </p:cNvPr>
          <p:cNvSpPr>
            <a:spLocks noGrp="1" noChangeArrowheads="1"/>
          </p:cNvSpPr>
          <p:nvPr>
            <p:ph type="hdr"/>
          </p:nvPr>
        </p:nvSpPr>
        <p:spPr>
          <a:ln/>
        </p:spPr>
        <p:txBody>
          <a:bodyPr/>
          <a:lstStyle/>
          <a:p>
            <a:r>
              <a:rPr lang="en-US"/>
              <a:t>doc.: IEEE 802.19-24/0024r0</a:t>
            </a:r>
            <a:endParaRPr lang="en-US" dirty="0"/>
          </a:p>
        </p:txBody>
      </p:sp>
      <p:sp>
        <p:nvSpPr>
          <p:cNvPr id="5" name="Rectangle 3">
            <a:extLst>
              <a:ext uri="{FF2B5EF4-FFF2-40B4-BE49-F238E27FC236}">
                <a16:creationId xmlns:a16="http://schemas.microsoft.com/office/drawing/2014/main" id="{AC4180B4-52AA-67F4-E08A-56ADEE9B2A85}"/>
              </a:ext>
            </a:extLst>
          </p:cNvPr>
          <p:cNvSpPr>
            <a:spLocks noGrp="1" noChangeArrowheads="1"/>
          </p:cNvSpPr>
          <p:nvPr>
            <p:ph type="dt"/>
          </p:nvPr>
        </p:nvSpPr>
        <p:spPr>
          <a:ln/>
        </p:spPr>
        <p:txBody>
          <a:bodyPr/>
          <a:lstStyle/>
          <a:p>
            <a:r>
              <a:rPr lang="en-US" altLang="ja-JP"/>
              <a:t>July 2024</a:t>
            </a:r>
            <a:endParaRPr lang="en-US" dirty="0"/>
          </a:p>
        </p:txBody>
      </p:sp>
      <p:sp>
        <p:nvSpPr>
          <p:cNvPr id="6" name="Rectangle 6">
            <a:extLst>
              <a:ext uri="{FF2B5EF4-FFF2-40B4-BE49-F238E27FC236}">
                <a16:creationId xmlns:a16="http://schemas.microsoft.com/office/drawing/2014/main" id="{8D6B5D50-9F89-C584-7900-B5F99C9F8748}"/>
              </a:ext>
            </a:extLst>
          </p:cNvPr>
          <p:cNvSpPr>
            <a:spLocks noGrp="1" noChangeArrowheads="1"/>
          </p:cNvSpPr>
          <p:nvPr>
            <p:ph type="ftr"/>
          </p:nvPr>
        </p:nvSpPr>
        <p:spPr>
          <a:ln/>
        </p:spPr>
        <p:txBody>
          <a:bodyPr/>
          <a:lstStyle/>
          <a:p>
            <a:r>
              <a:rPr lang="en-US"/>
              <a:t>Kazuto Yano, ATR</a:t>
            </a:r>
            <a:endParaRPr lang="en-US" dirty="0"/>
          </a:p>
        </p:txBody>
      </p:sp>
      <p:sp>
        <p:nvSpPr>
          <p:cNvPr id="7" name="Rectangle 7">
            <a:extLst>
              <a:ext uri="{FF2B5EF4-FFF2-40B4-BE49-F238E27FC236}">
                <a16:creationId xmlns:a16="http://schemas.microsoft.com/office/drawing/2014/main" id="{6768FB80-9CA0-B5EF-DCC9-C7C9054B0625}"/>
              </a:ext>
            </a:extLst>
          </p:cNvPr>
          <p:cNvSpPr>
            <a:spLocks noGrp="1" noChangeArrowheads="1"/>
          </p:cNvSpPr>
          <p:nvPr>
            <p:ph type="sldNum"/>
          </p:nvPr>
        </p:nvSpPr>
        <p:spPr>
          <a:ln/>
        </p:spPr>
        <p:txBody>
          <a:bodyPr/>
          <a:lstStyle/>
          <a:p>
            <a:r>
              <a:rPr lang="en-US" dirty="0"/>
              <a:t>Page </a:t>
            </a:r>
            <a:fld id="{EA25EADA-8DDC-4EE3-B5F1-3BBBDDDD6BEC}" type="slidenum">
              <a:rPr lang="en-US"/>
              <a:pPr/>
              <a:t>11</a:t>
            </a:fld>
            <a:endParaRPr lang="en-US" dirty="0"/>
          </a:p>
        </p:txBody>
      </p:sp>
      <p:sp>
        <p:nvSpPr>
          <p:cNvPr id="14337" name="Rectangle 1">
            <a:extLst>
              <a:ext uri="{FF2B5EF4-FFF2-40B4-BE49-F238E27FC236}">
                <a16:creationId xmlns:a16="http://schemas.microsoft.com/office/drawing/2014/main" id="{5AA4B860-42DB-EACB-125E-E671F9FAB8EE}"/>
              </a:ext>
            </a:extLst>
          </p:cNvPr>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a:extLst>
              <a:ext uri="{FF2B5EF4-FFF2-40B4-BE49-F238E27FC236}">
                <a16:creationId xmlns:a16="http://schemas.microsoft.com/office/drawing/2014/main" id="{5E720CBD-E474-CEA0-B79F-2A123F00DD17}"/>
              </a:ext>
            </a:extLst>
          </p:cNvPr>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962668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802.19-24/0024r0</a:t>
            </a:r>
            <a:endParaRPr lang="en-US" dirty="0"/>
          </a:p>
        </p:txBody>
      </p:sp>
      <p:sp>
        <p:nvSpPr>
          <p:cNvPr id="5" name="Rectangle 3"/>
          <p:cNvSpPr>
            <a:spLocks noGrp="1" noChangeArrowheads="1"/>
          </p:cNvSpPr>
          <p:nvPr>
            <p:ph type="dt"/>
          </p:nvPr>
        </p:nvSpPr>
        <p:spPr>
          <a:ln/>
        </p:spPr>
        <p:txBody>
          <a:bodyPr/>
          <a:lstStyle/>
          <a:p>
            <a:r>
              <a:rPr lang="en-US" altLang="ja-JP"/>
              <a:t>July 2024</a:t>
            </a:r>
            <a:endParaRPr lang="en-US" dirty="0"/>
          </a:p>
        </p:txBody>
      </p:sp>
      <p:sp>
        <p:nvSpPr>
          <p:cNvPr id="6" name="Rectangle 6"/>
          <p:cNvSpPr>
            <a:spLocks noGrp="1" noChangeArrowheads="1"/>
          </p:cNvSpPr>
          <p:nvPr>
            <p:ph type="ftr"/>
          </p:nvPr>
        </p:nvSpPr>
        <p:spPr>
          <a:ln/>
        </p:spPr>
        <p:txBody>
          <a:bodyPr/>
          <a:lstStyle/>
          <a:p>
            <a:r>
              <a:rPr lang="en-US"/>
              <a:t>Kazuto Yano, ATR</a:t>
            </a:r>
            <a:endParaRPr lang="en-US" dirty="0"/>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12</a:t>
            </a:fld>
            <a:endParaRPr lang="en-US" dirty="0"/>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62544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802.19-24/0024r0</a:t>
            </a:r>
            <a:endParaRPr lang="en-US" dirty="0"/>
          </a:p>
        </p:txBody>
      </p:sp>
      <p:sp>
        <p:nvSpPr>
          <p:cNvPr id="5" name="Rectangle 3"/>
          <p:cNvSpPr>
            <a:spLocks noGrp="1" noChangeArrowheads="1"/>
          </p:cNvSpPr>
          <p:nvPr>
            <p:ph type="dt"/>
          </p:nvPr>
        </p:nvSpPr>
        <p:spPr>
          <a:ln/>
        </p:spPr>
        <p:txBody>
          <a:bodyPr/>
          <a:lstStyle/>
          <a:p>
            <a:r>
              <a:rPr lang="en-US" altLang="ja-JP"/>
              <a:t>July 2024</a:t>
            </a:r>
            <a:endParaRPr lang="en-US" dirty="0"/>
          </a:p>
        </p:txBody>
      </p:sp>
      <p:sp>
        <p:nvSpPr>
          <p:cNvPr id="6" name="Rectangle 6"/>
          <p:cNvSpPr>
            <a:spLocks noGrp="1" noChangeArrowheads="1"/>
          </p:cNvSpPr>
          <p:nvPr>
            <p:ph type="ftr"/>
          </p:nvPr>
        </p:nvSpPr>
        <p:spPr>
          <a:ln/>
        </p:spPr>
        <p:txBody>
          <a:bodyPr/>
          <a:lstStyle/>
          <a:p>
            <a:r>
              <a:rPr lang="en-US"/>
              <a:t>Kazuto Yano, ATR</a:t>
            </a:r>
            <a:endParaRPr lang="en-US" dirty="0"/>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2</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802.19-24/0024r0</a:t>
            </a:r>
            <a:endParaRPr lang="en-US" dirty="0"/>
          </a:p>
        </p:txBody>
      </p:sp>
      <p:sp>
        <p:nvSpPr>
          <p:cNvPr id="5" name="Rectangle 3"/>
          <p:cNvSpPr>
            <a:spLocks noGrp="1" noChangeArrowheads="1"/>
          </p:cNvSpPr>
          <p:nvPr>
            <p:ph type="dt"/>
          </p:nvPr>
        </p:nvSpPr>
        <p:spPr>
          <a:ln/>
        </p:spPr>
        <p:txBody>
          <a:bodyPr/>
          <a:lstStyle/>
          <a:p>
            <a:r>
              <a:rPr lang="en-US" altLang="ja-JP"/>
              <a:t>July 2024</a:t>
            </a:r>
            <a:endParaRPr lang="en-US" dirty="0"/>
          </a:p>
        </p:txBody>
      </p:sp>
      <p:sp>
        <p:nvSpPr>
          <p:cNvPr id="6" name="Rectangle 6"/>
          <p:cNvSpPr>
            <a:spLocks noGrp="1" noChangeArrowheads="1"/>
          </p:cNvSpPr>
          <p:nvPr>
            <p:ph type="ftr"/>
          </p:nvPr>
        </p:nvSpPr>
        <p:spPr>
          <a:ln/>
        </p:spPr>
        <p:txBody>
          <a:bodyPr/>
          <a:lstStyle/>
          <a:p>
            <a:r>
              <a:rPr lang="en-US"/>
              <a:t>Kazuto Yano, ATR</a:t>
            </a:r>
            <a:endParaRPr lang="en-US" dirty="0"/>
          </a:p>
        </p:txBody>
      </p:sp>
      <p:sp>
        <p:nvSpPr>
          <p:cNvPr id="7" name="Rectangle 7"/>
          <p:cNvSpPr>
            <a:spLocks noGrp="1" noChangeArrowheads="1"/>
          </p:cNvSpPr>
          <p:nvPr>
            <p:ph type="sldNum"/>
          </p:nvPr>
        </p:nvSpPr>
        <p:spPr>
          <a:ln/>
        </p:spPr>
        <p:txBody>
          <a:bodyPr/>
          <a:lstStyle/>
          <a:p>
            <a:r>
              <a:rPr lang="en-US" dirty="0"/>
              <a:t>Page </a:t>
            </a:r>
            <a:fld id="{EA25EADA-8DDC-4EE3-B5F1-3BBBDDDD6BEC}" type="slidenum">
              <a:rPr lang="en-US"/>
              <a:pPr/>
              <a:t>3</a:t>
            </a:fld>
            <a:endParaRPr lang="en-US" dirty="0"/>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96060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3970536-2BED-B7D5-34FE-4AFFC8D5760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C944870-290A-8B11-5B95-8A1D3CC304E6}"/>
              </a:ext>
            </a:extLst>
          </p:cNvPr>
          <p:cNvSpPr>
            <a:spLocks noGrp="1" noChangeArrowheads="1"/>
          </p:cNvSpPr>
          <p:nvPr>
            <p:ph type="hdr"/>
          </p:nvPr>
        </p:nvSpPr>
        <p:spPr>
          <a:ln/>
        </p:spPr>
        <p:txBody>
          <a:bodyPr/>
          <a:lstStyle/>
          <a:p>
            <a:r>
              <a:rPr lang="en-US"/>
              <a:t>doc.: IEEE 802.19-24/0024r0</a:t>
            </a:r>
            <a:endParaRPr lang="en-US" dirty="0"/>
          </a:p>
        </p:txBody>
      </p:sp>
      <p:sp>
        <p:nvSpPr>
          <p:cNvPr id="5" name="Rectangle 3">
            <a:extLst>
              <a:ext uri="{FF2B5EF4-FFF2-40B4-BE49-F238E27FC236}">
                <a16:creationId xmlns:a16="http://schemas.microsoft.com/office/drawing/2014/main" id="{AC7A99CA-DE37-0718-843F-15B714F6C402}"/>
              </a:ext>
            </a:extLst>
          </p:cNvPr>
          <p:cNvSpPr>
            <a:spLocks noGrp="1" noChangeArrowheads="1"/>
          </p:cNvSpPr>
          <p:nvPr>
            <p:ph type="dt"/>
          </p:nvPr>
        </p:nvSpPr>
        <p:spPr>
          <a:ln/>
        </p:spPr>
        <p:txBody>
          <a:bodyPr/>
          <a:lstStyle/>
          <a:p>
            <a:r>
              <a:rPr lang="en-US" altLang="ja-JP"/>
              <a:t>July 2024</a:t>
            </a:r>
            <a:endParaRPr lang="en-US" dirty="0"/>
          </a:p>
        </p:txBody>
      </p:sp>
      <p:sp>
        <p:nvSpPr>
          <p:cNvPr id="6" name="Rectangle 6">
            <a:extLst>
              <a:ext uri="{FF2B5EF4-FFF2-40B4-BE49-F238E27FC236}">
                <a16:creationId xmlns:a16="http://schemas.microsoft.com/office/drawing/2014/main" id="{A1A2FA3B-5843-A7B9-CF7A-05BFBD4B8D54}"/>
              </a:ext>
            </a:extLst>
          </p:cNvPr>
          <p:cNvSpPr>
            <a:spLocks noGrp="1" noChangeArrowheads="1"/>
          </p:cNvSpPr>
          <p:nvPr>
            <p:ph type="ftr"/>
          </p:nvPr>
        </p:nvSpPr>
        <p:spPr>
          <a:ln/>
        </p:spPr>
        <p:txBody>
          <a:bodyPr/>
          <a:lstStyle/>
          <a:p>
            <a:r>
              <a:rPr lang="en-US"/>
              <a:t>Kazuto Yano, ATR</a:t>
            </a:r>
            <a:endParaRPr lang="en-US" dirty="0"/>
          </a:p>
        </p:txBody>
      </p:sp>
      <p:sp>
        <p:nvSpPr>
          <p:cNvPr id="7" name="Rectangle 7">
            <a:extLst>
              <a:ext uri="{FF2B5EF4-FFF2-40B4-BE49-F238E27FC236}">
                <a16:creationId xmlns:a16="http://schemas.microsoft.com/office/drawing/2014/main" id="{BACBBCB8-1FBA-B75D-B8FF-6A56F4A680B3}"/>
              </a:ext>
            </a:extLst>
          </p:cNvPr>
          <p:cNvSpPr>
            <a:spLocks noGrp="1" noChangeArrowheads="1"/>
          </p:cNvSpPr>
          <p:nvPr>
            <p:ph type="sldNum"/>
          </p:nvPr>
        </p:nvSpPr>
        <p:spPr>
          <a:ln/>
        </p:spPr>
        <p:txBody>
          <a:bodyPr/>
          <a:lstStyle/>
          <a:p>
            <a:r>
              <a:rPr lang="en-US" dirty="0"/>
              <a:t>Page </a:t>
            </a:r>
            <a:fld id="{EA25EADA-8DDC-4EE3-B5F1-3BBBDDDD6BEC}" type="slidenum">
              <a:rPr lang="en-US"/>
              <a:pPr/>
              <a:t>4</a:t>
            </a:fld>
            <a:endParaRPr lang="en-US" dirty="0"/>
          </a:p>
        </p:txBody>
      </p:sp>
      <p:sp>
        <p:nvSpPr>
          <p:cNvPr id="14337" name="Rectangle 1">
            <a:extLst>
              <a:ext uri="{FF2B5EF4-FFF2-40B4-BE49-F238E27FC236}">
                <a16:creationId xmlns:a16="http://schemas.microsoft.com/office/drawing/2014/main" id="{788E8A39-82CD-307E-E0D9-A3312A7A885B}"/>
              </a:ext>
            </a:extLst>
          </p:cNvPr>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a:extLst>
              <a:ext uri="{FF2B5EF4-FFF2-40B4-BE49-F238E27FC236}">
                <a16:creationId xmlns:a16="http://schemas.microsoft.com/office/drawing/2014/main" id="{19F59342-F7E3-9F22-6169-7774DCA56A74}"/>
              </a:ext>
            </a:extLst>
          </p:cNvPr>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751803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3970536-2BED-B7D5-34FE-4AFFC8D5760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C944870-290A-8B11-5B95-8A1D3CC304E6}"/>
              </a:ext>
            </a:extLst>
          </p:cNvPr>
          <p:cNvSpPr>
            <a:spLocks noGrp="1" noChangeArrowheads="1"/>
          </p:cNvSpPr>
          <p:nvPr>
            <p:ph type="hdr"/>
          </p:nvPr>
        </p:nvSpPr>
        <p:spPr>
          <a:ln/>
        </p:spPr>
        <p:txBody>
          <a:bodyPr/>
          <a:lstStyle/>
          <a:p>
            <a:r>
              <a:rPr lang="en-US"/>
              <a:t>doc.: IEEE 802.19-24/0024r0</a:t>
            </a:r>
            <a:endParaRPr lang="en-US" dirty="0"/>
          </a:p>
        </p:txBody>
      </p:sp>
      <p:sp>
        <p:nvSpPr>
          <p:cNvPr id="5" name="Rectangle 3">
            <a:extLst>
              <a:ext uri="{FF2B5EF4-FFF2-40B4-BE49-F238E27FC236}">
                <a16:creationId xmlns:a16="http://schemas.microsoft.com/office/drawing/2014/main" id="{AC7A99CA-DE37-0718-843F-15B714F6C402}"/>
              </a:ext>
            </a:extLst>
          </p:cNvPr>
          <p:cNvSpPr>
            <a:spLocks noGrp="1" noChangeArrowheads="1"/>
          </p:cNvSpPr>
          <p:nvPr>
            <p:ph type="dt"/>
          </p:nvPr>
        </p:nvSpPr>
        <p:spPr>
          <a:ln/>
        </p:spPr>
        <p:txBody>
          <a:bodyPr/>
          <a:lstStyle/>
          <a:p>
            <a:r>
              <a:rPr lang="en-US" altLang="ja-JP"/>
              <a:t>July 2024</a:t>
            </a:r>
            <a:endParaRPr lang="en-US" dirty="0"/>
          </a:p>
        </p:txBody>
      </p:sp>
      <p:sp>
        <p:nvSpPr>
          <p:cNvPr id="6" name="Rectangle 6">
            <a:extLst>
              <a:ext uri="{FF2B5EF4-FFF2-40B4-BE49-F238E27FC236}">
                <a16:creationId xmlns:a16="http://schemas.microsoft.com/office/drawing/2014/main" id="{A1A2FA3B-5843-A7B9-CF7A-05BFBD4B8D54}"/>
              </a:ext>
            </a:extLst>
          </p:cNvPr>
          <p:cNvSpPr>
            <a:spLocks noGrp="1" noChangeArrowheads="1"/>
          </p:cNvSpPr>
          <p:nvPr>
            <p:ph type="ftr"/>
          </p:nvPr>
        </p:nvSpPr>
        <p:spPr>
          <a:ln/>
        </p:spPr>
        <p:txBody>
          <a:bodyPr/>
          <a:lstStyle/>
          <a:p>
            <a:r>
              <a:rPr lang="en-US"/>
              <a:t>Kazuto Yano, ATR</a:t>
            </a:r>
            <a:endParaRPr lang="en-US" dirty="0"/>
          </a:p>
        </p:txBody>
      </p:sp>
      <p:sp>
        <p:nvSpPr>
          <p:cNvPr id="7" name="Rectangle 7">
            <a:extLst>
              <a:ext uri="{FF2B5EF4-FFF2-40B4-BE49-F238E27FC236}">
                <a16:creationId xmlns:a16="http://schemas.microsoft.com/office/drawing/2014/main" id="{BACBBCB8-1FBA-B75D-B8FF-6A56F4A680B3}"/>
              </a:ext>
            </a:extLst>
          </p:cNvPr>
          <p:cNvSpPr>
            <a:spLocks noGrp="1" noChangeArrowheads="1"/>
          </p:cNvSpPr>
          <p:nvPr>
            <p:ph type="sldNum"/>
          </p:nvPr>
        </p:nvSpPr>
        <p:spPr>
          <a:ln/>
        </p:spPr>
        <p:txBody>
          <a:bodyPr/>
          <a:lstStyle/>
          <a:p>
            <a:r>
              <a:rPr lang="en-US" dirty="0"/>
              <a:t>Page </a:t>
            </a:r>
            <a:fld id="{EA25EADA-8DDC-4EE3-B5F1-3BBBDDDD6BEC}" type="slidenum">
              <a:rPr lang="en-US"/>
              <a:pPr/>
              <a:t>5</a:t>
            </a:fld>
            <a:endParaRPr lang="en-US" dirty="0"/>
          </a:p>
        </p:txBody>
      </p:sp>
      <p:sp>
        <p:nvSpPr>
          <p:cNvPr id="14337" name="Rectangle 1">
            <a:extLst>
              <a:ext uri="{FF2B5EF4-FFF2-40B4-BE49-F238E27FC236}">
                <a16:creationId xmlns:a16="http://schemas.microsoft.com/office/drawing/2014/main" id="{788E8A39-82CD-307E-E0D9-A3312A7A885B}"/>
              </a:ext>
            </a:extLst>
          </p:cNvPr>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a:extLst>
              <a:ext uri="{FF2B5EF4-FFF2-40B4-BE49-F238E27FC236}">
                <a16:creationId xmlns:a16="http://schemas.microsoft.com/office/drawing/2014/main" id="{19F59342-F7E3-9F22-6169-7774DCA56A74}"/>
              </a:ext>
            </a:extLst>
          </p:cNvPr>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754659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3970536-2BED-B7D5-34FE-4AFFC8D5760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C944870-290A-8B11-5B95-8A1D3CC304E6}"/>
              </a:ext>
            </a:extLst>
          </p:cNvPr>
          <p:cNvSpPr>
            <a:spLocks noGrp="1" noChangeArrowheads="1"/>
          </p:cNvSpPr>
          <p:nvPr>
            <p:ph type="hdr"/>
          </p:nvPr>
        </p:nvSpPr>
        <p:spPr>
          <a:ln/>
        </p:spPr>
        <p:txBody>
          <a:bodyPr/>
          <a:lstStyle/>
          <a:p>
            <a:r>
              <a:rPr lang="en-US"/>
              <a:t>doc.: IEEE 802.19-24/0024r0</a:t>
            </a:r>
            <a:endParaRPr lang="en-US" dirty="0"/>
          </a:p>
        </p:txBody>
      </p:sp>
      <p:sp>
        <p:nvSpPr>
          <p:cNvPr id="5" name="Rectangle 3">
            <a:extLst>
              <a:ext uri="{FF2B5EF4-FFF2-40B4-BE49-F238E27FC236}">
                <a16:creationId xmlns:a16="http://schemas.microsoft.com/office/drawing/2014/main" id="{AC7A99CA-DE37-0718-843F-15B714F6C402}"/>
              </a:ext>
            </a:extLst>
          </p:cNvPr>
          <p:cNvSpPr>
            <a:spLocks noGrp="1" noChangeArrowheads="1"/>
          </p:cNvSpPr>
          <p:nvPr>
            <p:ph type="dt"/>
          </p:nvPr>
        </p:nvSpPr>
        <p:spPr>
          <a:ln/>
        </p:spPr>
        <p:txBody>
          <a:bodyPr/>
          <a:lstStyle/>
          <a:p>
            <a:r>
              <a:rPr lang="en-US" altLang="ja-JP"/>
              <a:t>July 2024</a:t>
            </a:r>
            <a:endParaRPr lang="en-US" dirty="0"/>
          </a:p>
        </p:txBody>
      </p:sp>
      <p:sp>
        <p:nvSpPr>
          <p:cNvPr id="6" name="Rectangle 6">
            <a:extLst>
              <a:ext uri="{FF2B5EF4-FFF2-40B4-BE49-F238E27FC236}">
                <a16:creationId xmlns:a16="http://schemas.microsoft.com/office/drawing/2014/main" id="{A1A2FA3B-5843-A7B9-CF7A-05BFBD4B8D54}"/>
              </a:ext>
            </a:extLst>
          </p:cNvPr>
          <p:cNvSpPr>
            <a:spLocks noGrp="1" noChangeArrowheads="1"/>
          </p:cNvSpPr>
          <p:nvPr>
            <p:ph type="ftr"/>
          </p:nvPr>
        </p:nvSpPr>
        <p:spPr>
          <a:ln/>
        </p:spPr>
        <p:txBody>
          <a:bodyPr/>
          <a:lstStyle/>
          <a:p>
            <a:r>
              <a:rPr lang="en-US"/>
              <a:t>Kazuto Yano, ATR</a:t>
            </a:r>
            <a:endParaRPr lang="en-US" dirty="0"/>
          </a:p>
        </p:txBody>
      </p:sp>
      <p:sp>
        <p:nvSpPr>
          <p:cNvPr id="7" name="Rectangle 7">
            <a:extLst>
              <a:ext uri="{FF2B5EF4-FFF2-40B4-BE49-F238E27FC236}">
                <a16:creationId xmlns:a16="http://schemas.microsoft.com/office/drawing/2014/main" id="{BACBBCB8-1FBA-B75D-B8FF-6A56F4A680B3}"/>
              </a:ext>
            </a:extLst>
          </p:cNvPr>
          <p:cNvSpPr>
            <a:spLocks noGrp="1" noChangeArrowheads="1"/>
          </p:cNvSpPr>
          <p:nvPr>
            <p:ph type="sldNum"/>
          </p:nvPr>
        </p:nvSpPr>
        <p:spPr>
          <a:ln/>
        </p:spPr>
        <p:txBody>
          <a:bodyPr/>
          <a:lstStyle/>
          <a:p>
            <a:r>
              <a:rPr lang="en-US" dirty="0"/>
              <a:t>Page </a:t>
            </a:r>
            <a:fld id="{EA25EADA-8DDC-4EE3-B5F1-3BBBDDDD6BEC}" type="slidenum">
              <a:rPr lang="en-US"/>
              <a:pPr/>
              <a:t>6</a:t>
            </a:fld>
            <a:endParaRPr lang="en-US" dirty="0"/>
          </a:p>
        </p:txBody>
      </p:sp>
      <p:sp>
        <p:nvSpPr>
          <p:cNvPr id="14337" name="Rectangle 1">
            <a:extLst>
              <a:ext uri="{FF2B5EF4-FFF2-40B4-BE49-F238E27FC236}">
                <a16:creationId xmlns:a16="http://schemas.microsoft.com/office/drawing/2014/main" id="{788E8A39-82CD-307E-E0D9-A3312A7A885B}"/>
              </a:ext>
            </a:extLst>
          </p:cNvPr>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a:extLst>
              <a:ext uri="{FF2B5EF4-FFF2-40B4-BE49-F238E27FC236}">
                <a16:creationId xmlns:a16="http://schemas.microsoft.com/office/drawing/2014/main" id="{19F59342-F7E3-9F22-6169-7774DCA56A74}"/>
              </a:ext>
            </a:extLst>
          </p:cNvPr>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312854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3970536-2BED-B7D5-34FE-4AFFC8D5760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C944870-290A-8B11-5B95-8A1D3CC304E6}"/>
              </a:ext>
            </a:extLst>
          </p:cNvPr>
          <p:cNvSpPr>
            <a:spLocks noGrp="1" noChangeArrowheads="1"/>
          </p:cNvSpPr>
          <p:nvPr>
            <p:ph type="hdr"/>
          </p:nvPr>
        </p:nvSpPr>
        <p:spPr>
          <a:ln/>
        </p:spPr>
        <p:txBody>
          <a:bodyPr/>
          <a:lstStyle/>
          <a:p>
            <a:r>
              <a:rPr lang="en-US"/>
              <a:t>doc.: IEEE 802.19-24/0024r0</a:t>
            </a:r>
            <a:endParaRPr lang="en-US" dirty="0"/>
          </a:p>
        </p:txBody>
      </p:sp>
      <p:sp>
        <p:nvSpPr>
          <p:cNvPr id="5" name="Rectangle 3">
            <a:extLst>
              <a:ext uri="{FF2B5EF4-FFF2-40B4-BE49-F238E27FC236}">
                <a16:creationId xmlns:a16="http://schemas.microsoft.com/office/drawing/2014/main" id="{AC7A99CA-DE37-0718-843F-15B714F6C402}"/>
              </a:ext>
            </a:extLst>
          </p:cNvPr>
          <p:cNvSpPr>
            <a:spLocks noGrp="1" noChangeArrowheads="1"/>
          </p:cNvSpPr>
          <p:nvPr>
            <p:ph type="dt"/>
          </p:nvPr>
        </p:nvSpPr>
        <p:spPr>
          <a:ln/>
        </p:spPr>
        <p:txBody>
          <a:bodyPr/>
          <a:lstStyle/>
          <a:p>
            <a:r>
              <a:rPr lang="en-US" altLang="ja-JP"/>
              <a:t>July 2024</a:t>
            </a:r>
            <a:endParaRPr lang="en-US" dirty="0"/>
          </a:p>
        </p:txBody>
      </p:sp>
      <p:sp>
        <p:nvSpPr>
          <p:cNvPr id="6" name="Rectangle 6">
            <a:extLst>
              <a:ext uri="{FF2B5EF4-FFF2-40B4-BE49-F238E27FC236}">
                <a16:creationId xmlns:a16="http://schemas.microsoft.com/office/drawing/2014/main" id="{A1A2FA3B-5843-A7B9-CF7A-05BFBD4B8D54}"/>
              </a:ext>
            </a:extLst>
          </p:cNvPr>
          <p:cNvSpPr>
            <a:spLocks noGrp="1" noChangeArrowheads="1"/>
          </p:cNvSpPr>
          <p:nvPr>
            <p:ph type="ftr"/>
          </p:nvPr>
        </p:nvSpPr>
        <p:spPr>
          <a:ln/>
        </p:spPr>
        <p:txBody>
          <a:bodyPr/>
          <a:lstStyle/>
          <a:p>
            <a:r>
              <a:rPr lang="en-US"/>
              <a:t>Kazuto Yano, ATR</a:t>
            </a:r>
            <a:endParaRPr lang="en-US" dirty="0"/>
          </a:p>
        </p:txBody>
      </p:sp>
      <p:sp>
        <p:nvSpPr>
          <p:cNvPr id="7" name="Rectangle 7">
            <a:extLst>
              <a:ext uri="{FF2B5EF4-FFF2-40B4-BE49-F238E27FC236}">
                <a16:creationId xmlns:a16="http://schemas.microsoft.com/office/drawing/2014/main" id="{BACBBCB8-1FBA-B75D-B8FF-6A56F4A680B3}"/>
              </a:ext>
            </a:extLst>
          </p:cNvPr>
          <p:cNvSpPr>
            <a:spLocks noGrp="1" noChangeArrowheads="1"/>
          </p:cNvSpPr>
          <p:nvPr>
            <p:ph type="sldNum"/>
          </p:nvPr>
        </p:nvSpPr>
        <p:spPr>
          <a:ln/>
        </p:spPr>
        <p:txBody>
          <a:bodyPr/>
          <a:lstStyle/>
          <a:p>
            <a:r>
              <a:rPr lang="en-US" dirty="0"/>
              <a:t>Page </a:t>
            </a:r>
            <a:fld id="{EA25EADA-8DDC-4EE3-B5F1-3BBBDDDD6BEC}" type="slidenum">
              <a:rPr lang="en-US"/>
              <a:pPr/>
              <a:t>7</a:t>
            </a:fld>
            <a:endParaRPr lang="en-US" dirty="0"/>
          </a:p>
        </p:txBody>
      </p:sp>
      <p:sp>
        <p:nvSpPr>
          <p:cNvPr id="14337" name="Rectangle 1">
            <a:extLst>
              <a:ext uri="{FF2B5EF4-FFF2-40B4-BE49-F238E27FC236}">
                <a16:creationId xmlns:a16="http://schemas.microsoft.com/office/drawing/2014/main" id="{788E8A39-82CD-307E-E0D9-A3312A7A885B}"/>
              </a:ext>
            </a:extLst>
          </p:cNvPr>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a:extLst>
              <a:ext uri="{FF2B5EF4-FFF2-40B4-BE49-F238E27FC236}">
                <a16:creationId xmlns:a16="http://schemas.microsoft.com/office/drawing/2014/main" id="{19F59342-F7E3-9F22-6169-7774DCA56A74}"/>
              </a:ext>
            </a:extLst>
          </p:cNvPr>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118328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3970536-2BED-B7D5-34FE-4AFFC8D5760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C944870-290A-8B11-5B95-8A1D3CC304E6}"/>
              </a:ext>
            </a:extLst>
          </p:cNvPr>
          <p:cNvSpPr>
            <a:spLocks noGrp="1" noChangeArrowheads="1"/>
          </p:cNvSpPr>
          <p:nvPr>
            <p:ph type="hdr"/>
          </p:nvPr>
        </p:nvSpPr>
        <p:spPr>
          <a:ln/>
        </p:spPr>
        <p:txBody>
          <a:bodyPr/>
          <a:lstStyle/>
          <a:p>
            <a:r>
              <a:rPr lang="en-US"/>
              <a:t>doc.: IEEE 802.19-24/0024r0</a:t>
            </a:r>
            <a:endParaRPr lang="en-US" dirty="0"/>
          </a:p>
        </p:txBody>
      </p:sp>
      <p:sp>
        <p:nvSpPr>
          <p:cNvPr id="5" name="Rectangle 3">
            <a:extLst>
              <a:ext uri="{FF2B5EF4-FFF2-40B4-BE49-F238E27FC236}">
                <a16:creationId xmlns:a16="http://schemas.microsoft.com/office/drawing/2014/main" id="{AC7A99CA-DE37-0718-843F-15B714F6C402}"/>
              </a:ext>
            </a:extLst>
          </p:cNvPr>
          <p:cNvSpPr>
            <a:spLocks noGrp="1" noChangeArrowheads="1"/>
          </p:cNvSpPr>
          <p:nvPr>
            <p:ph type="dt"/>
          </p:nvPr>
        </p:nvSpPr>
        <p:spPr>
          <a:ln/>
        </p:spPr>
        <p:txBody>
          <a:bodyPr/>
          <a:lstStyle/>
          <a:p>
            <a:r>
              <a:rPr lang="en-US" altLang="ja-JP"/>
              <a:t>July 2024</a:t>
            </a:r>
            <a:endParaRPr lang="en-US" dirty="0"/>
          </a:p>
        </p:txBody>
      </p:sp>
      <p:sp>
        <p:nvSpPr>
          <p:cNvPr id="6" name="Rectangle 6">
            <a:extLst>
              <a:ext uri="{FF2B5EF4-FFF2-40B4-BE49-F238E27FC236}">
                <a16:creationId xmlns:a16="http://schemas.microsoft.com/office/drawing/2014/main" id="{A1A2FA3B-5843-A7B9-CF7A-05BFBD4B8D54}"/>
              </a:ext>
            </a:extLst>
          </p:cNvPr>
          <p:cNvSpPr>
            <a:spLocks noGrp="1" noChangeArrowheads="1"/>
          </p:cNvSpPr>
          <p:nvPr>
            <p:ph type="ftr"/>
          </p:nvPr>
        </p:nvSpPr>
        <p:spPr>
          <a:ln/>
        </p:spPr>
        <p:txBody>
          <a:bodyPr/>
          <a:lstStyle/>
          <a:p>
            <a:r>
              <a:rPr lang="en-US"/>
              <a:t>Kazuto Yano, ATR</a:t>
            </a:r>
            <a:endParaRPr lang="en-US" dirty="0"/>
          </a:p>
        </p:txBody>
      </p:sp>
      <p:sp>
        <p:nvSpPr>
          <p:cNvPr id="7" name="Rectangle 7">
            <a:extLst>
              <a:ext uri="{FF2B5EF4-FFF2-40B4-BE49-F238E27FC236}">
                <a16:creationId xmlns:a16="http://schemas.microsoft.com/office/drawing/2014/main" id="{BACBBCB8-1FBA-B75D-B8FF-6A56F4A680B3}"/>
              </a:ext>
            </a:extLst>
          </p:cNvPr>
          <p:cNvSpPr>
            <a:spLocks noGrp="1" noChangeArrowheads="1"/>
          </p:cNvSpPr>
          <p:nvPr>
            <p:ph type="sldNum"/>
          </p:nvPr>
        </p:nvSpPr>
        <p:spPr>
          <a:ln/>
        </p:spPr>
        <p:txBody>
          <a:bodyPr/>
          <a:lstStyle/>
          <a:p>
            <a:r>
              <a:rPr lang="en-US" dirty="0"/>
              <a:t>Page </a:t>
            </a:r>
            <a:fld id="{EA25EADA-8DDC-4EE3-B5F1-3BBBDDDD6BEC}" type="slidenum">
              <a:rPr lang="en-US"/>
              <a:pPr/>
              <a:t>8</a:t>
            </a:fld>
            <a:endParaRPr lang="en-US" dirty="0"/>
          </a:p>
        </p:txBody>
      </p:sp>
      <p:sp>
        <p:nvSpPr>
          <p:cNvPr id="14337" name="Rectangle 1">
            <a:extLst>
              <a:ext uri="{FF2B5EF4-FFF2-40B4-BE49-F238E27FC236}">
                <a16:creationId xmlns:a16="http://schemas.microsoft.com/office/drawing/2014/main" id="{788E8A39-82CD-307E-E0D9-A3312A7A885B}"/>
              </a:ext>
            </a:extLst>
          </p:cNvPr>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a:extLst>
              <a:ext uri="{FF2B5EF4-FFF2-40B4-BE49-F238E27FC236}">
                <a16:creationId xmlns:a16="http://schemas.microsoft.com/office/drawing/2014/main" id="{19F59342-F7E3-9F22-6169-7774DCA56A74}"/>
              </a:ext>
            </a:extLst>
          </p:cNvPr>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581216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3970536-2BED-B7D5-34FE-4AFFC8D5760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C944870-290A-8B11-5B95-8A1D3CC304E6}"/>
              </a:ext>
            </a:extLst>
          </p:cNvPr>
          <p:cNvSpPr>
            <a:spLocks noGrp="1" noChangeArrowheads="1"/>
          </p:cNvSpPr>
          <p:nvPr>
            <p:ph type="hdr"/>
          </p:nvPr>
        </p:nvSpPr>
        <p:spPr>
          <a:ln/>
        </p:spPr>
        <p:txBody>
          <a:bodyPr/>
          <a:lstStyle/>
          <a:p>
            <a:r>
              <a:rPr lang="en-US"/>
              <a:t>doc.: IEEE 802.19-24/0024r0</a:t>
            </a:r>
            <a:endParaRPr lang="en-US" dirty="0"/>
          </a:p>
        </p:txBody>
      </p:sp>
      <p:sp>
        <p:nvSpPr>
          <p:cNvPr id="5" name="Rectangle 3">
            <a:extLst>
              <a:ext uri="{FF2B5EF4-FFF2-40B4-BE49-F238E27FC236}">
                <a16:creationId xmlns:a16="http://schemas.microsoft.com/office/drawing/2014/main" id="{AC7A99CA-DE37-0718-843F-15B714F6C402}"/>
              </a:ext>
            </a:extLst>
          </p:cNvPr>
          <p:cNvSpPr>
            <a:spLocks noGrp="1" noChangeArrowheads="1"/>
          </p:cNvSpPr>
          <p:nvPr>
            <p:ph type="dt"/>
          </p:nvPr>
        </p:nvSpPr>
        <p:spPr>
          <a:ln/>
        </p:spPr>
        <p:txBody>
          <a:bodyPr/>
          <a:lstStyle/>
          <a:p>
            <a:r>
              <a:rPr lang="en-US" altLang="ja-JP"/>
              <a:t>July 2024</a:t>
            </a:r>
            <a:endParaRPr lang="en-US" dirty="0"/>
          </a:p>
        </p:txBody>
      </p:sp>
      <p:sp>
        <p:nvSpPr>
          <p:cNvPr id="6" name="Rectangle 6">
            <a:extLst>
              <a:ext uri="{FF2B5EF4-FFF2-40B4-BE49-F238E27FC236}">
                <a16:creationId xmlns:a16="http://schemas.microsoft.com/office/drawing/2014/main" id="{A1A2FA3B-5843-A7B9-CF7A-05BFBD4B8D54}"/>
              </a:ext>
            </a:extLst>
          </p:cNvPr>
          <p:cNvSpPr>
            <a:spLocks noGrp="1" noChangeArrowheads="1"/>
          </p:cNvSpPr>
          <p:nvPr>
            <p:ph type="ftr"/>
          </p:nvPr>
        </p:nvSpPr>
        <p:spPr>
          <a:ln/>
        </p:spPr>
        <p:txBody>
          <a:bodyPr/>
          <a:lstStyle/>
          <a:p>
            <a:r>
              <a:rPr lang="en-US"/>
              <a:t>Kazuto Yano, ATR</a:t>
            </a:r>
            <a:endParaRPr lang="en-US" dirty="0"/>
          </a:p>
        </p:txBody>
      </p:sp>
      <p:sp>
        <p:nvSpPr>
          <p:cNvPr id="7" name="Rectangle 7">
            <a:extLst>
              <a:ext uri="{FF2B5EF4-FFF2-40B4-BE49-F238E27FC236}">
                <a16:creationId xmlns:a16="http://schemas.microsoft.com/office/drawing/2014/main" id="{BACBBCB8-1FBA-B75D-B8FF-6A56F4A680B3}"/>
              </a:ext>
            </a:extLst>
          </p:cNvPr>
          <p:cNvSpPr>
            <a:spLocks noGrp="1" noChangeArrowheads="1"/>
          </p:cNvSpPr>
          <p:nvPr>
            <p:ph type="sldNum"/>
          </p:nvPr>
        </p:nvSpPr>
        <p:spPr>
          <a:ln/>
        </p:spPr>
        <p:txBody>
          <a:bodyPr/>
          <a:lstStyle/>
          <a:p>
            <a:r>
              <a:rPr lang="en-US" dirty="0"/>
              <a:t>Page </a:t>
            </a:r>
            <a:fld id="{EA25EADA-8DDC-4EE3-B5F1-3BBBDDDD6BEC}" type="slidenum">
              <a:rPr lang="en-US"/>
              <a:pPr/>
              <a:t>9</a:t>
            </a:fld>
            <a:endParaRPr lang="en-US" dirty="0"/>
          </a:p>
        </p:txBody>
      </p:sp>
      <p:sp>
        <p:nvSpPr>
          <p:cNvPr id="14337" name="Rectangle 1">
            <a:extLst>
              <a:ext uri="{FF2B5EF4-FFF2-40B4-BE49-F238E27FC236}">
                <a16:creationId xmlns:a16="http://schemas.microsoft.com/office/drawing/2014/main" id="{788E8A39-82CD-307E-E0D9-A3312A7A885B}"/>
              </a:ext>
            </a:extLst>
          </p:cNvPr>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a:extLst>
              <a:ext uri="{FF2B5EF4-FFF2-40B4-BE49-F238E27FC236}">
                <a16:creationId xmlns:a16="http://schemas.microsoft.com/office/drawing/2014/main" id="{19F59342-F7E3-9F22-6169-7774DCA56A74}"/>
              </a:ext>
            </a:extLst>
          </p:cNvPr>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467844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ja-JP" altLang="en-US"/>
              <a:t>マスター タイトルの書式設定</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GB"/>
          </a:p>
        </p:txBody>
      </p:sp>
      <p:sp>
        <p:nvSpPr>
          <p:cNvPr id="4" name="Date Placeholder 3"/>
          <p:cNvSpPr>
            <a:spLocks noGrp="1"/>
          </p:cNvSpPr>
          <p:nvPr>
            <p:ph type="dt" idx="10"/>
          </p:nvPr>
        </p:nvSpPr>
        <p:spPr/>
        <p:txBody>
          <a:bodyPr/>
          <a:lstStyle>
            <a:lvl1pPr>
              <a:defRPr/>
            </a:lvl1pPr>
          </a:lstStyle>
          <a:p>
            <a:r>
              <a:rPr lang="en-US" altLang="ja-JP"/>
              <a:t>July 2024</a:t>
            </a:r>
            <a:endParaRPr lang="en-GB" dirty="0"/>
          </a:p>
        </p:txBody>
      </p:sp>
      <p:sp>
        <p:nvSpPr>
          <p:cNvPr id="5" name="Footer Placeholder 4"/>
          <p:cNvSpPr>
            <a:spLocks noGrp="1"/>
          </p:cNvSpPr>
          <p:nvPr>
            <p:ph type="ftr" idx="11"/>
          </p:nvPr>
        </p:nvSpPr>
        <p:spPr/>
        <p:txBody>
          <a:bodyPr/>
          <a:lstStyle>
            <a:lvl1pPr>
              <a:defRPr/>
            </a:lvl1pPr>
          </a:lstStyle>
          <a:p>
            <a:r>
              <a:rPr lang="en-GB" dirty="0"/>
              <a:t>Kazuto Yano, ATR</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GB"/>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Kazuto Yano, ATR</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ja-JP"/>
              <a:t>July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Date Placeholder 3"/>
          <p:cNvSpPr>
            <a:spLocks noGrp="1"/>
          </p:cNvSpPr>
          <p:nvPr>
            <p:ph type="dt" idx="10"/>
          </p:nvPr>
        </p:nvSpPr>
        <p:spPr/>
        <p:txBody>
          <a:bodyPr/>
          <a:lstStyle>
            <a:lvl1pPr>
              <a:defRPr/>
            </a:lvl1pPr>
          </a:lstStyle>
          <a:p>
            <a:r>
              <a:rPr lang="en-US" altLang="ja-JP"/>
              <a:t>July 2024</a:t>
            </a:r>
            <a:endParaRPr lang="en-GB" dirty="0"/>
          </a:p>
        </p:txBody>
      </p:sp>
      <p:sp>
        <p:nvSpPr>
          <p:cNvPr id="5" name="Footer Placeholder 4"/>
          <p:cNvSpPr>
            <a:spLocks noGrp="1"/>
          </p:cNvSpPr>
          <p:nvPr>
            <p:ph type="ftr" idx="11"/>
          </p:nvPr>
        </p:nvSpPr>
        <p:spPr/>
        <p:txBody>
          <a:bodyPr/>
          <a:lstStyle>
            <a:lvl1pPr>
              <a:defRPr/>
            </a:lvl1pPr>
          </a:lstStyle>
          <a:p>
            <a:r>
              <a:rPr lang="en-GB"/>
              <a:t>Kazuto Yano, ATR</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Date Placeholder 4"/>
          <p:cNvSpPr>
            <a:spLocks noGrp="1"/>
          </p:cNvSpPr>
          <p:nvPr>
            <p:ph type="dt" idx="10"/>
          </p:nvPr>
        </p:nvSpPr>
        <p:spPr/>
        <p:txBody>
          <a:bodyPr/>
          <a:lstStyle>
            <a:lvl1pPr>
              <a:defRPr/>
            </a:lvl1pPr>
          </a:lstStyle>
          <a:p>
            <a:r>
              <a:rPr lang="en-US" altLang="ja-JP"/>
              <a:t>July 2024</a:t>
            </a:r>
            <a:endParaRPr lang="en-GB" dirty="0"/>
          </a:p>
        </p:txBody>
      </p:sp>
      <p:sp>
        <p:nvSpPr>
          <p:cNvPr id="6" name="Footer Placeholder 5"/>
          <p:cNvSpPr>
            <a:spLocks noGrp="1"/>
          </p:cNvSpPr>
          <p:nvPr>
            <p:ph type="ftr" idx="11"/>
          </p:nvPr>
        </p:nvSpPr>
        <p:spPr/>
        <p:txBody>
          <a:bodyPr/>
          <a:lstStyle>
            <a:lvl1pPr>
              <a:defRPr/>
            </a:lvl1pPr>
          </a:lstStyle>
          <a:p>
            <a:r>
              <a:rPr lang="en-GB"/>
              <a:t>Kazuto Yano, ATR</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7" name="Date Placeholder 6"/>
          <p:cNvSpPr>
            <a:spLocks noGrp="1"/>
          </p:cNvSpPr>
          <p:nvPr>
            <p:ph type="dt" idx="10"/>
          </p:nvPr>
        </p:nvSpPr>
        <p:spPr/>
        <p:txBody>
          <a:bodyPr/>
          <a:lstStyle>
            <a:lvl1pPr>
              <a:defRPr/>
            </a:lvl1pPr>
          </a:lstStyle>
          <a:p>
            <a:r>
              <a:rPr lang="en-US" altLang="ja-JP"/>
              <a:t>July 2024</a:t>
            </a:r>
            <a:endParaRPr lang="en-GB" dirty="0"/>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Kazuto Yano, ATR</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GB"/>
          </a:p>
        </p:txBody>
      </p:sp>
      <p:sp>
        <p:nvSpPr>
          <p:cNvPr id="3" name="Date Placeholder 2"/>
          <p:cNvSpPr>
            <a:spLocks noGrp="1"/>
          </p:cNvSpPr>
          <p:nvPr>
            <p:ph type="dt" idx="10"/>
          </p:nvPr>
        </p:nvSpPr>
        <p:spPr/>
        <p:txBody>
          <a:bodyPr/>
          <a:lstStyle>
            <a:lvl1pPr>
              <a:defRPr/>
            </a:lvl1pPr>
          </a:lstStyle>
          <a:p>
            <a:r>
              <a:rPr lang="en-US" altLang="ja-JP"/>
              <a:t>July 2024</a:t>
            </a:r>
            <a:endParaRPr lang="en-GB" dirty="0"/>
          </a:p>
        </p:txBody>
      </p:sp>
      <p:sp>
        <p:nvSpPr>
          <p:cNvPr id="4" name="Footer Placeholder 3"/>
          <p:cNvSpPr>
            <a:spLocks noGrp="1"/>
          </p:cNvSpPr>
          <p:nvPr>
            <p:ph type="ftr" idx="11"/>
          </p:nvPr>
        </p:nvSpPr>
        <p:spPr/>
        <p:txBody>
          <a:bodyPr/>
          <a:lstStyle>
            <a:lvl1pPr>
              <a:defRPr/>
            </a:lvl1pPr>
          </a:lstStyle>
          <a:p>
            <a:r>
              <a:rPr lang="en-GB"/>
              <a:t>Kazuto Yano, ATR</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ja-JP"/>
              <a:t>July 2024</a:t>
            </a:r>
            <a:endParaRPr lang="en-GB" dirty="0"/>
          </a:p>
        </p:txBody>
      </p:sp>
      <p:sp>
        <p:nvSpPr>
          <p:cNvPr id="3" name="Footer Placeholder 2"/>
          <p:cNvSpPr>
            <a:spLocks noGrp="1"/>
          </p:cNvSpPr>
          <p:nvPr>
            <p:ph type="ftr" idx="11"/>
          </p:nvPr>
        </p:nvSpPr>
        <p:spPr/>
        <p:txBody>
          <a:bodyPr/>
          <a:lstStyle>
            <a:lvl1pPr>
              <a:defRPr/>
            </a:lvl1pPr>
          </a:lstStyle>
          <a:p>
            <a:r>
              <a:rPr lang="en-GB"/>
              <a:t>Kazuto Yano, ATR</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GB"/>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Date Placeholder 3"/>
          <p:cNvSpPr>
            <a:spLocks noGrp="1"/>
          </p:cNvSpPr>
          <p:nvPr>
            <p:ph type="dt" idx="10"/>
          </p:nvPr>
        </p:nvSpPr>
        <p:spPr/>
        <p:txBody>
          <a:bodyPr/>
          <a:lstStyle>
            <a:lvl1pPr>
              <a:defRPr/>
            </a:lvl1pPr>
          </a:lstStyle>
          <a:p>
            <a:r>
              <a:rPr lang="en-US" altLang="ja-JP"/>
              <a:t>July 2024</a:t>
            </a:r>
            <a:endParaRPr lang="en-GB" dirty="0"/>
          </a:p>
        </p:txBody>
      </p:sp>
      <p:sp>
        <p:nvSpPr>
          <p:cNvPr id="5" name="Footer Placeholder 4"/>
          <p:cNvSpPr>
            <a:spLocks noGrp="1"/>
          </p:cNvSpPr>
          <p:nvPr>
            <p:ph type="ftr" idx="11"/>
          </p:nvPr>
        </p:nvSpPr>
        <p:spPr/>
        <p:txBody>
          <a:bodyPr/>
          <a:lstStyle>
            <a:lvl1pPr>
              <a:defRPr/>
            </a:lvl1pPr>
          </a:lstStyle>
          <a:p>
            <a:r>
              <a:rPr lang="en-GB"/>
              <a:t>Kazuto Yano, ATR</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ja-JP" altLang="en-US"/>
              <a:t>マスター タイトルの書式設定</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Date Placeholder 3"/>
          <p:cNvSpPr>
            <a:spLocks noGrp="1"/>
          </p:cNvSpPr>
          <p:nvPr>
            <p:ph type="dt" idx="10"/>
          </p:nvPr>
        </p:nvSpPr>
        <p:spPr/>
        <p:txBody>
          <a:bodyPr/>
          <a:lstStyle>
            <a:lvl1pPr>
              <a:defRPr/>
            </a:lvl1pPr>
          </a:lstStyle>
          <a:p>
            <a:r>
              <a:rPr lang="en-US" altLang="ja-JP"/>
              <a:t>July 2024</a:t>
            </a:r>
            <a:endParaRPr lang="en-GB" dirty="0"/>
          </a:p>
        </p:txBody>
      </p:sp>
      <p:sp>
        <p:nvSpPr>
          <p:cNvPr id="5" name="Footer Placeholder 4"/>
          <p:cNvSpPr>
            <a:spLocks noGrp="1"/>
          </p:cNvSpPr>
          <p:nvPr>
            <p:ph type="ftr" idx="11"/>
          </p:nvPr>
        </p:nvSpPr>
        <p:spPr/>
        <p:txBody>
          <a:bodyPr/>
          <a:lstStyle>
            <a:lvl1pPr>
              <a:defRPr/>
            </a:lvl1pPr>
          </a:lstStyle>
          <a:p>
            <a:r>
              <a:rPr lang="en-GB"/>
              <a:t>Kazuto Yano, ATR</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ja-JP"/>
              <a:t>July 2024</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Kazuto Yano, ATR</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802.19-24/0024r0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kumimoji="1"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kumimoji="1"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kumimoji="1">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a:t>Latest</a:t>
            </a:r>
            <a:r>
              <a:rPr lang="en-GB" altLang="ja-JP" dirty="0"/>
              <a:t> measured radio </a:t>
            </a:r>
            <a:r>
              <a:rPr lang="en-US" altLang="ja-JP" dirty="0"/>
              <a:t>use</a:t>
            </a:r>
            <a:r>
              <a:rPr lang="en-GB" altLang="ja-JP" dirty="0"/>
              <a:t> over 920 MHz band</a:t>
            </a:r>
            <a:br>
              <a:rPr lang="en-GB" altLang="ja-JP" dirty="0"/>
            </a:br>
            <a:r>
              <a:rPr lang="en-GB" altLang="ja-JP" dirty="0"/>
              <a:t>in Kansai area of Japan </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2024-07-12</a:t>
            </a:r>
          </a:p>
        </p:txBody>
      </p:sp>
      <p:sp>
        <p:nvSpPr>
          <p:cNvPr id="6" name="Date Placeholder 3"/>
          <p:cNvSpPr>
            <a:spLocks noGrp="1"/>
          </p:cNvSpPr>
          <p:nvPr>
            <p:ph type="dt" idx="10"/>
          </p:nvPr>
        </p:nvSpPr>
        <p:spPr/>
        <p:txBody>
          <a:bodyPr/>
          <a:lstStyle/>
          <a:p>
            <a:r>
              <a:rPr lang="en-US" altLang="ja-JP"/>
              <a:t>July 2024</a:t>
            </a:r>
            <a:endParaRPr lang="en-GB" dirty="0"/>
          </a:p>
        </p:txBody>
      </p:sp>
      <p:sp>
        <p:nvSpPr>
          <p:cNvPr id="7" name="Footer Placeholder 4"/>
          <p:cNvSpPr>
            <a:spLocks noGrp="1"/>
          </p:cNvSpPr>
          <p:nvPr>
            <p:ph type="ftr" idx="11"/>
          </p:nvPr>
        </p:nvSpPr>
        <p:spPr/>
        <p:txBody>
          <a:bodyPr/>
          <a:lstStyle/>
          <a:p>
            <a:r>
              <a:rPr lang="en-GB"/>
              <a:t>Kazuto Yano, ATR</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1738719297"/>
              </p:ext>
            </p:extLst>
          </p:nvPr>
        </p:nvGraphicFramePr>
        <p:xfrm>
          <a:off x="974725" y="2900363"/>
          <a:ext cx="10852150" cy="2441575"/>
        </p:xfrm>
        <a:graphic>
          <a:graphicData uri="http://schemas.openxmlformats.org/presentationml/2006/ole">
            <mc:AlternateContent xmlns:mc="http://schemas.openxmlformats.org/markup-compatibility/2006">
              <mc:Choice xmlns:v="urn:schemas-microsoft-com:vml" Requires="v">
                <p:oleObj name="Document" r:id="rId3" imgW="9175781" imgH="2058515" progId="Word.Document.8">
                  <p:embed/>
                </p:oleObj>
              </mc:Choice>
              <mc:Fallback>
                <p:oleObj name="Document" r:id="rId3" imgW="9175781" imgH="2058515" progId="Word.Document.8">
                  <p:embed/>
                  <p:pic>
                    <p:nvPicPr>
                      <p:cNvPr id="0" name="Picture 3"/>
                      <p:cNvPicPr>
                        <a:picLocks noChangeAspect="1" noChangeArrowheads="1"/>
                      </p:cNvPicPr>
                      <p:nvPr/>
                    </p:nvPicPr>
                    <p:blipFill>
                      <a:blip r:embed="rId4"/>
                      <a:srcRect/>
                      <a:stretch>
                        <a:fillRect/>
                      </a:stretch>
                    </p:blipFill>
                    <p:spPr bwMode="auto">
                      <a:xfrm>
                        <a:off x="974725" y="2900363"/>
                        <a:ext cx="10852150" cy="2441575"/>
                      </a:xfrm>
                      <a:prstGeom prst="rect">
                        <a:avLst/>
                      </a:prstGeom>
                      <a:noFill/>
                    </p:spPr>
                  </p:pic>
                </p:oleObj>
              </mc:Fallback>
            </mc:AlternateContent>
          </a:graphicData>
        </a:graphic>
      </p:graphicFrame>
      <p:sp>
        <p:nvSpPr>
          <p:cNvPr id="3076" name="Rectangle 4"/>
          <p:cNvSpPr>
            <a:spLocks noChangeArrowheads="1"/>
          </p:cNvSpPr>
          <p:nvPr/>
        </p:nvSpPr>
        <p:spPr bwMode="auto">
          <a:xfrm>
            <a:off x="993775" y="255664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pSp>
        <p:nvGrpSpPr>
          <p:cNvPr id="2" name="Group 11">
            <a:extLst>
              <a:ext uri="{FF2B5EF4-FFF2-40B4-BE49-F238E27FC236}">
                <a16:creationId xmlns:a16="http://schemas.microsoft.com/office/drawing/2014/main" id="{5708C653-252E-EA9C-1CE8-CD94AFD68791}"/>
              </a:ext>
            </a:extLst>
          </p:cNvPr>
          <p:cNvGrpSpPr/>
          <p:nvPr/>
        </p:nvGrpSpPr>
        <p:grpSpPr>
          <a:xfrm>
            <a:off x="946610" y="5700866"/>
            <a:ext cx="10443174" cy="694109"/>
            <a:chOff x="571500" y="5449669"/>
            <a:chExt cx="8001000" cy="650727"/>
          </a:xfrm>
        </p:grpSpPr>
        <p:sp>
          <p:nvSpPr>
            <p:cNvPr id="3" name="TextBox 3">
              <a:extLst>
                <a:ext uri="{FF2B5EF4-FFF2-40B4-BE49-F238E27FC236}">
                  <a16:creationId xmlns:a16="http://schemas.microsoft.com/office/drawing/2014/main" id="{13419458-3EE9-AC8E-243E-268567747A3C}"/>
                </a:ext>
              </a:extLst>
            </p:cNvPr>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4" name="Rectangle 4">
              <a:extLst>
                <a:ext uri="{FF2B5EF4-FFF2-40B4-BE49-F238E27FC236}">
                  <a16:creationId xmlns:a16="http://schemas.microsoft.com/office/drawing/2014/main" id="{8B4BF407-204F-1402-49FF-2A699E73063A}"/>
                </a:ext>
              </a:extLst>
            </p:cNvPr>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012C0-36A4-9D65-81C7-A095840B7D9F}"/>
            </a:ext>
          </a:extLst>
        </p:cNvPr>
        <p:cNvGrpSpPr/>
        <p:nvPr/>
      </p:nvGrpSpPr>
      <p:grpSpPr>
        <a:xfrm>
          <a:off x="0" y="0"/>
          <a:ext cx="0" cy="0"/>
          <a:chOff x="0" y="0"/>
          <a:chExt cx="0" cy="0"/>
        </a:xfrm>
      </p:grpSpPr>
      <p:sp>
        <p:nvSpPr>
          <p:cNvPr id="5121" name="Rectangle 1">
            <a:extLst>
              <a:ext uri="{FF2B5EF4-FFF2-40B4-BE49-F238E27FC236}">
                <a16:creationId xmlns:a16="http://schemas.microsoft.com/office/drawing/2014/main" id="{0246232A-C926-32E3-7F21-64D7CE2D208B}"/>
              </a:ext>
            </a:extLst>
          </p:cNvPr>
          <p:cNvSpPr>
            <a:spLocks noGrp="1" noChangeArrowheads="1"/>
          </p:cNvSpPr>
          <p:nvPr>
            <p:ph type="title"/>
          </p:nvPr>
        </p:nvSpPr>
        <p:spPr>
          <a:xfrm>
            <a:off x="914401" y="685802"/>
            <a:ext cx="10361084" cy="525014"/>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Measurement results near by shopping center</a:t>
            </a:r>
            <a:endParaRPr lang="en-GB" dirty="0"/>
          </a:p>
        </p:txBody>
      </p:sp>
      <p:sp>
        <p:nvSpPr>
          <p:cNvPr id="5122" name="Rectangle 2">
            <a:extLst>
              <a:ext uri="{FF2B5EF4-FFF2-40B4-BE49-F238E27FC236}">
                <a16:creationId xmlns:a16="http://schemas.microsoft.com/office/drawing/2014/main" id="{58EF388A-F668-C33D-9F32-2A344FCEE99C}"/>
              </a:ext>
            </a:extLst>
          </p:cNvPr>
          <p:cNvSpPr>
            <a:spLocks noGrp="1" noChangeArrowheads="1"/>
          </p:cNvSpPr>
          <p:nvPr>
            <p:ph idx="1"/>
          </p:nvPr>
        </p:nvSpPr>
        <p:spPr>
          <a:xfrm>
            <a:off x="914401" y="1268760"/>
            <a:ext cx="5033193" cy="4903438"/>
          </a:xfrm>
          <a:ln/>
        </p:spPr>
        <p:txBody>
          <a:bodyPr/>
          <a:lstStyle/>
          <a:p>
            <a:pPr marL="268288" indent="-211138">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2400" dirty="0"/>
              <a:t>C</a:t>
            </a:r>
            <a:r>
              <a:rPr lang="en-US" altLang="ja-JP" dirty="0"/>
              <a:t>hannel is used by a narrow-band system at 922 </a:t>
            </a:r>
            <a:r>
              <a:rPr lang="en-US" altLang="ja-JP" dirty="0" err="1"/>
              <a:t>MHz.</a:t>
            </a:r>
            <a:endParaRPr lang="en-US" altLang="ja-JP" dirty="0"/>
          </a:p>
          <a:p>
            <a:pPr marL="268288" indent="-211138">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dirty="0"/>
              <a:t>Even though near by a residential area, the channel use by smart meters is not found, different from [3]. This is because they mainly use the 2.4 GHz band in Kansai area.</a:t>
            </a:r>
          </a:p>
          <a:p>
            <a:pPr marL="268288" indent="-211138">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ja-JP" dirty="0"/>
          </a:p>
          <a:p>
            <a:pPr marL="268288" indent="-211138">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dirty="0"/>
              <a:t>There are regional trends of radio use even in the same country.</a:t>
            </a:r>
          </a:p>
        </p:txBody>
      </p:sp>
      <p:sp>
        <p:nvSpPr>
          <p:cNvPr id="6" name="Slide Number Placeholder 5">
            <a:extLst>
              <a:ext uri="{FF2B5EF4-FFF2-40B4-BE49-F238E27FC236}">
                <a16:creationId xmlns:a16="http://schemas.microsoft.com/office/drawing/2014/main" id="{B56F5FAA-04F0-BF8B-8F9E-0BA5E4DF7CFE}"/>
              </a:ext>
            </a:extLst>
          </p:cNvPr>
          <p:cNvSpPr>
            <a:spLocks noGrp="1"/>
          </p:cNvSpPr>
          <p:nvPr>
            <p:ph type="sldNum" idx="12"/>
          </p:nvPr>
        </p:nvSpPr>
        <p:spPr/>
        <p:txBody>
          <a:bodyPr/>
          <a:lstStyle/>
          <a:p>
            <a:r>
              <a:rPr lang="en-GB" dirty="0"/>
              <a:t>Slide </a:t>
            </a:r>
            <a:fld id="{B3165115-9078-433B-A278-1F5ED971F63A}" type="slidenum">
              <a:rPr lang="en-GB"/>
              <a:pPr/>
              <a:t>10</a:t>
            </a:fld>
            <a:endParaRPr lang="en-GB" dirty="0"/>
          </a:p>
        </p:txBody>
      </p:sp>
      <p:sp>
        <p:nvSpPr>
          <p:cNvPr id="5" name="Footer Placeholder 4">
            <a:extLst>
              <a:ext uri="{FF2B5EF4-FFF2-40B4-BE49-F238E27FC236}">
                <a16:creationId xmlns:a16="http://schemas.microsoft.com/office/drawing/2014/main" id="{FFD9A903-C091-F67B-C3FF-4F99793AFC0F}"/>
              </a:ext>
            </a:extLst>
          </p:cNvPr>
          <p:cNvSpPr>
            <a:spLocks noGrp="1"/>
          </p:cNvSpPr>
          <p:nvPr>
            <p:ph type="ftr" idx="14"/>
          </p:nvPr>
        </p:nvSpPr>
        <p:spPr/>
        <p:txBody>
          <a:bodyPr/>
          <a:lstStyle/>
          <a:p>
            <a:r>
              <a:rPr lang="en-GB"/>
              <a:t>Kazuto Yano, ATR</a:t>
            </a:r>
            <a:endParaRPr lang="en-GB" dirty="0"/>
          </a:p>
        </p:txBody>
      </p:sp>
      <p:sp>
        <p:nvSpPr>
          <p:cNvPr id="4" name="Date Placeholder 3">
            <a:extLst>
              <a:ext uri="{FF2B5EF4-FFF2-40B4-BE49-F238E27FC236}">
                <a16:creationId xmlns:a16="http://schemas.microsoft.com/office/drawing/2014/main" id="{3FAA2EA2-BFAD-6915-D508-0F0F8576B267}"/>
              </a:ext>
            </a:extLst>
          </p:cNvPr>
          <p:cNvSpPr>
            <a:spLocks noGrp="1"/>
          </p:cNvSpPr>
          <p:nvPr>
            <p:ph type="dt" idx="15"/>
          </p:nvPr>
        </p:nvSpPr>
        <p:spPr/>
        <p:txBody>
          <a:bodyPr/>
          <a:lstStyle/>
          <a:p>
            <a:r>
              <a:rPr lang="en-US" altLang="ja-JP"/>
              <a:t>July 2024</a:t>
            </a:r>
            <a:endParaRPr lang="en-GB" dirty="0"/>
          </a:p>
        </p:txBody>
      </p:sp>
      <p:sp>
        <p:nvSpPr>
          <p:cNvPr id="17" name="テキスト ボックス 16">
            <a:extLst>
              <a:ext uri="{FF2B5EF4-FFF2-40B4-BE49-F238E27FC236}">
                <a16:creationId xmlns:a16="http://schemas.microsoft.com/office/drawing/2014/main" id="{69A26066-C7BB-63BE-E917-7C3196FA03B0}"/>
              </a:ext>
            </a:extLst>
          </p:cNvPr>
          <p:cNvSpPr txBox="1"/>
          <p:nvPr/>
        </p:nvSpPr>
        <p:spPr>
          <a:xfrm>
            <a:off x="6207956" y="5987532"/>
            <a:ext cx="2108269" cy="369332"/>
          </a:xfrm>
          <a:prstGeom prst="rect">
            <a:avLst/>
          </a:prstGeom>
          <a:noFill/>
        </p:spPr>
        <p:txBody>
          <a:bodyPr wrap="none" rtlCol="0">
            <a:spAutoFit/>
          </a:bodyPr>
          <a:lstStyle/>
          <a:p>
            <a:pPr algn="ctr"/>
            <a:r>
              <a:rPr kumimoji="1" lang="en-US" altLang="ja-JP" sz="1800" dirty="0">
                <a:solidFill>
                  <a:schemeClr val="tx1"/>
                </a:solidFill>
                <a:latin typeface="Arial" panose="020B0604020202020204" pitchFamily="34" charset="0"/>
                <a:cs typeface="Arial" panose="020B0604020202020204" pitchFamily="34" charset="0"/>
              </a:rPr>
              <a:t>In 2019 (w/o BPF).</a:t>
            </a:r>
            <a:endParaRPr kumimoji="1" lang="ja-JP" altLang="en-US" sz="1800" dirty="0">
              <a:solidFill>
                <a:schemeClr val="tx1"/>
              </a:solidFill>
              <a:latin typeface="Arial" panose="020B0604020202020204" pitchFamily="34" charset="0"/>
              <a:cs typeface="Arial" panose="020B0604020202020204" pitchFamily="34" charset="0"/>
            </a:endParaRPr>
          </a:p>
        </p:txBody>
      </p:sp>
      <p:sp>
        <p:nvSpPr>
          <p:cNvPr id="18" name="テキスト ボックス 17">
            <a:extLst>
              <a:ext uri="{FF2B5EF4-FFF2-40B4-BE49-F238E27FC236}">
                <a16:creationId xmlns:a16="http://schemas.microsoft.com/office/drawing/2014/main" id="{E4AFA23D-5D5B-AFDF-4E3D-BD870E496DD4}"/>
              </a:ext>
            </a:extLst>
          </p:cNvPr>
          <p:cNvSpPr txBox="1"/>
          <p:nvPr/>
        </p:nvSpPr>
        <p:spPr>
          <a:xfrm>
            <a:off x="9689786" y="5987532"/>
            <a:ext cx="2108269" cy="369332"/>
          </a:xfrm>
          <a:prstGeom prst="rect">
            <a:avLst/>
          </a:prstGeom>
          <a:noFill/>
        </p:spPr>
        <p:txBody>
          <a:bodyPr wrap="none" rtlCol="0">
            <a:spAutoFit/>
          </a:bodyPr>
          <a:lstStyle/>
          <a:p>
            <a:pPr algn="ctr"/>
            <a:r>
              <a:rPr kumimoji="1" lang="en-US" altLang="ja-JP" sz="1800" dirty="0">
                <a:solidFill>
                  <a:srgbClr val="0000FF"/>
                </a:solidFill>
                <a:latin typeface="Arial" panose="020B0604020202020204" pitchFamily="34" charset="0"/>
                <a:cs typeface="Arial" panose="020B0604020202020204" pitchFamily="34" charset="0"/>
              </a:rPr>
              <a:t>In 2024 </a:t>
            </a:r>
            <a:r>
              <a:rPr kumimoji="1" lang="en-US" altLang="ja-JP" sz="1800" dirty="0">
                <a:solidFill>
                  <a:srgbClr val="FF0000"/>
                </a:solidFill>
                <a:latin typeface="Arial" panose="020B0604020202020204" pitchFamily="34" charset="0"/>
                <a:cs typeface="Arial" panose="020B0604020202020204" pitchFamily="34" charset="0"/>
              </a:rPr>
              <a:t>(w/o BPF)</a:t>
            </a:r>
            <a:r>
              <a:rPr kumimoji="1" lang="en-US" altLang="ja-JP" sz="1800" dirty="0">
                <a:solidFill>
                  <a:srgbClr val="0000FF"/>
                </a:solidFill>
                <a:latin typeface="Arial" panose="020B0604020202020204" pitchFamily="34" charset="0"/>
                <a:cs typeface="Arial" panose="020B0604020202020204" pitchFamily="34" charset="0"/>
              </a:rPr>
              <a:t>.</a:t>
            </a:r>
          </a:p>
        </p:txBody>
      </p:sp>
      <p:pic>
        <p:nvPicPr>
          <p:cNvPr id="8" name="図 7">
            <a:extLst>
              <a:ext uri="{FF2B5EF4-FFF2-40B4-BE49-F238E27FC236}">
                <a16:creationId xmlns:a16="http://schemas.microsoft.com/office/drawing/2014/main" id="{06EE934C-AE6B-63B4-F351-37E0B2169C0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64352" y="1341280"/>
            <a:ext cx="2643128" cy="4608000"/>
          </a:xfrm>
          <a:prstGeom prst="rect">
            <a:avLst/>
          </a:prstGeom>
        </p:spPr>
      </p:pic>
      <p:pic>
        <p:nvPicPr>
          <p:cNvPr id="9" name="図 8">
            <a:extLst>
              <a:ext uri="{FF2B5EF4-FFF2-40B4-BE49-F238E27FC236}">
                <a16:creationId xmlns:a16="http://schemas.microsoft.com/office/drawing/2014/main" id="{4A4C61B1-0943-DCF5-6DD8-1F33291FACA7}"/>
              </a:ext>
            </a:extLst>
          </p:cNvPr>
          <p:cNvPicPr>
            <a:picLocks noChangeAspect="1"/>
          </p:cNvPicPr>
          <p:nvPr/>
        </p:nvPicPr>
        <p:blipFill>
          <a:blip r:embed="rId4"/>
          <a:stretch>
            <a:fillRect/>
          </a:stretch>
        </p:blipFill>
        <p:spPr>
          <a:xfrm>
            <a:off x="5951984" y="1267622"/>
            <a:ext cx="3351111" cy="4680000"/>
          </a:xfrm>
          <a:prstGeom prst="rect">
            <a:avLst/>
          </a:prstGeom>
        </p:spPr>
      </p:pic>
      <p:sp>
        <p:nvSpPr>
          <p:cNvPr id="11" name="矢印: 下 10">
            <a:extLst>
              <a:ext uri="{FF2B5EF4-FFF2-40B4-BE49-F238E27FC236}">
                <a16:creationId xmlns:a16="http://schemas.microsoft.com/office/drawing/2014/main" id="{92749DA3-3D59-7CCC-D675-EE6FAEA9B9E3}"/>
              </a:ext>
            </a:extLst>
          </p:cNvPr>
          <p:cNvSpPr/>
          <p:nvPr/>
        </p:nvSpPr>
        <p:spPr bwMode="auto">
          <a:xfrm>
            <a:off x="3277866" y="4077072"/>
            <a:ext cx="360040" cy="360040"/>
          </a:xfrm>
          <a:prstGeom prst="downArrow">
            <a:avLst/>
          </a:prstGeom>
          <a:solidFill>
            <a:srgbClr val="CCFFFF"/>
          </a:solidFill>
          <a:ln w="190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0189944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67848-B990-7B0A-8E7D-5A52E2C10433}"/>
            </a:ext>
          </a:extLst>
        </p:cNvPr>
        <p:cNvGrpSpPr/>
        <p:nvPr/>
      </p:nvGrpSpPr>
      <p:grpSpPr>
        <a:xfrm>
          <a:off x="0" y="0"/>
          <a:ext cx="0" cy="0"/>
          <a:chOff x="0" y="0"/>
          <a:chExt cx="0" cy="0"/>
        </a:xfrm>
      </p:grpSpPr>
      <p:sp>
        <p:nvSpPr>
          <p:cNvPr id="5121" name="Rectangle 1">
            <a:extLst>
              <a:ext uri="{FF2B5EF4-FFF2-40B4-BE49-F238E27FC236}">
                <a16:creationId xmlns:a16="http://schemas.microsoft.com/office/drawing/2014/main" id="{4C5BFFCA-30C7-166D-9AEE-698FF0EDA9E0}"/>
              </a:ext>
            </a:extLst>
          </p:cNvPr>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a:t>Summary</a:t>
            </a:r>
            <a:endParaRPr lang="en-GB" dirty="0"/>
          </a:p>
        </p:txBody>
      </p:sp>
      <p:sp>
        <p:nvSpPr>
          <p:cNvPr id="5122" name="Rectangle 2">
            <a:extLst>
              <a:ext uri="{FF2B5EF4-FFF2-40B4-BE49-F238E27FC236}">
                <a16:creationId xmlns:a16="http://schemas.microsoft.com/office/drawing/2014/main" id="{62FD08AD-2827-6876-7D84-F6D17D17F2D0}"/>
              </a:ext>
            </a:extLst>
          </p:cNvPr>
          <p:cNvSpPr>
            <a:spLocks noGrp="1" noChangeArrowheads="1"/>
          </p:cNvSpPr>
          <p:nvPr>
            <p:ph idx="1"/>
          </p:nvPr>
        </p:nvSpPr>
        <p:spPr>
          <a:xfrm>
            <a:off x="914401" y="1700808"/>
            <a:ext cx="10222160" cy="4774606"/>
          </a:xfrm>
          <a:ln/>
        </p:spPr>
        <p:txBody>
          <a:bodyPr/>
          <a:lstStyle/>
          <a:p>
            <a:pPr marL="268288" indent="-211138">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ja-JP" dirty="0"/>
              <a:t>This contribution showed the new measurement results, and compares the radio use in the 920 MHz band in Kansai area of Japan between in 2019 and in 2024.</a:t>
            </a:r>
          </a:p>
          <a:p>
            <a:pPr marL="668338" lvl="1" indent="-211138">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dirty="0"/>
              <a:t>Two railway terminal stations (Stations A and B).</a:t>
            </a:r>
          </a:p>
          <a:p>
            <a:pPr marL="668338" lvl="1" indent="-211138">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dirty="0"/>
              <a:t>Near by a shopping center in a suburban area.</a:t>
            </a:r>
            <a:endParaRPr lang="en-GB" altLang="ja-JP" dirty="0"/>
          </a:p>
          <a:p>
            <a:pPr marL="268288" indent="-211138">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2400" dirty="0"/>
              <a:t>At Station A, multiple continuous signals were measured as in 2019.</a:t>
            </a:r>
          </a:p>
          <a:p>
            <a:pPr marL="268288" indent="-211138">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dirty="0"/>
              <a:t>At Station B, it was confirmed that several wireless systems using a </a:t>
            </a:r>
            <a:r>
              <a:rPr lang="en-US" altLang="ja-JP" sz="2400" dirty="0" err="1"/>
              <a:t>charp</a:t>
            </a:r>
            <a:r>
              <a:rPr lang="en-US" altLang="ja-JP" sz="2400" dirty="0"/>
              <a:t>-like signal, a signal with 4 MHz bandwidth,</a:t>
            </a:r>
            <a:r>
              <a:rPr lang="en-US" altLang="ja-JP" dirty="0"/>
              <a:t> and a narrow-band signal coexist.</a:t>
            </a:r>
          </a:p>
          <a:p>
            <a:pPr marL="268288" indent="-211138">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dirty="0"/>
              <a:t>Near by a residential area, radio use by smart mater was not found, different from Tokyo area. There are regional trends of radio use even in the same country.</a:t>
            </a:r>
          </a:p>
          <a:p>
            <a:pPr marL="268288" indent="-211138">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ja-JP" dirty="0"/>
          </a:p>
        </p:txBody>
      </p:sp>
      <p:sp>
        <p:nvSpPr>
          <p:cNvPr id="6" name="Slide Number Placeholder 5">
            <a:extLst>
              <a:ext uri="{FF2B5EF4-FFF2-40B4-BE49-F238E27FC236}">
                <a16:creationId xmlns:a16="http://schemas.microsoft.com/office/drawing/2014/main" id="{3A91F4F7-31C7-D34F-DB2D-9CF4AA10ACDB}"/>
              </a:ext>
            </a:extLst>
          </p:cNvPr>
          <p:cNvSpPr>
            <a:spLocks noGrp="1"/>
          </p:cNvSpPr>
          <p:nvPr>
            <p:ph type="sldNum" idx="12"/>
          </p:nvPr>
        </p:nvSpPr>
        <p:spPr/>
        <p:txBody>
          <a:bodyPr/>
          <a:lstStyle/>
          <a:p>
            <a:r>
              <a:rPr lang="en-GB" dirty="0"/>
              <a:t>Slide </a:t>
            </a:r>
            <a:fld id="{B3165115-9078-433B-A278-1F5ED971F63A}" type="slidenum">
              <a:rPr lang="en-GB"/>
              <a:pPr/>
              <a:t>11</a:t>
            </a:fld>
            <a:endParaRPr lang="en-GB" dirty="0"/>
          </a:p>
        </p:txBody>
      </p:sp>
      <p:sp>
        <p:nvSpPr>
          <p:cNvPr id="5" name="Footer Placeholder 4">
            <a:extLst>
              <a:ext uri="{FF2B5EF4-FFF2-40B4-BE49-F238E27FC236}">
                <a16:creationId xmlns:a16="http://schemas.microsoft.com/office/drawing/2014/main" id="{4EB29C96-F98F-04F6-6ABF-A5197F0BE2D7}"/>
              </a:ext>
            </a:extLst>
          </p:cNvPr>
          <p:cNvSpPr>
            <a:spLocks noGrp="1"/>
          </p:cNvSpPr>
          <p:nvPr>
            <p:ph type="ftr" idx="14"/>
          </p:nvPr>
        </p:nvSpPr>
        <p:spPr/>
        <p:txBody>
          <a:bodyPr/>
          <a:lstStyle/>
          <a:p>
            <a:r>
              <a:rPr lang="en-GB"/>
              <a:t>Kazuto Yano, ATR</a:t>
            </a:r>
            <a:endParaRPr lang="en-GB" dirty="0"/>
          </a:p>
        </p:txBody>
      </p:sp>
      <p:sp>
        <p:nvSpPr>
          <p:cNvPr id="4" name="Date Placeholder 3">
            <a:extLst>
              <a:ext uri="{FF2B5EF4-FFF2-40B4-BE49-F238E27FC236}">
                <a16:creationId xmlns:a16="http://schemas.microsoft.com/office/drawing/2014/main" id="{B596E0DD-0363-6955-3316-32DE58CABDEF}"/>
              </a:ext>
            </a:extLst>
          </p:cNvPr>
          <p:cNvSpPr>
            <a:spLocks noGrp="1"/>
          </p:cNvSpPr>
          <p:nvPr>
            <p:ph type="dt" idx="15"/>
          </p:nvPr>
        </p:nvSpPr>
        <p:spPr/>
        <p:txBody>
          <a:bodyPr/>
          <a:lstStyle/>
          <a:p>
            <a:r>
              <a:rPr lang="en-US" altLang="ja-JP"/>
              <a:t>July 2024</a:t>
            </a:r>
            <a:endParaRPr lang="en-GB" dirty="0"/>
          </a:p>
        </p:txBody>
      </p:sp>
    </p:spTree>
    <p:extLst>
      <p:ext uri="{BB962C8B-B14F-4D97-AF65-F5344CB8AC3E}">
        <p14:creationId xmlns:p14="http://schemas.microsoft.com/office/powerpoint/2010/main" val="36808913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2" name="Content Placeholder 1"/>
          <p:cNvSpPr>
            <a:spLocks noGrp="1"/>
          </p:cNvSpPr>
          <p:nvPr>
            <p:ph idx="1"/>
          </p:nvPr>
        </p:nvSpPr>
        <p:spPr/>
        <p:txBody>
          <a:bodyPr/>
          <a:lstStyle/>
          <a:p>
            <a:r>
              <a:rPr lang="en-GB" sz="1800" dirty="0"/>
              <a:t>[1] “</a:t>
            </a:r>
            <a:r>
              <a:rPr lang="en-US" sz="1800" dirty="0"/>
              <a:t>Measurement of Radio Noise and Interference over 920 MHz band in Japan,</a:t>
            </a:r>
            <a:r>
              <a:rPr lang="en-GB" sz="1800" dirty="0"/>
              <a:t>” IEEE 802.19-19/0043r1.</a:t>
            </a:r>
          </a:p>
          <a:p>
            <a:r>
              <a:rPr lang="en-GB" sz="1800" dirty="0"/>
              <a:t>[2] “</a:t>
            </a:r>
            <a:r>
              <a:rPr lang="en-US" sz="1800" dirty="0"/>
              <a:t>Measurement of Radio Noise and Interference over 920 MHz band in Japan (II),</a:t>
            </a:r>
            <a:r>
              <a:rPr lang="en-GB" sz="1800" dirty="0"/>
              <a:t>” IEEE 802.19-19/0060r2.</a:t>
            </a:r>
          </a:p>
          <a:p>
            <a:r>
              <a:rPr lang="en-GB" sz="1800" dirty="0"/>
              <a:t>[3] </a:t>
            </a:r>
            <a:r>
              <a:rPr lang="en-GB" altLang="ja-JP" sz="1800" dirty="0"/>
              <a:t>“</a:t>
            </a:r>
            <a:r>
              <a:rPr lang="en-US" altLang="ja-JP" sz="1800" dirty="0"/>
              <a:t>Update of 920MHz band Radio Environment in the Tokyo Area,</a:t>
            </a:r>
            <a:r>
              <a:rPr lang="en-GB" altLang="ja-JP" sz="1800" dirty="0"/>
              <a:t>” IEEE 802.19-24/0019r0.</a:t>
            </a:r>
            <a:endParaRPr lang="en-GB" sz="1800" dirty="0"/>
          </a:p>
        </p:txBody>
      </p:sp>
      <p:sp>
        <p:nvSpPr>
          <p:cNvPr id="6" name="Slide Number Placeholder 5"/>
          <p:cNvSpPr>
            <a:spLocks noGrp="1"/>
          </p:cNvSpPr>
          <p:nvPr>
            <p:ph type="sldNum" idx="12"/>
          </p:nvPr>
        </p:nvSpPr>
        <p:spPr/>
        <p:txBody>
          <a:bodyPr/>
          <a:lstStyle/>
          <a:p>
            <a:r>
              <a:rPr lang="en-GB" dirty="0"/>
              <a:t>Slide </a:t>
            </a:r>
            <a:fld id="{531D307C-65C7-4BB3-B44A-1501D36803F7}" type="slidenum">
              <a:rPr lang="en-GB"/>
              <a:pPr/>
              <a:t>12</a:t>
            </a:fld>
            <a:endParaRPr lang="en-GB" dirty="0"/>
          </a:p>
        </p:txBody>
      </p:sp>
      <p:sp>
        <p:nvSpPr>
          <p:cNvPr id="5" name="Footer Placeholder 4"/>
          <p:cNvSpPr>
            <a:spLocks noGrp="1"/>
          </p:cNvSpPr>
          <p:nvPr>
            <p:ph type="ftr" idx="14"/>
          </p:nvPr>
        </p:nvSpPr>
        <p:spPr/>
        <p:txBody>
          <a:bodyPr/>
          <a:lstStyle/>
          <a:p>
            <a:r>
              <a:rPr lang="en-GB"/>
              <a:t>Kazuto Yano, ATR</a:t>
            </a:r>
            <a:endParaRPr lang="en-GB" dirty="0"/>
          </a:p>
        </p:txBody>
      </p:sp>
      <p:sp>
        <p:nvSpPr>
          <p:cNvPr id="4" name="Date Placeholder 3"/>
          <p:cNvSpPr>
            <a:spLocks noGrp="1"/>
          </p:cNvSpPr>
          <p:nvPr>
            <p:ph type="dt" idx="15"/>
          </p:nvPr>
        </p:nvSpPr>
        <p:spPr/>
        <p:txBody>
          <a:bodyPr/>
          <a:lstStyle/>
          <a:p>
            <a:r>
              <a:rPr lang="en-US" altLang="ja-JP"/>
              <a:t>July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Introduction</a:t>
            </a:r>
          </a:p>
        </p:txBody>
      </p:sp>
      <p:sp>
        <p:nvSpPr>
          <p:cNvPr id="4098" name="Rectangle 2"/>
          <p:cNvSpPr>
            <a:spLocks noGrp="1" noChangeArrowheads="1"/>
          </p:cNvSpPr>
          <p:nvPr>
            <p:ph idx="1"/>
          </p:nvPr>
        </p:nvSpPr>
        <p:spPr>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altLang="ja-JP" dirty="0"/>
              <a:t>The sub-1 GHz band is used by not only IEEE 802.11ah and IEEE 802.15.4, but also other radio systems. Moreover, several kinds of machinery emit powerful radio noise in this frequency band, and it may have a large impact on the system performance of wireless communication systems. </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altLang="ja-JP" dirty="0"/>
              <a:t>In 2019, we conducted some measurements of radio use in the 920 MHz band at several places in Kansai area of Japan</a:t>
            </a:r>
            <a:r>
              <a:rPr lang="ja-JP" altLang="en-US" dirty="0"/>
              <a:t> </a:t>
            </a:r>
            <a:r>
              <a:rPr lang="en-US" altLang="ja-JP" dirty="0"/>
              <a:t>[1, 2]</a:t>
            </a:r>
            <a:r>
              <a:rPr lang="en-GB" altLang="ja-JP" dirty="0"/>
              <a:t>. To capture the change of radio use from that time, we have conducted new measurements at the same places in this June.</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altLang="ja-JP" dirty="0"/>
              <a:t>This contribution shows the new measurement results, and compares the radio use in the 920 MHz band in Japan between in 2019 and in 2024.</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Kazuto Yano, ATR</a:t>
            </a:r>
            <a:endParaRPr lang="en-GB" dirty="0"/>
          </a:p>
        </p:txBody>
      </p:sp>
      <p:sp>
        <p:nvSpPr>
          <p:cNvPr id="4" name="Date Placeholder 3"/>
          <p:cNvSpPr>
            <a:spLocks noGrp="1"/>
          </p:cNvSpPr>
          <p:nvPr>
            <p:ph type="dt" idx="15"/>
          </p:nvPr>
        </p:nvSpPr>
        <p:spPr/>
        <p:txBody>
          <a:bodyPr/>
          <a:lstStyle/>
          <a:p>
            <a:r>
              <a:rPr lang="en-US" altLang="ja-JP"/>
              <a:t>July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Measurement equipment</a:t>
            </a:r>
          </a:p>
        </p:txBody>
      </p:sp>
      <p:sp>
        <p:nvSpPr>
          <p:cNvPr id="5122" name="Rectangle 2"/>
          <p:cNvSpPr>
            <a:spLocks noGrp="1" noChangeArrowheads="1"/>
          </p:cNvSpPr>
          <p:nvPr>
            <p:ph idx="1"/>
          </p:nvPr>
        </p:nvSpPr>
        <p:spPr>
          <a:xfrm>
            <a:off x="914400" y="1641078"/>
            <a:ext cx="6693768" cy="2435993"/>
          </a:xfrm>
          <a:ln/>
        </p:spPr>
        <p:txBody>
          <a:bodyPr/>
          <a:lstStyle/>
          <a:p>
            <a:pPr marL="268288" indent="-211138">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dirty="0">
                <a:solidFill>
                  <a:schemeClr val="tx1"/>
                </a:solidFill>
              </a:rPr>
              <a:t>We measured spectrogram in the 920 MHz band by a handheld spectrum analyzer.</a:t>
            </a:r>
          </a:p>
          <a:p>
            <a:pPr marL="268288" indent="-211138">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dirty="0"/>
              <a:t>For easy comparison with the measurement results obtained in 2019, we use the same measurement equipment as in [1, 2] except for inserting a band-pass filter between the antenna and spectrum analyzer.</a:t>
            </a:r>
          </a:p>
        </p:txBody>
      </p:sp>
      <p:sp>
        <p:nvSpPr>
          <p:cNvPr id="6" name="Slide Number Placeholder 5"/>
          <p:cNvSpPr>
            <a:spLocks noGrp="1"/>
          </p:cNvSpPr>
          <p:nvPr>
            <p:ph type="sldNum" idx="12"/>
          </p:nvPr>
        </p:nvSpPr>
        <p:spPr/>
        <p:txBody>
          <a:bodyPr/>
          <a:lstStyle/>
          <a:p>
            <a:r>
              <a:rPr lang="en-GB" dirty="0"/>
              <a:t>Slide </a:t>
            </a:r>
            <a:fld id="{B3165115-9078-433B-A278-1F5ED971F63A}" type="slidenum">
              <a:rPr lang="en-GB"/>
              <a:pPr/>
              <a:t>3</a:t>
            </a:fld>
            <a:endParaRPr lang="en-GB" dirty="0"/>
          </a:p>
        </p:txBody>
      </p:sp>
      <p:sp>
        <p:nvSpPr>
          <p:cNvPr id="5" name="Footer Placeholder 4"/>
          <p:cNvSpPr>
            <a:spLocks noGrp="1"/>
          </p:cNvSpPr>
          <p:nvPr>
            <p:ph type="ftr" idx="14"/>
          </p:nvPr>
        </p:nvSpPr>
        <p:spPr/>
        <p:txBody>
          <a:bodyPr/>
          <a:lstStyle/>
          <a:p>
            <a:r>
              <a:rPr lang="en-GB"/>
              <a:t>Kazuto Yano, ATR</a:t>
            </a:r>
            <a:endParaRPr lang="en-GB" dirty="0"/>
          </a:p>
        </p:txBody>
      </p:sp>
      <p:sp>
        <p:nvSpPr>
          <p:cNvPr id="4" name="Date Placeholder 3"/>
          <p:cNvSpPr>
            <a:spLocks noGrp="1"/>
          </p:cNvSpPr>
          <p:nvPr>
            <p:ph type="dt" idx="15"/>
          </p:nvPr>
        </p:nvSpPr>
        <p:spPr/>
        <p:txBody>
          <a:bodyPr/>
          <a:lstStyle/>
          <a:p>
            <a:r>
              <a:rPr lang="en-US" altLang="ja-JP"/>
              <a:t>July 2024</a:t>
            </a:r>
            <a:endParaRPr lang="en-GB" dirty="0"/>
          </a:p>
        </p:txBody>
      </p:sp>
      <p:sp>
        <p:nvSpPr>
          <p:cNvPr id="11" name="テキスト ボックス 10">
            <a:extLst>
              <a:ext uri="{FF2B5EF4-FFF2-40B4-BE49-F238E27FC236}">
                <a16:creationId xmlns:a16="http://schemas.microsoft.com/office/drawing/2014/main" id="{673B9158-D381-558C-78B4-77F70B3939DD}"/>
              </a:ext>
            </a:extLst>
          </p:cNvPr>
          <p:cNvSpPr txBox="1"/>
          <p:nvPr/>
        </p:nvSpPr>
        <p:spPr>
          <a:xfrm>
            <a:off x="7134409" y="4554994"/>
            <a:ext cx="2956560" cy="1754326"/>
          </a:xfrm>
          <a:prstGeom prst="rect">
            <a:avLst/>
          </a:prstGeom>
          <a:solidFill>
            <a:schemeClr val="bg1"/>
          </a:solidFill>
          <a:ln w="19050">
            <a:solidFill>
              <a:schemeClr val="tx1"/>
            </a:solidFill>
          </a:ln>
        </p:spPr>
        <p:txBody>
          <a:bodyPr wrap="square" rtlCol="0">
            <a:spAutoFit/>
          </a:bodyPr>
          <a:lstStyle/>
          <a:p>
            <a:pPr algn="ctr"/>
            <a:r>
              <a:rPr lang="en-US" altLang="ja-JP" sz="1800" dirty="0">
                <a:solidFill>
                  <a:schemeClr val="tx1"/>
                </a:solidFill>
              </a:rPr>
              <a:t>Handheld spectrum analyzer</a:t>
            </a:r>
          </a:p>
          <a:p>
            <a:pPr algn="ctr"/>
            <a:r>
              <a:rPr lang="en-US" altLang="ja-JP" sz="1800" dirty="0">
                <a:solidFill>
                  <a:schemeClr val="tx1"/>
                </a:solidFill>
              </a:rPr>
              <a:t>(Rohde &amp; Schwarz FSH8)</a:t>
            </a:r>
          </a:p>
          <a:p>
            <a:pPr marL="176213" indent="-176213">
              <a:buFont typeface="Arial" panose="020B0604020202020204" pitchFamily="34" charset="0"/>
              <a:buChar char="•"/>
            </a:pPr>
            <a:r>
              <a:rPr kumimoji="1" lang="en-US" altLang="ja-JP" sz="1800" dirty="0">
                <a:solidFill>
                  <a:schemeClr val="tx1"/>
                </a:solidFill>
                <a:latin typeface="Calibri" panose="020F0502020204030204" pitchFamily="34" charset="0"/>
                <a:ea typeface="BIZ UDPゴシック" panose="020B0400000000000000" pitchFamily="50" charset="-128"/>
              </a:rPr>
              <a:t>RBW: 300 kHz</a:t>
            </a:r>
          </a:p>
          <a:p>
            <a:pPr marL="176213" indent="-176213">
              <a:buFont typeface="Arial" panose="020B0604020202020204" pitchFamily="34" charset="0"/>
              <a:buChar char="•"/>
            </a:pPr>
            <a:r>
              <a:rPr kumimoji="1" lang="en-US" altLang="ja-JP" sz="1800" dirty="0">
                <a:solidFill>
                  <a:schemeClr val="tx1"/>
                </a:solidFill>
                <a:latin typeface="Calibri" panose="020F0502020204030204" pitchFamily="34" charset="0"/>
                <a:ea typeface="BIZ UDPゴシック" panose="020B0400000000000000" pitchFamily="50" charset="-128"/>
              </a:rPr>
              <a:t>VBW: 300 kHz</a:t>
            </a:r>
          </a:p>
          <a:p>
            <a:pPr marL="176213" indent="-176213">
              <a:buFont typeface="Arial" panose="020B0604020202020204" pitchFamily="34" charset="0"/>
              <a:buChar char="•"/>
            </a:pPr>
            <a:r>
              <a:rPr kumimoji="1" lang="en-US" altLang="ja-JP" sz="1800" dirty="0">
                <a:solidFill>
                  <a:schemeClr val="tx1"/>
                </a:solidFill>
                <a:latin typeface="Calibri" panose="020F0502020204030204" pitchFamily="34" charset="0"/>
                <a:ea typeface="BIZ UDPゴシック" panose="020B0400000000000000" pitchFamily="50" charset="-128"/>
              </a:rPr>
              <a:t>Center freq.: 920 MHz</a:t>
            </a:r>
          </a:p>
          <a:p>
            <a:pPr marL="176213" indent="-176213">
              <a:buFont typeface="Arial" panose="020B0604020202020204" pitchFamily="34" charset="0"/>
              <a:buChar char="•"/>
            </a:pPr>
            <a:r>
              <a:rPr kumimoji="1" lang="en-US" altLang="ja-JP" sz="1800" dirty="0">
                <a:solidFill>
                  <a:schemeClr val="tx1"/>
                </a:solidFill>
                <a:latin typeface="Calibri" panose="020F0502020204030204" pitchFamily="34" charset="0"/>
                <a:ea typeface="BIZ UDPゴシック" panose="020B0400000000000000" pitchFamily="50" charset="-128"/>
              </a:rPr>
              <a:t>Span: 20 MHz</a:t>
            </a:r>
            <a:endParaRPr kumimoji="1" lang="ja-JP" altLang="en-US" sz="1800" dirty="0">
              <a:solidFill>
                <a:schemeClr val="tx1"/>
              </a:solidFill>
              <a:latin typeface="Calibri" panose="020F0502020204030204" pitchFamily="34" charset="0"/>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F58EEEFE-30E1-2452-D6C7-F2066376FB83}"/>
              </a:ext>
            </a:extLst>
          </p:cNvPr>
          <p:cNvSpPr txBox="1"/>
          <p:nvPr/>
        </p:nvSpPr>
        <p:spPr>
          <a:xfrm>
            <a:off x="3428981" y="5385990"/>
            <a:ext cx="3225710" cy="923330"/>
          </a:xfrm>
          <a:prstGeom prst="rect">
            <a:avLst/>
          </a:prstGeom>
          <a:solidFill>
            <a:schemeClr val="bg1"/>
          </a:solidFill>
          <a:ln w="19050">
            <a:solidFill>
              <a:schemeClr val="tx1"/>
            </a:solidFill>
          </a:ln>
        </p:spPr>
        <p:txBody>
          <a:bodyPr wrap="square" rtlCol="0">
            <a:spAutoFit/>
          </a:bodyPr>
          <a:lstStyle>
            <a:defPPr>
              <a:defRPr lang="en-GB"/>
            </a:defPPr>
            <a:lvl1pPr algn="ctr">
              <a:defRPr sz="1800">
                <a:solidFill>
                  <a:schemeClr val="tx1"/>
                </a:solidFill>
              </a:defRPr>
            </a:lvl1pPr>
          </a:lstStyle>
          <a:p>
            <a:r>
              <a:rPr lang="en-US" altLang="ja-JP" dirty="0"/>
              <a:t>Band-pass filter</a:t>
            </a:r>
          </a:p>
          <a:p>
            <a:r>
              <a:rPr lang="en-US" altLang="ja-JP" dirty="0"/>
              <a:t>(Mini-Circuits </a:t>
            </a:r>
            <a:r>
              <a:rPr lang="en-US" altLang="ja-JP" sz="1800" dirty="0"/>
              <a:t>VBFZ-925-S</a:t>
            </a:r>
            <a:r>
              <a:rPr lang="en-US" altLang="ja-JP" dirty="0"/>
              <a:t>)</a:t>
            </a:r>
          </a:p>
          <a:p>
            <a:pPr marL="176213" indent="-176213" algn="l">
              <a:buFont typeface="Arial" panose="020B0604020202020204" pitchFamily="34" charset="0"/>
              <a:buChar char="•"/>
            </a:pPr>
            <a:r>
              <a:rPr lang="en-US" altLang="ja-JP" dirty="0"/>
              <a:t>Passband: 800 – 1050 MHz</a:t>
            </a:r>
            <a:endParaRPr lang="ja-JP" altLang="en-US" dirty="0"/>
          </a:p>
        </p:txBody>
      </p:sp>
      <p:pic>
        <p:nvPicPr>
          <p:cNvPr id="3" name="Picture 2">
            <a:extLst>
              <a:ext uri="{FF2B5EF4-FFF2-40B4-BE49-F238E27FC236}">
                <a16:creationId xmlns:a16="http://schemas.microsoft.com/office/drawing/2014/main" id="{D56D304D-A851-DD4D-936F-1D027A08E214}"/>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420968" y="4940094"/>
            <a:ext cx="1273248" cy="363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図 7" descr="モニター, 電子機器, 屋内, テーブル が含まれている画像&#10;&#10;自動的に生成された説明">
            <a:extLst>
              <a:ext uri="{FF2B5EF4-FFF2-40B4-BE49-F238E27FC236}">
                <a16:creationId xmlns:a16="http://schemas.microsoft.com/office/drawing/2014/main" id="{97B92358-4B2A-CA8F-8E65-3461961B40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4472" y="2865052"/>
            <a:ext cx="1390264" cy="3444268"/>
          </a:xfrm>
          <a:prstGeom prst="rect">
            <a:avLst/>
          </a:prstGeom>
        </p:spPr>
      </p:pic>
      <p:sp>
        <p:nvSpPr>
          <p:cNvPr id="10" name="正方形/長方形 9">
            <a:extLst>
              <a:ext uri="{FF2B5EF4-FFF2-40B4-BE49-F238E27FC236}">
                <a16:creationId xmlns:a16="http://schemas.microsoft.com/office/drawing/2014/main" id="{959B31D2-6FDF-F8FE-9E09-36FE962FF392}"/>
              </a:ext>
            </a:extLst>
          </p:cNvPr>
          <p:cNvSpPr/>
          <p:nvPr/>
        </p:nvSpPr>
        <p:spPr bwMode="auto">
          <a:xfrm>
            <a:off x="10112169" y="2865052"/>
            <a:ext cx="504056" cy="135603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4" name="テキスト ボックス 13">
            <a:extLst>
              <a:ext uri="{FF2B5EF4-FFF2-40B4-BE49-F238E27FC236}">
                <a16:creationId xmlns:a16="http://schemas.microsoft.com/office/drawing/2014/main" id="{4C6B2DF4-A08A-96A8-B9A2-63049BBBCC17}"/>
              </a:ext>
            </a:extLst>
          </p:cNvPr>
          <p:cNvSpPr txBox="1"/>
          <p:nvPr/>
        </p:nvSpPr>
        <p:spPr>
          <a:xfrm>
            <a:off x="7987277" y="3413159"/>
            <a:ext cx="2558985" cy="646331"/>
          </a:xfrm>
          <a:prstGeom prst="rect">
            <a:avLst/>
          </a:prstGeom>
          <a:solidFill>
            <a:schemeClr val="bg1"/>
          </a:solidFill>
          <a:ln w="19050">
            <a:solidFill>
              <a:schemeClr val="tx1"/>
            </a:solidFill>
          </a:ln>
        </p:spPr>
        <p:txBody>
          <a:bodyPr wrap="square" rtlCol="0">
            <a:spAutoFit/>
          </a:bodyPr>
          <a:lstStyle>
            <a:defPPr>
              <a:defRPr lang="en-GB"/>
            </a:defPPr>
            <a:lvl1pPr algn="ctr">
              <a:defRPr sz="1800">
                <a:solidFill>
                  <a:schemeClr val="tx1"/>
                </a:solidFill>
              </a:defRPr>
            </a:lvl1pPr>
          </a:lstStyle>
          <a:p>
            <a:r>
              <a:rPr lang="en-US" altLang="ja-JP" dirty="0"/>
              <a:t>Whip antenna</a:t>
            </a:r>
          </a:p>
          <a:p>
            <a:r>
              <a:rPr lang="en-US" altLang="ja-JP" dirty="0"/>
              <a:t>(Pasternack </a:t>
            </a:r>
            <a:r>
              <a:rPr lang="en-US" altLang="ja-JP" sz="1800" dirty="0"/>
              <a:t>PE51026</a:t>
            </a:r>
            <a:r>
              <a:rPr lang="en-US" altLang="ja-JP" dirty="0"/>
              <a:t>)</a:t>
            </a:r>
            <a:endParaRPr lang="ja-JP" altLang="en-US" dirty="0"/>
          </a:p>
        </p:txBody>
      </p:sp>
      <p:sp>
        <p:nvSpPr>
          <p:cNvPr id="12" name="正方形/長方形 11">
            <a:extLst>
              <a:ext uri="{FF2B5EF4-FFF2-40B4-BE49-F238E27FC236}">
                <a16:creationId xmlns:a16="http://schemas.microsoft.com/office/drawing/2014/main" id="{14489EB3-B135-6D36-50A5-5779D68E4141}"/>
              </a:ext>
            </a:extLst>
          </p:cNvPr>
          <p:cNvSpPr/>
          <p:nvPr/>
        </p:nvSpPr>
        <p:spPr bwMode="auto">
          <a:xfrm>
            <a:off x="10869728" y="2810902"/>
            <a:ext cx="770888" cy="135603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012C0-36A4-9D65-81C7-A095840B7D9F}"/>
            </a:ext>
          </a:extLst>
        </p:cNvPr>
        <p:cNvGrpSpPr/>
        <p:nvPr/>
      </p:nvGrpSpPr>
      <p:grpSpPr>
        <a:xfrm>
          <a:off x="0" y="0"/>
          <a:ext cx="0" cy="0"/>
          <a:chOff x="0" y="0"/>
          <a:chExt cx="0" cy="0"/>
        </a:xfrm>
      </p:grpSpPr>
      <p:sp>
        <p:nvSpPr>
          <p:cNvPr id="5121" name="Rectangle 1">
            <a:extLst>
              <a:ext uri="{FF2B5EF4-FFF2-40B4-BE49-F238E27FC236}">
                <a16:creationId xmlns:a16="http://schemas.microsoft.com/office/drawing/2014/main" id="{0246232A-C926-32E3-7F21-64D7CE2D208B}"/>
              </a:ext>
            </a:extLst>
          </p:cNvPr>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Measurement places</a:t>
            </a:r>
          </a:p>
        </p:txBody>
      </p:sp>
      <p:sp>
        <p:nvSpPr>
          <p:cNvPr id="5122" name="Rectangle 2">
            <a:extLst>
              <a:ext uri="{FF2B5EF4-FFF2-40B4-BE49-F238E27FC236}">
                <a16:creationId xmlns:a16="http://schemas.microsoft.com/office/drawing/2014/main" id="{58EF388A-F668-C33D-9F32-2A344FCEE99C}"/>
              </a:ext>
            </a:extLst>
          </p:cNvPr>
          <p:cNvSpPr>
            <a:spLocks noGrp="1" noChangeArrowheads="1"/>
          </p:cNvSpPr>
          <p:nvPr>
            <p:ph idx="1"/>
          </p:nvPr>
        </p:nvSpPr>
        <p:spPr>
          <a:xfrm>
            <a:off x="914400" y="1981201"/>
            <a:ext cx="10654207" cy="1231775"/>
          </a:xfrm>
          <a:ln/>
        </p:spPr>
        <p:txBody>
          <a:bodyPr/>
          <a:lstStyle/>
          <a:p>
            <a:pPr marL="268288" indent="-211138">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2400" dirty="0"/>
              <a:t>Measurements were conducted in Kansai area (west part) of Japan.</a:t>
            </a:r>
          </a:p>
          <a:p>
            <a:pPr marL="668338" lvl="1" indent="-211138">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dirty="0"/>
              <a:t>Two railway terminal stations (located within 30 km from the venue of Wireless </a:t>
            </a:r>
            <a:r>
              <a:rPr lang="en-US" altLang="ja-JP"/>
              <a:t>Interim in </a:t>
            </a:r>
            <a:r>
              <a:rPr lang="en-US" altLang="ja-JP" dirty="0"/>
              <a:t>January 2025).</a:t>
            </a:r>
          </a:p>
          <a:p>
            <a:pPr marL="1068388" lvl="2" indent="-211138">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dirty="0"/>
              <a:t>One station (Station A) at the second floor (open space) in a downtown area.</a:t>
            </a:r>
          </a:p>
          <a:p>
            <a:pPr marL="1068388" lvl="2" indent="-211138">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dirty="0"/>
              <a:t>Another station (Station B) at the third floor (open space) in a downtown area. Station B is located at a distance of 3.5 km.</a:t>
            </a:r>
          </a:p>
          <a:p>
            <a:pPr marL="668338" lvl="1" indent="-211138">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dirty="0"/>
              <a:t>Near by a shopping center in a suburban area.</a:t>
            </a:r>
          </a:p>
        </p:txBody>
      </p:sp>
      <p:sp>
        <p:nvSpPr>
          <p:cNvPr id="6" name="Slide Number Placeholder 5">
            <a:extLst>
              <a:ext uri="{FF2B5EF4-FFF2-40B4-BE49-F238E27FC236}">
                <a16:creationId xmlns:a16="http://schemas.microsoft.com/office/drawing/2014/main" id="{B56F5FAA-04F0-BF8B-8F9E-0BA5E4DF7CFE}"/>
              </a:ext>
            </a:extLst>
          </p:cNvPr>
          <p:cNvSpPr>
            <a:spLocks noGrp="1"/>
          </p:cNvSpPr>
          <p:nvPr>
            <p:ph type="sldNum" idx="12"/>
          </p:nvPr>
        </p:nvSpPr>
        <p:spPr/>
        <p:txBody>
          <a:bodyPr/>
          <a:lstStyle/>
          <a:p>
            <a:r>
              <a:rPr lang="en-GB" dirty="0"/>
              <a:t>Slide </a:t>
            </a:r>
            <a:fld id="{B3165115-9078-433B-A278-1F5ED971F63A}" type="slidenum">
              <a:rPr lang="en-GB"/>
              <a:pPr/>
              <a:t>4</a:t>
            </a:fld>
            <a:endParaRPr lang="en-GB" dirty="0"/>
          </a:p>
        </p:txBody>
      </p:sp>
      <p:sp>
        <p:nvSpPr>
          <p:cNvPr id="5" name="Footer Placeholder 4">
            <a:extLst>
              <a:ext uri="{FF2B5EF4-FFF2-40B4-BE49-F238E27FC236}">
                <a16:creationId xmlns:a16="http://schemas.microsoft.com/office/drawing/2014/main" id="{FFD9A903-C091-F67B-C3FF-4F99793AFC0F}"/>
              </a:ext>
            </a:extLst>
          </p:cNvPr>
          <p:cNvSpPr>
            <a:spLocks noGrp="1"/>
          </p:cNvSpPr>
          <p:nvPr>
            <p:ph type="ftr" idx="14"/>
          </p:nvPr>
        </p:nvSpPr>
        <p:spPr/>
        <p:txBody>
          <a:bodyPr/>
          <a:lstStyle/>
          <a:p>
            <a:r>
              <a:rPr lang="en-GB"/>
              <a:t>Kazuto Yano, ATR</a:t>
            </a:r>
            <a:endParaRPr lang="en-GB" dirty="0"/>
          </a:p>
        </p:txBody>
      </p:sp>
      <p:sp>
        <p:nvSpPr>
          <p:cNvPr id="4" name="Date Placeholder 3">
            <a:extLst>
              <a:ext uri="{FF2B5EF4-FFF2-40B4-BE49-F238E27FC236}">
                <a16:creationId xmlns:a16="http://schemas.microsoft.com/office/drawing/2014/main" id="{3FAA2EA2-BFAD-6915-D508-0F0F8576B267}"/>
              </a:ext>
            </a:extLst>
          </p:cNvPr>
          <p:cNvSpPr>
            <a:spLocks noGrp="1"/>
          </p:cNvSpPr>
          <p:nvPr>
            <p:ph type="dt" idx="15"/>
          </p:nvPr>
        </p:nvSpPr>
        <p:spPr/>
        <p:txBody>
          <a:bodyPr/>
          <a:lstStyle/>
          <a:p>
            <a:r>
              <a:rPr lang="en-US" altLang="ja-JP"/>
              <a:t>July 2024</a:t>
            </a:r>
            <a:endParaRPr lang="en-GB" dirty="0"/>
          </a:p>
        </p:txBody>
      </p:sp>
    </p:spTree>
    <p:extLst>
      <p:ext uri="{BB962C8B-B14F-4D97-AF65-F5344CB8AC3E}">
        <p14:creationId xmlns:p14="http://schemas.microsoft.com/office/powerpoint/2010/main" val="39582243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012C0-36A4-9D65-81C7-A095840B7D9F}"/>
            </a:ext>
          </a:extLst>
        </p:cNvPr>
        <p:cNvGrpSpPr/>
        <p:nvPr/>
      </p:nvGrpSpPr>
      <p:grpSpPr>
        <a:xfrm>
          <a:off x="0" y="0"/>
          <a:ext cx="0" cy="0"/>
          <a:chOff x="0" y="0"/>
          <a:chExt cx="0" cy="0"/>
        </a:xfrm>
      </p:grpSpPr>
      <p:sp>
        <p:nvSpPr>
          <p:cNvPr id="5121" name="Rectangle 1">
            <a:extLst>
              <a:ext uri="{FF2B5EF4-FFF2-40B4-BE49-F238E27FC236}">
                <a16:creationId xmlns:a16="http://schemas.microsoft.com/office/drawing/2014/main" id="{0246232A-C926-32E3-7F21-64D7CE2D208B}"/>
              </a:ext>
            </a:extLst>
          </p:cNvPr>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Measurement location (1)</a:t>
            </a:r>
            <a:br>
              <a:rPr lang="en-US" dirty="0"/>
            </a:br>
            <a:r>
              <a:rPr lang="en-US" dirty="0"/>
              <a:t>Railway station (Station A) [1]</a:t>
            </a:r>
            <a:endParaRPr lang="en-GB" dirty="0"/>
          </a:p>
        </p:txBody>
      </p:sp>
      <p:sp>
        <p:nvSpPr>
          <p:cNvPr id="5122" name="Rectangle 2">
            <a:extLst>
              <a:ext uri="{FF2B5EF4-FFF2-40B4-BE49-F238E27FC236}">
                <a16:creationId xmlns:a16="http://schemas.microsoft.com/office/drawing/2014/main" id="{58EF388A-F668-C33D-9F32-2A344FCEE99C}"/>
              </a:ext>
            </a:extLst>
          </p:cNvPr>
          <p:cNvSpPr>
            <a:spLocks noGrp="1" noChangeArrowheads="1"/>
          </p:cNvSpPr>
          <p:nvPr>
            <p:ph idx="1"/>
          </p:nvPr>
        </p:nvSpPr>
        <p:spPr>
          <a:xfrm>
            <a:off x="914400" y="1981201"/>
            <a:ext cx="10654207" cy="1231775"/>
          </a:xfrm>
          <a:ln/>
        </p:spPr>
        <p:txBody>
          <a:bodyPr/>
          <a:lstStyle/>
          <a:p>
            <a:pPr marL="268288" indent="-211138">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2400" dirty="0"/>
              <a:t>We conducted measurement at the end of a platform of a terminal station in downtown area. The platform is at the second floor, and there is no wall at the both (North and South) sides of this floor.</a:t>
            </a:r>
          </a:p>
          <a:p>
            <a:pPr marL="268288" indent="-211138">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2400" dirty="0"/>
              <a:t>Train stops every several minutes.</a:t>
            </a:r>
          </a:p>
        </p:txBody>
      </p:sp>
      <p:sp>
        <p:nvSpPr>
          <p:cNvPr id="6" name="Slide Number Placeholder 5">
            <a:extLst>
              <a:ext uri="{FF2B5EF4-FFF2-40B4-BE49-F238E27FC236}">
                <a16:creationId xmlns:a16="http://schemas.microsoft.com/office/drawing/2014/main" id="{B56F5FAA-04F0-BF8B-8F9E-0BA5E4DF7CFE}"/>
              </a:ext>
            </a:extLst>
          </p:cNvPr>
          <p:cNvSpPr>
            <a:spLocks noGrp="1"/>
          </p:cNvSpPr>
          <p:nvPr>
            <p:ph type="sldNum" idx="12"/>
          </p:nvPr>
        </p:nvSpPr>
        <p:spPr/>
        <p:txBody>
          <a:bodyPr/>
          <a:lstStyle/>
          <a:p>
            <a:r>
              <a:rPr lang="en-GB" dirty="0"/>
              <a:t>Slide </a:t>
            </a:r>
            <a:fld id="{B3165115-9078-433B-A278-1F5ED971F63A}" type="slidenum">
              <a:rPr lang="en-GB"/>
              <a:pPr/>
              <a:t>5</a:t>
            </a:fld>
            <a:endParaRPr lang="en-GB" dirty="0"/>
          </a:p>
        </p:txBody>
      </p:sp>
      <p:sp>
        <p:nvSpPr>
          <p:cNvPr id="5" name="Footer Placeholder 4">
            <a:extLst>
              <a:ext uri="{FF2B5EF4-FFF2-40B4-BE49-F238E27FC236}">
                <a16:creationId xmlns:a16="http://schemas.microsoft.com/office/drawing/2014/main" id="{FFD9A903-C091-F67B-C3FF-4F99793AFC0F}"/>
              </a:ext>
            </a:extLst>
          </p:cNvPr>
          <p:cNvSpPr>
            <a:spLocks noGrp="1"/>
          </p:cNvSpPr>
          <p:nvPr>
            <p:ph type="ftr" idx="14"/>
          </p:nvPr>
        </p:nvSpPr>
        <p:spPr/>
        <p:txBody>
          <a:bodyPr/>
          <a:lstStyle/>
          <a:p>
            <a:r>
              <a:rPr lang="en-GB"/>
              <a:t>Kazuto Yano, ATR</a:t>
            </a:r>
            <a:endParaRPr lang="en-GB" dirty="0"/>
          </a:p>
        </p:txBody>
      </p:sp>
      <p:sp>
        <p:nvSpPr>
          <p:cNvPr id="4" name="Date Placeholder 3">
            <a:extLst>
              <a:ext uri="{FF2B5EF4-FFF2-40B4-BE49-F238E27FC236}">
                <a16:creationId xmlns:a16="http://schemas.microsoft.com/office/drawing/2014/main" id="{3FAA2EA2-BFAD-6915-D508-0F0F8576B267}"/>
              </a:ext>
            </a:extLst>
          </p:cNvPr>
          <p:cNvSpPr>
            <a:spLocks noGrp="1"/>
          </p:cNvSpPr>
          <p:nvPr>
            <p:ph type="dt" idx="15"/>
          </p:nvPr>
        </p:nvSpPr>
        <p:spPr/>
        <p:txBody>
          <a:bodyPr/>
          <a:lstStyle/>
          <a:p>
            <a:r>
              <a:rPr lang="en-US" altLang="ja-JP"/>
              <a:t>July 2024</a:t>
            </a:r>
            <a:endParaRPr lang="en-GB" dirty="0"/>
          </a:p>
        </p:txBody>
      </p:sp>
      <p:pic>
        <p:nvPicPr>
          <p:cNvPr id="2" name="図 3">
            <a:extLst>
              <a:ext uri="{FF2B5EF4-FFF2-40B4-BE49-F238E27FC236}">
                <a16:creationId xmlns:a16="http://schemas.microsoft.com/office/drawing/2014/main" id="{10138508-3238-754B-3BC2-E118E037A77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976471" y="3717032"/>
            <a:ext cx="3456763" cy="25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a:extLst>
              <a:ext uri="{FF2B5EF4-FFF2-40B4-BE49-F238E27FC236}">
                <a16:creationId xmlns:a16="http://schemas.microsoft.com/office/drawing/2014/main" id="{DE6F9880-CEE6-4F94-B2A4-D7AA434CDE4E}"/>
              </a:ext>
            </a:extLst>
          </p:cNvPr>
          <p:cNvSpPr txBox="1"/>
          <p:nvPr/>
        </p:nvSpPr>
        <p:spPr>
          <a:xfrm>
            <a:off x="4461761" y="4782199"/>
            <a:ext cx="1018228" cy="369332"/>
          </a:xfrm>
          <a:prstGeom prst="rect">
            <a:avLst/>
          </a:prstGeom>
          <a:noFill/>
        </p:spPr>
        <p:txBody>
          <a:bodyPr wrap="none" rtlCol="0">
            <a:spAutoFit/>
          </a:bodyPr>
          <a:lstStyle/>
          <a:p>
            <a:pPr algn="ctr"/>
            <a:r>
              <a:rPr kumimoji="1" lang="en-US" altLang="ja-JP" sz="1800" dirty="0">
                <a:solidFill>
                  <a:schemeClr val="tx1"/>
                </a:solidFill>
                <a:latin typeface="Arial" panose="020B0604020202020204" pitchFamily="34" charset="0"/>
                <a:cs typeface="Arial" panose="020B0604020202020204" pitchFamily="34" charset="0"/>
              </a:rPr>
              <a:t>In 2019.</a:t>
            </a:r>
            <a:endParaRPr kumimoji="1" lang="ja-JP" altLang="en-US" sz="1800" dirty="0">
              <a:solidFill>
                <a:schemeClr val="tx1"/>
              </a:solidFill>
              <a:latin typeface="Arial" panose="020B0604020202020204" pitchFamily="34" charset="0"/>
              <a:cs typeface="Arial" panose="020B0604020202020204" pitchFamily="34" charset="0"/>
            </a:endParaRPr>
          </a:p>
        </p:txBody>
      </p:sp>
      <p:sp>
        <p:nvSpPr>
          <p:cNvPr id="7" name="楕円 6">
            <a:extLst>
              <a:ext uri="{FF2B5EF4-FFF2-40B4-BE49-F238E27FC236}">
                <a16:creationId xmlns:a16="http://schemas.microsoft.com/office/drawing/2014/main" id="{0A2CBE40-3F67-E07C-95E9-D2546F2BFCC3}"/>
              </a:ext>
            </a:extLst>
          </p:cNvPr>
          <p:cNvSpPr/>
          <p:nvPr/>
        </p:nvSpPr>
        <p:spPr bwMode="auto">
          <a:xfrm>
            <a:off x="3064703" y="4962646"/>
            <a:ext cx="576000" cy="576000"/>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 name="テキスト ボックス 8">
            <a:extLst>
              <a:ext uri="{FF2B5EF4-FFF2-40B4-BE49-F238E27FC236}">
                <a16:creationId xmlns:a16="http://schemas.microsoft.com/office/drawing/2014/main" id="{9E5C70B8-982C-460A-3E0C-D81CB242D6BB}"/>
              </a:ext>
            </a:extLst>
          </p:cNvPr>
          <p:cNvSpPr txBox="1"/>
          <p:nvPr/>
        </p:nvSpPr>
        <p:spPr>
          <a:xfrm>
            <a:off x="1442938" y="5253537"/>
            <a:ext cx="1658467" cy="707886"/>
          </a:xfrm>
          <a:prstGeom prst="rect">
            <a:avLst/>
          </a:prstGeom>
          <a:noFill/>
        </p:spPr>
        <p:txBody>
          <a:bodyPr wrap="none" rtlCol="0">
            <a:spAutoFit/>
          </a:bodyPr>
          <a:lstStyle/>
          <a:p>
            <a:r>
              <a:rPr kumimoji="1" lang="en-US" altLang="ja-JP" sz="2000" dirty="0">
                <a:solidFill>
                  <a:srgbClr val="FFFF00"/>
                </a:solidFill>
                <a:latin typeface="Calibri" panose="020F0502020204030204" pitchFamily="34" charset="0"/>
                <a:ea typeface="Adobe Fan Heiti Std B" panose="020B0700000000000000" pitchFamily="34" charset="-128"/>
              </a:rPr>
              <a:t>Measurement</a:t>
            </a:r>
          </a:p>
          <a:p>
            <a:r>
              <a:rPr kumimoji="1" lang="en-US" altLang="ja-JP" sz="2000" dirty="0">
                <a:solidFill>
                  <a:srgbClr val="FFFF00"/>
                </a:solidFill>
                <a:latin typeface="Calibri" panose="020F0502020204030204" pitchFamily="34" charset="0"/>
                <a:ea typeface="Adobe Fan Heiti Std B" panose="020B0700000000000000" pitchFamily="34" charset="-128"/>
              </a:rPr>
              <a:t>equipment</a:t>
            </a:r>
            <a:endParaRPr kumimoji="1" lang="ja-JP" altLang="en-US" sz="2000" dirty="0">
              <a:solidFill>
                <a:srgbClr val="FFFF00"/>
              </a:solidFill>
              <a:latin typeface="Calibri" panose="020F0502020204030204" pitchFamily="34" charset="0"/>
              <a:ea typeface="Adobe Fan Heiti Std B" panose="020B0700000000000000" pitchFamily="34" charset="-128"/>
            </a:endParaRPr>
          </a:p>
        </p:txBody>
      </p:sp>
      <p:pic>
        <p:nvPicPr>
          <p:cNvPr id="10" name="図 9">
            <a:extLst>
              <a:ext uri="{FF2B5EF4-FFF2-40B4-BE49-F238E27FC236}">
                <a16:creationId xmlns:a16="http://schemas.microsoft.com/office/drawing/2014/main" id="{AA5B7A75-8991-A209-F924-1BDE8DC459C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339104" y="3630646"/>
            <a:ext cx="4044224" cy="2664000"/>
          </a:xfrm>
          <a:prstGeom prst="rect">
            <a:avLst/>
          </a:prstGeom>
        </p:spPr>
      </p:pic>
      <p:sp>
        <p:nvSpPr>
          <p:cNvPr id="11" name="テキスト ボックス 10">
            <a:extLst>
              <a:ext uri="{FF2B5EF4-FFF2-40B4-BE49-F238E27FC236}">
                <a16:creationId xmlns:a16="http://schemas.microsoft.com/office/drawing/2014/main" id="{0955EA5C-70C7-F858-C33C-441F62C47A82}"/>
              </a:ext>
            </a:extLst>
          </p:cNvPr>
          <p:cNvSpPr txBox="1"/>
          <p:nvPr/>
        </p:nvSpPr>
        <p:spPr>
          <a:xfrm>
            <a:off x="10366417" y="4731813"/>
            <a:ext cx="1018228" cy="369332"/>
          </a:xfrm>
          <a:prstGeom prst="rect">
            <a:avLst/>
          </a:prstGeom>
          <a:noFill/>
        </p:spPr>
        <p:txBody>
          <a:bodyPr wrap="none" rtlCol="0">
            <a:spAutoFit/>
          </a:bodyPr>
          <a:lstStyle/>
          <a:p>
            <a:pPr algn="ctr"/>
            <a:r>
              <a:rPr kumimoji="1" lang="en-US" altLang="ja-JP" sz="1800" dirty="0">
                <a:solidFill>
                  <a:schemeClr val="tx1"/>
                </a:solidFill>
                <a:latin typeface="Arial" panose="020B0604020202020204" pitchFamily="34" charset="0"/>
                <a:cs typeface="Arial" panose="020B0604020202020204" pitchFamily="34" charset="0"/>
              </a:rPr>
              <a:t>In 2024.</a:t>
            </a:r>
            <a:endParaRPr kumimoji="1" lang="ja-JP" altLang="en-US" sz="1800" dirty="0">
              <a:solidFill>
                <a:schemeClr val="tx1"/>
              </a:solidFill>
              <a:latin typeface="Arial" panose="020B0604020202020204" pitchFamily="34" charset="0"/>
              <a:cs typeface="Arial" panose="020B0604020202020204" pitchFamily="34" charset="0"/>
            </a:endParaRPr>
          </a:p>
        </p:txBody>
      </p:sp>
      <p:cxnSp>
        <p:nvCxnSpPr>
          <p:cNvPr id="13" name="直線矢印コネクタ 12">
            <a:extLst>
              <a:ext uri="{FF2B5EF4-FFF2-40B4-BE49-F238E27FC236}">
                <a16:creationId xmlns:a16="http://schemas.microsoft.com/office/drawing/2014/main" id="{6B1C316B-3AA3-953F-5457-A686B403F3CF}"/>
              </a:ext>
            </a:extLst>
          </p:cNvPr>
          <p:cNvCxnSpPr>
            <a:cxnSpLocks/>
          </p:cNvCxnSpPr>
          <p:nvPr/>
        </p:nvCxnSpPr>
        <p:spPr bwMode="auto">
          <a:xfrm flipH="1">
            <a:off x="9840416" y="3356992"/>
            <a:ext cx="216024" cy="1425207"/>
          </a:xfrm>
          <a:prstGeom prst="straightConnector1">
            <a:avLst/>
          </a:prstGeom>
          <a:solidFill>
            <a:srgbClr val="00B8FF"/>
          </a:solidFill>
          <a:ln w="28575" cap="flat" cmpd="sng" algn="ctr">
            <a:solidFill>
              <a:srgbClr val="FF0000"/>
            </a:solidFill>
            <a:prstDash val="solid"/>
            <a:round/>
            <a:headEnd type="none" w="med" len="med"/>
            <a:tailEnd type="arrow" w="med" len="med"/>
          </a:ln>
          <a:effectLst/>
        </p:spPr>
      </p:cxnSp>
      <p:sp>
        <p:nvSpPr>
          <p:cNvPr id="14" name="テキスト ボックス 13">
            <a:extLst>
              <a:ext uri="{FF2B5EF4-FFF2-40B4-BE49-F238E27FC236}">
                <a16:creationId xmlns:a16="http://schemas.microsoft.com/office/drawing/2014/main" id="{AD60119D-6FD8-646E-8252-0CB20C0A8DF5}"/>
              </a:ext>
            </a:extLst>
          </p:cNvPr>
          <p:cNvSpPr txBox="1"/>
          <p:nvPr/>
        </p:nvSpPr>
        <p:spPr>
          <a:xfrm>
            <a:off x="8040216" y="2945190"/>
            <a:ext cx="3724161" cy="369332"/>
          </a:xfrm>
          <a:prstGeom prst="rect">
            <a:avLst/>
          </a:prstGeom>
          <a:noFill/>
        </p:spPr>
        <p:txBody>
          <a:bodyPr wrap="none" rtlCol="0">
            <a:spAutoFit/>
          </a:bodyPr>
          <a:lstStyle/>
          <a:p>
            <a:r>
              <a:rPr kumimoji="1" lang="en-US" altLang="ja-JP" sz="1800" dirty="0">
                <a:solidFill>
                  <a:srgbClr val="FF0000"/>
                </a:solidFill>
                <a:latin typeface="Arial" panose="020B0604020202020204" pitchFamily="34" charset="0"/>
                <a:cs typeface="Arial" panose="020B0604020202020204" pitchFamily="34" charset="0"/>
              </a:rPr>
              <a:t>A new passage has been created. </a:t>
            </a:r>
            <a:endParaRPr kumimoji="1" lang="ja-JP" altLang="en-US" sz="1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10124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012C0-36A4-9D65-81C7-A095840B7D9F}"/>
            </a:ext>
          </a:extLst>
        </p:cNvPr>
        <p:cNvGrpSpPr/>
        <p:nvPr/>
      </p:nvGrpSpPr>
      <p:grpSpPr>
        <a:xfrm>
          <a:off x="0" y="0"/>
          <a:ext cx="0" cy="0"/>
          <a:chOff x="0" y="0"/>
          <a:chExt cx="0" cy="0"/>
        </a:xfrm>
      </p:grpSpPr>
      <p:sp>
        <p:nvSpPr>
          <p:cNvPr id="5121" name="Rectangle 1">
            <a:extLst>
              <a:ext uri="{FF2B5EF4-FFF2-40B4-BE49-F238E27FC236}">
                <a16:creationId xmlns:a16="http://schemas.microsoft.com/office/drawing/2014/main" id="{0246232A-C926-32E3-7F21-64D7CE2D208B}"/>
              </a:ext>
            </a:extLst>
          </p:cNvPr>
          <p:cNvSpPr>
            <a:spLocks noGrp="1" noChangeArrowheads="1"/>
          </p:cNvSpPr>
          <p:nvPr>
            <p:ph type="title"/>
          </p:nvPr>
        </p:nvSpPr>
        <p:spPr>
          <a:xfrm>
            <a:off x="914401" y="685802"/>
            <a:ext cx="10361084" cy="525014"/>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Measurement results at Station A</a:t>
            </a:r>
            <a:endParaRPr lang="en-GB" dirty="0"/>
          </a:p>
        </p:txBody>
      </p:sp>
      <p:sp>
        <p:nvSpPr>
          <p:cNvPr id="5122" name="Rectangle 2">
            <a:extLst>
              <a:ext uri="{FF2B5EF4-FFF2-40B4-BE49-F238E27FC236}">
                <a16:creationId xmlns:a16="http://schemas.microsoft.com/office/drawing/2014/main" id="{58EF388A-F668-C33D-9F32-2A344FCEE99C}"/>
              </a:ext>
            </a:extLst>
          </p:cNvPr>
          <p:cNvSpPr>
            <a:spLocks noGrp="1" noChangeArrowheads="1"/>
          </p:cNvSpPr>
          <p:nvPr>
            <p:ph idx="1"/>
          </p:nvPr>
        </p:nvSpPr>
        <p:spPr>
          <a:xfrm>
            <a:off x="914401" y="1268760"/>
            <a:ext cx="5033193" cy="4903438"/>
          </a:xfrm>
          <a:ln/>
        </p:spPr>
        <p:txBody>
          <a:bodyPr/>
          <a:lstStyle/>
          <a:p>
            <a:pPr marL="268288" indent="-211138">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2400" dirty="0"/>
              <a:t>The trend of radio use is almost between in 2019 and in 2024.</a:t>
            </a:r>
          </a:p>
          <a:p>
            <a:pPr marL="268288" indent="-211138">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2400" dirty="0"/>
              <a:t>Unknown multiple continuous signals are measured at 916.7 MHz and 920.5 </a:t>
            </a:r>
            <a:r>
              <a:rPr lang="en-US" altLang="ja-JP" sz="2400" dirty="0" err="1"/>
              <a:t>MHz.</a:t>
            </a:r>
            <a:r>
              <a:rPr lang="en-US" altLang="ja-JP" sz="2400" dirty="0"/>
              <a:t> </a:t>
            </a:r>
          </a:p>
          <a:p>
            <a:pPr marL="268288" indent="-211138">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dirty="0"/>
              <a:t>Frequent radio uses are found at </a:t>
            </a:r>
            <a:r>
              <a:rPr lang="en-US" altLang="ja-JP" sz="2400" dirty="0"/>
              <a:t>918 MHz and 919.5 </a:t>
            </a:r>
            <a:r>
              <a:rPr lang="en-US" altLang="ja-JP" sz="2400" dirty="0" err="1"/>
              <a:t>MHz</a:t>
            </a:r>
            <a:r>
              <a:rPr lang="en-US" altLang="ja-JP" dirty="0" err="1"/>
              <a:t>.</a:t>
            </a:r>
            <a:endParaRPr lang="en-US" altLang="ja-JP" sz="2400" dirty="0"/>
          </a:p>
        </p:txBody>
      </p:sp>
      <p:sp>
        <p:nvSpPr>
          <p:cNvPr id="6" name="Slide Number Placeholder 5">
            <a:extLst>
              <a:ext uri="{FF2B5EF4-FFF2-40B4-BE49-F238E27FC236}">
                <a16:creationId xmlns:a16="http://schemas.microsoft.com/office/drawing/2014/main" id="{B56F5FAA-04F0-BF8B-8F9E-0BA5E4DF7CFE}"/>
              </a:ext>
            </a:extLst>
          </p:cNvPr>
          <p:cNvSpPr>
            <a:spLocks noGrp="1"/>
          </p:cNvSpPr>
          <p:nvPr>
            <p:ph type="sldNum" idx="12"/>
          </p:nvPr>
        </p:nvSpPr>
        <p:spPr/>
        <p:txBody>
          <a:bodyPr/>
          <a:lstStyle/>
          <a:p>
            <a:r>
              <a:rPr lang="en-GB" dirty="0"/>
              <a:t>Slide </a:t>
            </a:r>
            <a:fld id="{B3165115-9078-433B-A278-1F5ED971F63A}" type="slidenum">
              <a:rPr lang="en-GB"/>
              <a:pPr/>
              <a:t>6</a:t>
            </a:fld>
            <a:endParaRPr lang="en-GB" dirty="0"/>
          </a:p>
        </p:txBody>
      </p:sp>
      <p:sp>
        <p:nvSpPr>
          <p:cNvPr id="5" name="Footer Placeholder 4">
            <a:extLst>
              <a:ext uri="{FF2B5EF4-FFF2-40B4-BE49-F238E27FC236}">
                <a16:creationId xmlns:a16="http://schemas.microsoft.com/office/drawing/2014/main" id="{FFD9A903-C091-F67B-C3FF-4F99793AFC0F}"/>
              </a:ext>
            </a:extLst>
          </p:cNvPr>
          <p:cNvSpPr>
            <a:spLocks noGrp="1"/>
          </p:cNvSpPr>
          <p:nvPr>
            <p:ph type="ftr" idx="14"/>
          </p:nvPr>
        </p:nvSpPr>
        <p:spPr/>
        <p:txBody>
          <a:bodyPr/>
          <a:lstStyle/>
          <a:p>
            <a:r>
              <a:rPr lang="en-GB"/>
              <a:t>Kazuto Yano, ATR</a:t>
            </a:r>
            <a:endParaRPr lang="en-GB" dirty="0"/>
          </a:p>
        </p:txBody>
      </p:sp>
      <p:sp>
        <p:nvSpPr>
          <p:cNvPr id="4" name="Date Placeholder 3">
            <a:extLst>
              <a:ext uri="{FF2B5EF4-FFF2-40B4-BE49-F238E27FC236}">
                <a16:creationId xmlns:a16="http://schemas.microsoft.com/office/drawing/2014/main" id="{3FAA2EA2-BFAD-6915-D508-0F0F8576B267}"/>
              </a:ext>
            </a:extLst>
          </p:cNvPr>
          <p:cNvSpPr>
            <a:spLocks noGrp="1"/>
          </p:cNvSpPr>
          <p:nvPr>
            <p:ph type="dt" idx="15"/>
          </p:nvPr>
        </p:nvSpPr>
        <p:spPr/>
        <p:txBody>
          <a:bodyPr/>
          <a:lstStyle/>
          <a:p>
            <a:r>
              <a:rPr lang="en-US" altLang="ja-JP"/>
              <a:t>July 2024</a:t>
            </a:r>
            <a:endParaRPr lang="en-GB" dirty="0"/>
          </a:p>
        </p:txBody>
      </p:sp>
      <p:pic>
        <p:nvPicPr>
          <p:cNvPr id="8" name="図 7">
            <a:extLst>
              <a:ext uri="{FF2B5EF4-FFF2-40B4-BE49-F238E27FC236}">
                <a16:creationId xmlns:a16="http://schemas.microsoft.com/office/drawing/2014/main" id="{EB8ECAAB-62E0-27EF-07F7-B4FB342F1BB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36360" y="1340760"/>
            <a:ext cx="2657487" cy="4608000"/>
          </a:xfrm>
          <a:prstGeom prst="rect">
            <a:avLst/>
          </a:prstGeom>
        </p:spPr>
      </p:pic>
      <p:sp>
        <p:nvSpPr>
          <p:cNvPr id="17" name="テキスト ボックス 16">
            <a:extLst>
              <a:ext uri="{FF2B5EF4-FFF2-40B4-BE49-F238E27FC236}">
                <a16:creationId xmlns:a16="http://schemas.microsoft.com/office/drawing/2014/main" id="{69A26066-C7BB-63BE-E917-7C3196FA03B0}"/>
              </a:ext>
            </a:extLst>
          </p:cNvPr>
          <p:cNvSpPr txBox="1"/>
          <p:nvPr/>
        </p:nvSpPr>
        <p:spPr>
          <a:xfrm>
            <a:off x="6207956" y="5987532"/>
            <a:ext cx="2108269" cy="369332"/>
          </a:xfrm>
          <a:prstGeom prst="rect">
            <a:avLst/>
          </a:prstGeom>
          <a:noFill/>
        </p:spPr>
        <p:txBody>
          <a:bodyPr wrap="none" rtlCol="0">
            <a:spAutoFit/>
          </a:bodyPr>
          <a:lstStyle/>
          <a:p>
            <a:pPr algn="ctr"/>
            <a:r>
              <a:rPr kumimoji="1" lang="en-US" altLang="ja-JP" sz="1800" dirty="0">
                <a:solidFill>
                  <a:schemeClr val="tx1"/>
                </a:solidFill>
                <a:latin typeface="Arial" panose="020B0604020202020204" pitchFamily="34" charset="0"/>
                <a:cs typeface="Arial" panose="020B0604020202020204" pitchFamily="34" charset="0"/>
              </a:rPr>
              <a:t>In 2019 (w/o BPF).</a:t>
            </a:r>
            <a:endParaRPr kumimoji="1" lang="ja-JP" altLang="en-US" sz="1800" dirty="0">
              <a:solidFill>
                <a:schemeClr val="tx1"/>
              </a:solidFill>
              <a:latin typeface="Arial" panose="020B0604020202020204" pitchFamily="34" charset="0"/>
              <a:cs typeface="Arial" panose="020B0604020202020204" pitchFamily="34" charset="0"/>
            </a:endParaRPr>
          </a:p>
        </p:txBody>
      </p:sp>
      <p:sp>
        <p:nvSpPr>
          <p:cNvPr id="18" name="テキスト ボックス 17">
            <a:extLst>
              <a:ext uri="{FF2B5EF4-FFF2-40B4-BE49-F238E27FC236}">
                <a16:creationId xmlns:a16="http://schemas.microsoft.com/office/drawing/2014/main" id="{E4AFA23D-5D5B-AFDF-4E3D-BD870E496DD4}"/>
              </a:ext>
            </a:extLst>
          </p:cNvPr>
          <p:cNvSpPr txBox="1"/>
          <p:nvPr/>
        </p:nvSpPr>
        <p:spPr>
          <a:xfrm>
            <a:off x="9664137" y="5987532"/>
            <a:ext cx="2159566" cy="369332"/>
          </a:xfrm>
          <a:prstGeom prst="rect">
            <a:avLst/>
          </a:prstGeom>
          <a:noFill/>
        </p:spPr>
        <p:txBody>
          <a:bodyPr wrap="none" rtlCol="0">
            <a:spAutoFit/>
          </a:bodyPr>
          <a:lstStyle/>
          <a:p>
            <a:pPr algn="ctr"/>
            <a:r>
              <a:rPr kumimoji="1" lang="en-US" altLang="ja-JP" sz="1800" dirty="0">
                <a:solidFill>
                  <a:srgbClr val="0000FF"/>
                </a:solidFill>
                <a:latin typeface="Arial" panose="020B0604020202020204" pitchFamily="34" charset="0"/>
                <a:cs typeface="Arial" panose="020B0604020202020204" pitchFamily="34" charset="0"/>
              </a:rPr>
              <a:t>In 2024 (with BPF).</a:t>
            </a:r>
          </a:p>
        </p:txBody>
      </p:sp>
      <p:pic>
        <p:nvPicPr>
          <p:cNvPr id="19" name="図 18">
            <a:extLst>
              <a:ext uri="{FF2B5EF4-FFF2-40B4-BE49-F238E27FC236}">
                <a16:creationId xmlns:a16="http://schemas.microsoft.com/office/drawing/2014/main" id="{BCFE3BAB-7919-4399-B712-2F98705299E2}"/>
              </a:ext>
            </a:extLst>
          </p:cNvPr>
          <p:cNvPicPr>
            <a:picLocks noChangeAspect="1"/>
          </p:cNvPicPr>
          <p:nvPr/>
        </p:nvPicPr>
        <p:blipFill>
          <a:blip r:embed="rId4"/>
          <a:stretch>
            <a:fillRect/>
          </a:stretch>
        </p:blipFill>
        <p:spPr>
          <a:xfrm>
            <a:off x="6003423" y="1268760"/>
            <a:ext cx="3355925" cy="4680000"/>
          </a:xfrm>
          <a:prstGeom prst="rect">
            <a:avLst/>
          </a:prstGeom>
        </p:spPr>
      </p:pic>
    </p:spTree>
    <p:extLst>
      <p:ext uri="{BB962C8B-B14F-4D97-AF65-F5344CB8AC3E}">
        <p14:creationId xmlns:p14="http://schemas.microsoft.com/office/powerpoint/2010/main" val="20795536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012C0-36A4-9D65-81C7-A095840B7D9F}"/>
            </a:ext>
          </a:extLst>
        </p:cNvPr>
        <p:cNvGrpSpPr/>
        <p:nvPr/>
      </p:nvGrpSpPr>
      <p:grpSpPr>
        <a:xfrm>
          <a:off x="0" y="0"/>
          <a:ext cx="0" cy="0"/>
          <a:chOff x="0" y="0"/>
          <a:chExt cx="0" cy="0"/>
        </a:xfrm>
      </p:grpSpPr>
      <p:sp>
        <p:nvSpPr>
          <p:cNvPr id="5121" name="Rectangle 1">
            <a:extLst>
              <a:ext uri="{FF2B5EF4-FFF2-40B4-BE49-F238E27FC236}">
                <a16:creationId xmlns:a16="http://schemas.microsoft.com/office/drawing/2014/main" id="{0246232A-C926-32E3-7F21-64D7CE2D208B}"/>
              </a:ext>
            </a:extLst>
          </p:cNvPr>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Measurement location (2)</a:t>
            </a:r>
            <a:br>
              <a:rPr lang="en-US" dirty="0"/>
            </a:br>
            <a:r>
              <a:rPr lang="en-US" dirty="0"/>
              <a:t>Railway station (Station B)</a:t>
            </a:r>
            <a:endParaRPr lang="en-GB" dirty="0"/>
          </a:p>
        </p:txBody>
      </p:sp>
      <p:sp>
        <p:nvSpPr>
          <p:cNvPr id="5122" name="Rectangle 2">
            <a:extLst>
              <a:ext uri="{FF2B5EF4-FFF2-40B4-BE49-F238E27FC236}">
                <a16:creationId xmlns:a16="http://schemas.microsoft.com/office/drawing/2014/main" id="{58EF388A-F668-C33D-9F32-2A344FCEE99C}"/>
              </a:ext>
            </a:extLst>
          </p:cNvPr>
          <p:cNvSpPr>
            <a:spLocks noGrp="1" noChangeArrowheads="1"/>
          </p:cNvSpPr>
          <p:nvPr>
            <p:ph idx="1"/>
          </p:nvPr>
        </p:nvSpPr>
        <p:spPr>
          <a:xfrm>
            <a:off x="914400" y="1981201"/>
            <a:ext cx="10654207" cy="1231775"/>
          </a:xfrm>
          <a:ln/>
        </p:spPr>
        <p:txBody>
          <a:bodyPr/>
          <a:lstStyle/>
          <a:p>
            <a:pPr marL="268288" indent="-211138">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2400" dirty="0"/>
              <a:t>We also conducted measurement near an edge of a platform of another terminal station in downtown area. Th</a:t>
            </a:r>
            <a:r>
              <a:rPr lang="en-US" altLang="ja-JP" dirty="0"/>
              <a:t>is</a:t>
            </a:r>
            <a:r>
              <a:rPr lang="en-US" altLang="ja-JP" sz="2400" dirty="0"/>
              <a:t> platform is at the third floor, and there are thin walls at the both (North and South) sides of this floor.</a:t>
            </a:r>
          </a:p>
        </p:txBody>
      </p:sp>
      <p:sp>
        <p:nvSpPr>
          <p:cNvPr id="6" name="Slide Number Placeholder 5">
            <a:extLst>
              <a:ext uri="{FF2B5EF4-FFF2-40B4-BE49-F238E27FC236}">
                <a16:creationId xmlns:a16="http://schemas.microsoft.com/office/drawing/2014/main" id="{B56F5FAA-04F0-BF8B-8F9E-0BA5E4DF7CFE}"/>
              </a:ext>
            </a:extLst>
          </p:cNvPr>
          <p:cNvSpPr>
            <a:spLocks noGrp="1"/>
          </p:cNvSpPr>
          <p:nvPr>
            <p:ph type="sldNum" idx="12"/>
          </p:nvPr>
        </p:nvSpPr>
        <p:spPr/>
        <p:txBody>
          <a:bodyPr/>
          <a:lstStyle/>
          <a:p>
            <a:r>
              <a:rPr lang="en-GB" dirty="0"/>
              <a:t>Slide </a:t>
            </a:r>
            <a:fld id="{B3165115-9078-433B-A278-1F5ED971F63A}" type="slidenum">
              <a:rPr lang="en-GB"/>
              <a:pPr/>
              <a:t>7</a:t>
            </a:fld>
            <a:endParaRPr lang="en-GB" dirty="0"/>
          </a:p>
        </p:txBody>
      </p:sp>
      <p:sp>
        <p:nvSpPr>
          <p:cNvPr id="5" name="Footer Placeholder 4">
            <a:extLst>
              <a:ext uri="{FF2B5EF4-FFF2-40B4-BE49-F238E27FC236}">
                <a16:creationId xmlns:a16="http://schemas.microsoft.com/office/drawing/2014/main" id="{FFD9A903-C091-F67B-C3FF-4F99793AFC0F}"/>
              </a:ext>
            </a:extLst>
          </p:cNvPr>
          <p:cNvSpPr>
            <a:spLocks noGrp="1"/>
          </p:cNvSpPr>
          <p:nvPr>
            <p:ph type="ftr" idx="14"/>
          </p:nvPr>
        </p:nvSpPr>
        <p:spPr/>
        <p:txBody>
          <a:bodyPr/>
          <a:lstStyle/>
          <a:p>
            <a:r>
              <a:rPr lang="en-GB"/>
              <a:t>Kazuto Yano, ATR</a:t>
            </a:r>
            <a:endParaRPr lang="en-GB" dirty="0"/>
          </a:p>
        </p:txBody>
      </p:sp>
      <p:sp>
        <p:nvSpPr>
          <p:cNvPr id="4" name="Date Placeholder 3">
            <a:extLst>
              <a:ext uri="{FF2B5EF4-FFF2-40B4-BE49-F238E27FC236}">
                <a16:creationId xmlns:a16="http://schemas.microsoft.com/office/drawing/2014/main" id="{3FAA2EA2-BFAD-6915-D508-0F0F8576B267}"/>
              </a:ext>
            </a:extLst>
          </p:cNvPr>
          <p:cNvSpPr>
            <a:spLocks noGrp="1"/>
          </p:cNvSpPr>
          <p:nvPr>
            <p:ph type="dt" idx="15"/>
          </p:nvPr>
        </p:nvSpPr>
        <p:spPr/>
        <p:txBody>
          <a:bodyPr/>
          <a:lstStyle/>
          <a:p>
            <a:r>
              <a:rPr lang="en-US" altLang="ja-JP"/>
              <a:t>July 2024</a:t>
            </a:r>
            <a:endParaRPr lang="en-GB" dirty="0"/>
          </a:p>
        </p:txBody>
      </p:sp>
      <p:sp>
        <p:nvSpPr>
          <p:cNvPr id="3" name="テキスト ボックス 2">
            <a:extLst>
              <a:ext uri="{FF2B5EF4-FFF2-40B4-BE49-F238E27FC236}">
                <a16:creationId xmlns:a16="http://schemas.microsoft.com/office/drawing/2014/main" id="{DE6F9880-CEE6-4F94-B2A4-D7AA434CDE4E}"/>
              </a:ext>
            </a:extLst>
          </p:cNvPr>
          <p:cNvSpPr txBox="1"/>
          <p:nvPr/>
        </p:nvSpPr>
        <p:spPr>
          <a:xfrm>
            <a:off x="4461761" y="4782199"/>
            <a:ext cx="1018228" cy="369332"/>
          </a:xfrm>
          <a:prstGeom prst="rect">
            <a:avLst/>
          </a:prstGeom>
          <a:noFill/>
        </p:spPr>
        <p:txBody>
          <a:bodyPr wrap="none" rtlCol="0">
            <a:spAutoFit/>
          </a:bodyPr>
          <a:lstStyle/>
          <a:p>
            <a:pPr algn="ctr"/>
            <a:r>
              <a:rPr kumimoji="1" lang="en-US" altLang="ja-JP" sz="1800" dirty="0">
                <a:solidFill>
                  <a:schemeClr val="tx1"/>
                </a:solidFill>
                <a:latin typeface="Arial" panose="020B0604020202020204" pitchFamily="34" charset="0"/>
                <a:cs typeface="Arial" panose="020B0604020202020204" pitchFamily="34" charset="0"/>
              </a:rPr>
              <a:t>In 2019.</a:t>
            </a:r>
            <a:endParaRPr kumimoji="1" lang="ja-JP" altLang="en-US" sz="1800" dirty="0">
              <a:solidFill>
                <a:schemeClr val="tx1"/>
              </a:solidFill>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0955EA5C-70C7-F858-C33C-441F62C47A82}"/>
              </a:ext>
            </a:extLst>
          </p:cNvPr>
          <p:cNvSpPr txBox="1"/>
          <p:nvPr/>
        </p:nvSpPr>
        <p:spPr>
          <a:xfrm>
            <a:off x="10366417" y="4731813"/>
            <a:ext cx="1018228" cy="369332"/>
          </a:xfrm>
          <a:prstGeom prst="rect">
            <a:avLst/>
          </a:prstGeom>
          <a:noFill/>
        </p:spPr>
        <p:txBody>
          <a:bodyPr wrap="none" rtlCol="0">
            <a:spAutoFit/>
          </a:bodyPr>
          <a:lstStyle/>
          <a:p>
            <a:pPr algn="ctr"/>
            <a:r>
              <a:rPr kumimoji="1" lang="en-US" altLang="ja-JP" sz="1800" dirty="0">
                <a:solidFill>
                  <a:schemeClr val="tx1"/>
                </a:solidFill>
                <a:latin typeface="Arial" panose="020B0604020202020204" pitchFamily="34" charset="0"/>
                <a:cs typeface="Arial" panose="020B0604020202020204" pitchFamily="34" charset="0"/>
              </a:rPr>
              <a:t>In 2024.</a:t>
            </a:r>
            <a:endParaRPr kumimoji="1" lang="ja-JP" altLang="en-US" sz="1800" dirty="0">
              <a:solidFill>
                <a:schemeClr val="tx1"/>
              </a:solidFill>
              <a:latin typeface="Arial" panose="020B0604020202020204" pitchFamily="34" charset="0"/>
              <a:cs typeface="Arial" panose="020B0604020202020204" pitchFamily="34" charset="0"/>
            </a:endParaRPr>
          </a:p>
        </p:txBody>
      </p:sp>
      <p:pic>
        <p:nvPicPr>
          <p:cNvPr id="8" name="図 2">
            <a:extLst>
              <a:ext uri="{FF2B5EF4-FFF2-40B4-BE49-F238E27FC236}">
                <a16:creationId xmlns:a16="http://schemas.microsoft.com/office/drawing/2014/main" id="{C91EF7D6-302E-59BF-596D-09368639C99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54977" y="3645025"/>
            <a:ext cx="3552759" cy="26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楕円 11">
            <a:extLst>
              <a:ext uri="{FF2B5EF4-FFF2-40B4-BE49-F238E27FC236}">
                <a16:creationId xmlns:a16="http://schemas.microsoft.com/office/drawing/2014/main" id="{B89737B7-AA2A-A8F5-A5F3-3F4805A9DEFF}"/>
              </a:ext>
            </a:extLst>
          </p:cNvPr>
          <p:cNvSpPr/>
          <p:nvPr/>
        </p:nvSpPr>
        <p:spPr bwMode="auto">
          <a:xfrm>
            <a:off x="2658526" y="4418187"/>
            <a:ext cx="576000" cy="835349"/>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5" name="テキスト ボックス 14">
            <a:extLst>
              <a:ext uri="{FF2B5EF4-FFF2-40B4-BE49-F238E27FC236}">
                <a16:creationId xmlns:a16="http://schemas.microsoft.com/office/drawing/2014/main" id="{A238AB95-5C64-2207-D436-C3DD48E00ED2}"/>
              </a:ext>
            </a:extLst>
          </p:cNvPr>
          <p:cNvSpPr txBox="1"/>
          <p:nvPr/>
        </p:nvSpPr>
        <p:spPr>
          <a:xfrm>
            <a:off x="2661068" y="5275741"/>
            <a:ext cx="1658467" cy="707886"/>
          </a:xfrm>
          <a:prstGeom prst="rect">
            <a:avLst/>
          </a:prstGeom>
          <a:noFill/>
        </p:spPr>
        <p:txBody>
          <a:bodyPr wrap="none" rtlCol="0">
            <a:spAutoFit/>
          </a:bodyPr>
          <a:lstStyle/>
          <a:p>
            <a:r>
              <a:rPr kumimoji="1" lang="en-US" altLang="ja-JP" sz="2000" dirty="0">
                <a:solidFill>
                  <a:srgbClr val="FFFF00"/>
                </a:solidFill>
                <a:latin typeface="Calibri" panose="020F0502020204030204" pitchFamily="34" charset="0"/>
                <a:ea typeface="Adobe Fan Heiti Std B" panose="020B0700000000000000" pitchFamily="34" charset="-128"/>
              </a:rPr>
              <a:t>Measurement</a:t>
            </a:r>
          </a:p>
          <a:p>
            <a:r>
              <a:rPr kumimoji="1" lang="en-US" altLang="ja-JP" sz="2000" dirty="0">
                <a:solidFill>
                  <a:srgbClr val="FFFF00"/>
                </a:solidFill>
                <a:latin typeface="Calibri" panose="020F0502020204030204" pitchFamily="34" charset="0"/>
                <a:ea typeface="Adobe Fan Heiti Std B" panose="020B0700000000000000" pitchFamily="34" charset="-128"/>
              </a:rPr>
              <a:t>equipment</a:t>
            </a:r>
            <a:endParaRPr kumimoji="1" lang="ja-JP" altLang="en-US" sz="2000" dirty="0">
              <a:solidFill>
                <a:srgbClr val="FFFF00"/>
              </a:solidFill>
              <a:latin typeface="Calibri" panose="020F0502020204030204" pitchFamily="34" charset="0"/>
              <a:ea typeface="Adobe Fan Heiti Std B" panose="020B0700000000000000" pitchFamily="34" charset="-128"/>
            </a:endParaRPr>
          </a:p>
        </p:txBody>
      </p:sp>
      <p:pic>
        <p:nvPicPr>
          <p:cNvPr id="16" name="図 15">
            <a:extLst>
              <a:ext uri="{FF2B5EF4-FFF2-40B4-BE49-F238E27FC236}">
                <a16:creationId xmlns:a16="http://schemas.microsoft.com/office/drawing/2014/main" id="{419E9DE6-6668-ADC2-04C7-3BA405970E5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30417" y="3645025"/>
            <a:ext cx="4736000" cy="2664000"/>
          </a:xfrm>
          <a:prstGeom prst="rect">
            <a:avLst/>
          </a:prstGeom>
        </p:spPr>
      </p:pic>
    </p:spTree>
    <p:extLst>
      <p:ext uri="{BB962C8B-B14F-4D97-AF65-F5344CB8AC3E}">
        <p14:creationId xmlns:p14="http://schemas.microsoft.com/office/powerpoint/2010/main" val="1850731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012C0-36A4-9D65-81C7-A095840B7D9F}"/>
            </a:ext>
          </a:extLst>
        </p:cNvPr>
        <p:cNvGrpSpPr/>
        <p:nvPr/>
      </p:nvGrpSpPr>
      <p:grpSpPr>
        <a:xfrm>
          <a:off x="0" y="0"/>
          <a:ext cx="0" cy="0"/>
          <a:chOff x="0" y="0"/>
          <a:chExt cx="0" cy="0"/>
        </a:xfrm>
      </p:grpSpPr>
      <p:sp>
        <p:nvSpPr>
          <p:cNvPr id="5121" name="Rectangle 1">
            <a:extLst>
              <a:ext uri="{FF2B5EF4-FFF2-40B4-BE49-F238E27FC236}">
                <a16:creationId xmlns:a16="http://schemas.microsoft.com/office/drawing/2014/main" id="{0246232A-C926-32E3-7F21-64D7CE2D208B}"/>
              </a:ext>
            </a:extLst>
          </p:cNvPr>
          <p:cNvSpPr>
            <a:spLocks noGrp="1" noChangeArrowheads="1"/>
          </p:cNvSpPr>
          <p:nvPr>
            <p:ph type="title"/>
          </p:nvPr>
        </p:nvSpPr>
        <p:spPr>
          <a:xfrm>
            <a:off x="914401" y="685802"/>
            <a:ext cx="10361084" cy="525014"/>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Measurement results at Station B</a:t>
            </a:r>
            <a:endParaRPr lang="en-GB" dirty="0"/>
          </a:p>
        </p:txBody>
      </p:sp>
      <p:sp>
        <p:nvSpPr>
          <p:cNvPr id="5122" name="Rectangle 2">
            <a:extLst>
              <a:ext uri="{FF2B5EF4-FFF2-40B4-BE49-F238E27FC236}">
                <a16:creationId xmlns:a16="http://schemas.microsoft.com/office/drawing/2014/main" id="{58EF388A-F668-C33D-9F32-2A344FCEE99C}"/>
              </a:ext>
            </a:extLst>
          </p:cNvPr>
          <p:cNvSpPr>
            <a:spLocks noGrp="1" noChangeArrowheads="1"/>
          </p:cNvSpPr>
          <p:nvPr>
            <p:ph idx="1"/>
          </p:nvPr>
        </p:nvSpPr>
        <p:spPr>
          <a:xfrm>
            <a:off x="914401" y="1268760"/>
            <a:ext cx="5033193" cy="4903438"/>
          </a:xfrm>
          <a:ln/>
        </p:spPr>
        <p:txBody>
          <a:bodyPr/>
          <a:lstStyle/>
          <a:p>
            <a:pPr marL="268288" indent="-211138">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2400" dirty="0"/>
              <a:t>Chirp-like signals </a:t>
            </a:r>
            <a:r>
              <a:rPr lang="en-US" altLang="ja-JP" dirty="0"/>
              <a:t>are found between 920.2 and 922.8 </a:t>
            </a:r>
            <a:r>
              <a:rPr lang="en-US" altLang="ja-JP" dirty="0" err="1"/>
              <a:t>MHz.</a:t>
            </a:r>
            <a:r>
              <a:rPr lang="en-US" altLang="ja-JP" dirty="0"/>
              <a:t> They were not found in 2019.</a:t>
            </a:r>
            <a:endParaRPr lang="en-US" altLang="ja-JP" sz="2400" dirty="0"/>
          </a:p>
          <a:p>
            <a:pPr marL="268288" indent="-211138">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2400" dirty="0"/>
              <a:t>A radio use by a signal with a bandwidth of 4 MHz is also found between 922.4 and 926.4 </a:t>
            </a:r>
            <a:r>
              <a:rPr lang="en-US" altLang="ja-JP" sz="2400" dirty="0" err="1"/>
              <a:t>MHz.</a:t>
            </a:r>
            <a:r>
              <a:rPr lang="en-US" altLang="ja-JP" sz="2400" dirty="0"/>
              <a:t> </a:t>
            </a:r>
          </a:p>
          <a:p>
            <a:pPr marL="268288" indent="-211138">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dirty="0"/>
              <a:t>Other radio use by some narrow-band signals are found at some frequencies.</a:t>
            </a:r>
          </a:p>
          <a:p>
            <a:pPr marL="268288" indent="-211138">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ja-JP" sz="2400" dirty="0"/>
          </a:p>
          <a:p>
            <a:pPr marL="268288" indent="-211138">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dirty="0"/>
              <a:t>We can find that several wireless systems coexist in this frequency band.</a:t>
            </a:r>
            <a:endParaRPr lang="en-US" altLang="ja-JP" sz="2400" dirty="0"/>
          </a:p>
        </p:txBody>
      </p:sp>
      <p:sp>
        <p:nvSpPr>
          <p:cNvPr id="6" name="Slide Number Placeholder 5">
            <a:extLst>
              <a:ext uri="{FF2B5EF4-FFF2-40B4-BE49-F238E27FC236}">
                <a16:creationId xmlns:a16="http://schemas.microsoft.com/office/drawing/2014/main" id="{B56F5FAA-04F0-BF8B-8F9E-0BA5E4DF7CFE}"/>
              </a:ext>
            </a:extLst>
          </p:cNvPr>
          <p:cNvSpPr>
            <a:spLocks noGrp="1"/>
          </p:cNvSpPr>
          <p:nvPr>
            <p:ph type="sldNum" idx="12"/>
          </p:nvPr>
        </p:nvSpPr>
        <p:spPr/>
        <p:txBody>
          <a:bodyPr/>
          <a:lstStyle/>
          <a:p>
            <a:r>
              <a:rPr lang="en-GB" dirty="0"/>
              <a:t>Slide </a:t>
            </a:r>
            <a:fld id="{B3165115-9078-433B-A278-1F5ED971F63A}" type="slidenum">
              <a:rPr lang="en-GB"/>
              <a:pPr/>
              <a:t>8</a:t>
            </a:fld>
            <a:endParaRPr lang="en-GB" dirty="0"/>
          </a:p>
        </p:txBody>
      </p:sp>
      <p:sp>
        <p:nvSpPr>
          <p:cNvPr id="5" name="Footer Placeholder 4">
            <a:extLst>
              <a:ext uri="{FF2B5EF4-FFF2-40B4-BE49-F238E27FC236}">
                <a16:creationId xmlns:a16="http://schemas.microsoft.com/office/drawing/2014/main" id="{FFD9A903-C091-F67B-C3FF-4F99793AFC0F}"/>
              </a:ext>
            </a:extLst>
          </p:cNvPr>
          <p:cNvSpPr>
            <a:spLocks noGrp="1"/>
          </p:cNvSpPr>
          <p:nvPr>
            <p:ph type="ftr" idx="14"/>
          </p:nvPr>
        </p:nvSpPr>
        <p:spPr/>
        <p:txBody>
          <a:bodyPr/>
          <a:lstStyle/>
          <a:p>
            <a:r>
              <a:rPr lang="en-GB"/>
              <a:t>Kazuto Yano, ATR</a:t>
            </a:r>
            <a:endParaRPr lang="en-GB" dirty="0"/>
          </a:p>
        </p:txBody>
      </p:sp>
      <p:sp>
        <p:nvSpPr>
          <p:cNvPr id="4" name="Date Placeholder 3">
            <a:extLst>
              <a:ext uri="{FF2B5EF4-FFF2-40B4-BE49-F238E27FC236}">
                <a16:creationId xmlns:a16="http://schemas.microsoft.com/office/drawing/2014/main" id="{3FAA2EA2-BFAD-6915-D508-0F0F8576B267}"/>
              </a:ext>
            </a:extLst>
          </p:cNvPr>
          <p:cNvSpPr>
            <a:spLocks noGrp="1"/>
          </p:cNvSpPr>
          <p:nvPr>
            <p:ph type="dt" idx="15"/>
          </p:nvPr>
        </p:nvSpPr>
        <p:spPr/>
        <p:txBody>
          <a:bodyPr/>
          <a:lstStyle/>
          <a:p>
            <a:r>
              <a:rPr lang="en-US" altLang="ja-JP"/>
              <a:t>July 2024</a:t>
            </a:r>
            <a:endParaRPr lang="en-GB" dirty="0"/>
          </a:p>
        </p:txBody>
      </p:sp>
      <p:sp>
        <p:nvSpPr>
          <p:cNvPr id="17" name="テキスト ボックス 16">
            <a:extLst>
              <a:ext uri="{FF2B5EF4-FFF2-40B4-BE49-F238E27FC236}">
                <a16:creationId xmlns:a16="http://schemas.microsoft.com/office/drawing/2014/main" id="{69A26066-C7BB-63BE-E917-7C3196FA03B0}"/>
              </a:ext>
            </a:extLst>
          </p:cNvPr>
          <p:cNvSpPr txBox="1"/>
          <p:nvPr/>
        </p:nvSpPr>
        <p:spPr>
          <a:xfrm>
            <a:off x="6207956" y="5987532"/>
            <a:ext cx="2108269" cy="369332"/>
          </a:xfrm>
          <a:prstGeom prst="rect">
            <a:avLst/>
          </a:prstGeom>
          <a:noFill/>
        </p:spPr>
        <p:txBody>
          <a:bodyPr wrap="none" rtlCol="0">
            <a:spAutoFit/>
          </a:bodyPr>
          <a:lstStyle/>
          <a:p>
            <a:pPr algn="ctr"/>
            <a:r>
              <a:rPr kumimoji="1" lang="en-US" altLang="ja-JP" sz="1800" dirty="0">
                <a:solidFill>
                  <a:schemeClr val="tx1"/>
                </a:solidFill>
                <a:latin typeface="Arial" panose="020B0604020202020204" pitchFamily="34" charset="0"/>
                <a:cs typeface="Arial" panose="020B0604020202020204" pitchFamily="34" charset="0"/>
              </a:rPr>
              <a:t>In 2019 (w/o BPF).</a:t>
            </a:r>
            <a:endParaRPr kumimoji="1" lang="ja-JP" altLang="en-US" sz="1800" dirty="0">
              <a:solidFill>
                <a:schemeClr val="tx1"/>
              </a:solidFill>
              <a:latin typeface="Arial" panose="020B0604020202020204" pitchFamily="34" charset="0"/>
              <a:cs typeface="Arial" panose="020B0604020202020204" pitchFamily="34" charset="0"/>
            </a:endParaRPr>
          </a:p>
        </p:txBody>
      </p:sp>
      <p:sp>
        <p:nvSpPr>
          <p:cNvPr id="18" name="テキスト ボックス 17">
            <a:extLst>
              <a:ext uri="{FF2B5EF4-FFF2-40B4-BE49-F238E27FC236}">
                <a16:creationId xmlns:a16="http://schemas.microsoft.com/office/drawing/2014/main" id="{E4AFA23D-5D5B-AFDF-4E3D-BD870E496DD4}"/>
              </a:ext>
            </a:extLst>
          </p:cNvPr>
          <p:cNvSpPr txBox="1"/>
          <p:nvPr/>
        </p:nvSpPr>
        <p:spPr>
          <a:xfrm>
            <a:off x="9664137" y="5987532"/>
            <a:ext cx="2159566" cy="369332"/>
          </a:xfrm>
          <a:prstGeom prst="rect">
            <a:avLst/>
          </a:prstGeom>
          <a:noFill/>
        </p:spPr>
        <p:txBody>
          <a:bodyPr wrap="none" rtlCol="0">
            <a:spAutoFit/>
          </a:bodyPr>
          <a:lstStyle/>
          <a:p>
            <a:pPr algn="ctr"/>
            <a:r>
              <a:rPr kumimoji="1" lang="en-US" altLang="ja-JP" sz="1800" dirty="0">
                <a:solidFill>
                  <a:srgbClr val="0000FF"/>
                </a:solidFill>
                <a:latin typeface="Arial" panose="020B0604020202020204" pitchFamily="34" charset="0"/>
                <a:cs typeface="Arial" panose="020B0604020202020204" pitchFamily="34" charset="0"/>
              </a:rPr>
              <a:t>In 2024 (with BPF).</a:t>
            </a:r>
          </a:p>
        </p:txBody>
      </p:sp>
      <p:pic>
        <p:nvPicPr>
          <p:cNvPr id="2" name="図 1">
            <a:extLst>
              <a:ext uri="{FF2B5EF4-FFF2-40B4-BE49-F238E27FC236}">
                <a16:creationId xmlns:a16="http://schemas.microsoft.com/office/drawing/2014/main" id="{CDD0732C-ACA4-A9E5-A2E2-7C6C893F3B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66770" y="1329366"/>
            <a:ext cx="2657487" cy="4608000"/>
          </a:xfrm>
          <a:prstGeom prst="rect">
            <a:avLst/>
          </a:prstGeom>
        </p:spPr>
      </p:pic>
      <p:pic>
        <p:nvPicPr>
          <p:cNvPr id="3" name="図 2">
            <a:extLst>
              <a:ext uri="{FF2B5EF4-FFF2-40B4-BE49-F238E27FC236}">
                <a16:creationId xmlns:a16="http://schemas.microsoft.com/office/drawing/2014/main" id="{7673F8AE-09D5-D2B0-0EF4-21E59F32E159}"/>
              </a:ext>
            </a:extLst>
          </p:cNvPr>
          <p:cNvPicPr>
            <a:picLocks noChangeAspect="1"/>
          </p:cNvPicPr>
          <p:nvPr/>
        </p:nvPicPr>
        <p:blipFill>
          <a:blip r:embed="rId4"/>
          <a:stretch>
            <a:fillRect/>
          </a:stretch>
        </p:blipFill>
        <p:spPr>
          <a:xfrm>
            <a:off x="5947594" y="1259174"/>
            <a:ext cx="3351111" cy="4680000"/>
          </a:xfrm>
          <a:prstGeom prst="rect">
            <a:avLst/>
          </a:prstGeom>
        </p:spPr>
      </p:pic>
      <p:sp>
        <p:nvSpPr>
          <p:cNvPr id="7" name="矢印: 下 6">
            <a:extLst>
              <a:ext uri="{FF2B5EF4-FFF2-40B4-BE49-F238E27FC236}">
                <a16:creationId xmlns:a16="http://schemas.microsoft.com/office/drawing/2014/main" id="{6E5856DD-4C79-F5DF-40E1-FDAB6D3B3F65}"/>
              </a:ext>
            </a:extLst>
          </p:cNvPr>
          <p:cNvSpPr/>
          <p:nvPr/>
        </p:nvSpPr>
        <p:spPr bwMode="auto">
          <a:xfrm>
            <a:off x="3277866" y="4869160"/>
            <a:ext cx="360040" cy="360040"/>
          </a:xfrm>
          <a:prstGeom prst="downArrow">
            <a:avLst/>
          </a:prstGeom>
          <a:solidFill>
            <a:srgbClr val="CCFFFF"/>
          </a:solidFill>
          <a:ln w="190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22413812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012C0-36A4-9D65-81C7-A095840B7D9F}"/>
            </a:ext>
          </a:extLst>
        </p:cNvPr>
        <p:cNvGrpSpPr/>
        <p:nvPr/>
      </p:nvGrpSpPr>
      <p:grpSpPr>
        <a:xfrm>
          <a:off x="0" y="0"/>
          <a:ext cx="0" cy="0"/>
          <a:chOff x="0" y="0"/>
          <a:chExt cx="0" cy="0"/>
        </a:xfrm>
      </p:grpSpPr>
      <p:sp>
        <p:nvSpPr>
          <p:cNvPr id="5121" name="Rectangle 1">
            <a:extLst>
              <a:ext uri="{FF2B5EF4-FFF2-40B4-BE49-F238E27FC236}">
                <a16:creationId xmlns:a16="http://schemas.microsoft.com/office/drawing/2014/main" id="{0246232A-C926-32E3-7F21-64D7CE2D208B}"/>
              </a:ext>
            </a:extLst>
          </p:cNvPr>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Measurement location (3)</a:t>
            </a:r>
            <a:br>
              <a:rPr lang="en-US" dirty="0"/>
            </a:br>
            <a:r>
              <a:rPr lang="en-US" dirty="0"/>
              <a:t>Near by shopping center</a:t>
            </a:r>
            <a:endParaRPr lang="en-GB" dirty="0"/>
          </a:p>
        </p:txBody>
      </p:sp>
      <p:sp>
        <p:nvSpPr>
          <p:cNvPr id="5122" name="Rectangle 2">
            <a:extLst>
              <a:ext uri="{FF2B5EF4-FFF2-40B4-BE49-F238E27FC236}">
                <a16:creationId xmlns:a16="http://schemas.microsoft.com/office/drawing/2014/main" id="{58EF388A-F668-C33D-9F32-2A344FCEE99C}"/>
              </a:ext>
            </a:extLst>
          </p:cNvPr>
          <p:cNvSpPr>
            <a:spLocks noGrp="1" noChangeArrowheads="1"/>
          </p:cNvSpPr>
          <p:nvPr>
            <p:ph idx="1"/>
          </p:nvPr>
        </p:nvSpPr>
        <p:spPr>
          <a:xfrm>
            <a:off x="914400" y="1981201"/>
            <a:ext cx="10654207" cy="1231775"/>
          </a:xfrm>
          <a:ln/>
        </p:spPr>
        <p:txBody>
          <a:bodyPr/>
          <a:lstStyle/>
          <a:p>
            <a:pPr marL="268288" indent="-211138">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2400" dirty="0"/>
              <a:t>We conducted measurement near by </a:t>
            </a:r>
            <a:r>
              <a:rPr lang="en-US" altLang="ja-JP" dirty="0"/>
              <a:t>a shopping center in a suburban area.</a:t>
            </a:r>
          </a:p>
          <a:p>
            <a:pPr marL="268288" indent="-211138">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dirty="0"/>
              <a:t>This shopping center is near by a residential area.</a:t>
            </a:r>
          </a:p>
        </p:txBody>
      </p:sp>
      <p:sp>
        <p:nvSpPr>
          <p:cNvPr id="6" name="Slide Number Placeholder 5">
            <a:extLst>
              <a:ext uri="{FF2B5EF4-FFF2-40B4-BE49-F238E27FC236}">
                <a16:creationId xmlns:a16="http://schemas.microsoft.com/office/drawing/2014/main" id="{B56F5FAA-04F0-BF8B-8F9E-0BA5E4DF7CFE}"/>
              </a:ext>
            </a:extLst>
          </p:cNvPr>
          <p:cNvSpPr>
            <a:spLocks noGrp="1"/>
          </p:cNvSpPr>
          <p:nvPr>
            <p:ph type="sldNum" idx="12"/>
          </p:nvPr>
        </p:nvSpPr>
        <p:spPr/>
        <p:txBody>
          <a:bodyPr/>
          <a:lstStyle/>
          <a:p>
            <a:r>
              <a:rPr lang="en-GB" dirty="0"/>
              <a:t>Slide </a:t>
            </a:r>
            <a:fld id="{B3165115-9078-433B-A278-1F5ED971F63A}" type="slidenum">
              <a:rPr lang="en-GB"/>
              <a:pPr/>
              <a:t>9</a:t>
            </a:fld>
            <a:endParaRPr lang="en-GB" dirty="0"/>
          </a:p>
        </p:txBody>
      </p:sp>
      <p:sp>
        <p:nvSpPr>
          <p:cNvPr id="5" name="Footer Placeholder 4">
            <a:extLst>
              <a:ext uri="{FF2B5EF4-FFF2-40B4-BE49-F238E27FC236}">
                <a16:creationId xmlns:a16="http://schemas.microsoft.com/office/drawing/2014/main" id="{FFD9A903-C091-F67B-C3FF-4F99793AFC0F}"/>
              </a:ext>
            </a:extLst>
          </p:cNvPr>
          <p:cNvSpPr>
            <a:spLocks noGrp="1"/>
          </p:cNvSpPr>
          <p:nvPr>
            <p:ph type="ftr" idx="14"/>
          </p:nvPr>
        </p:nvSpPr>
        <p:spPr/>
        <p:txBody>
          <a:bodyPr/>
          <a:lstStyle/>
          <a:p>
            <a:r>
              <a:rPr lang="en-GB"/>
              <a:t>Kazuto Yano, ATR</a:t>
            </a:r>
            <a:endParaRPr lang="en-GB" dirty="0"/>
          </a:p>
        </p:txBody>
      </p:sp>
      <p:sp>
        <p:nvSpPr>
          <p:cNvPr id="4" name="Date Placeholder 3">
            <a:extLst>
              <a:ext uri="{FF2B5EF4-FFF2-40B4-BE49-F238E27FC236}">
                <a16:creationId xmlns:a16="http://schemas.microsoft.com/office/drawing/2014/main" id="{3FAA2EA2-BFAD-6915-D508-0F0F8576B267}"/>
              </a:ext>
            </a:extLst>
          </p:cNvPr>
          <p:cNvSpPr>
            <a:spLocks noGrp="1"/>
          </p:cNvSpPr>
          <p:nvPr>
            <p:ph type="dt" idx="15"/>
          </p:nvPr>
        </p:nvSpPr>
        <p:spPr/>
        <p:txBody>
          <a:bodyPr/>
          <a:lstStyle/>
          <a:p>
            <a:r>
              <a:rPr lang="en-US" altLang="ja-JP"/>
              <a:t>July 2024</a:t>
            </a:r>
            <a:endParaRPr lang="en-GB" dirty="0"/>
          </a:p>
        </p:txBody>
      </p:sp>
      <p:pic>
        <p:nvPicPr>
          <p:cNvPr id="2" name="コンテンツ プレースホルダー 4">
            <a:extLst>
              <a:ext uri="{FF2B5EF4-FFF2-40B4-BE49-F238E27FC236}">
                <a16:creationId xmlns:a16="http://schemas.microsoft.com/office/drawing/2014/main" id="{68C1D027-0D33-1CBD-CA21-851205B0EC62}"/>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83432" y="2852936"/>
            <a:ext cx="6022727" cy="3564000"/>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楕円 6">
            <a:extLst>
              <a:ext uri="{FF2B5EF4-FFF2-40B4-BE49-F238E27FC236}">
                <a16:creationId xmlns:a16="http://schemas.microsoft.com/office/drawing/2014/main" id="{AF825597-2D20-6204-75FE-F76EB9EC720B}"/>
              </a:ext>
            </a:extLst>
          </p:cNvPr>
          <p:cNvSpPr/>
          <p:nvPr/>
        </p:nvSpPr>
        <p:spPr bwMode="auto">
          <a:xfrm>
            <a:off x="1637398" y="3884655"/>
            <a:ext cx="360040" cy="400111"/>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 name="テキスト ボックス 8">
            <a:extLst>
              <a:ext uri="{FF2B5EF4-FFF2-40B4-BE49-F238E27FC236}">
                <a16:creationId xmlns:a16="http://schemas.microsoft.com/office/drawing/2014/main" id="{FE089879-5441-8A17-11ED-9DBDA45982DA}"/>
              </a:ext>
            </a:extLst>
          </p:cNvPr>
          <p:cNvSpPr txBox="1"/>
          <p:nvPr/>
        </p:nvSpPr>
        <p:spPr>
          <a:xfrm>
            <a:off x="983432" y="4319036"/>
            <a:ext cx="2263633" cy="400110"/>
          </a:xfrm>
          <a:prstGeom prst="rect">
            <a:avLst/>
          </a:prstGeom>
          <a:solidFill>
            <a:schemeClr val="tx1">
              <a:alpha val="30000"/>
            </a:schemeClr>
          </a:solidFill>
        </p:spPr>
        <p:txBody>
          <a:bodyPr wrap="none" rtlCol="0">
            <a:spAutoFit/>
          </a:bodyPr>
          <a:lstStyle/>
          <a:p>
            <a:r>
              <a:rPr kumimoji="1" lang="en-US" altLang="ja-JP" sz="2000" dirty="0">
                <a:solidFill>
                  <a:srgbClr val="FFFF00"/>
                </a:solidFill>
                <a:latin typeface="Calibri" panose="020F0502020204030204" pitchFamily="34" charset="0"/>
                <a:ea typeface="Adobe Fan Heiti Std B" panose="020B0700000000000000" pitchFamily="34" charset="-128"/>
              </a:rPr>
              <a:t>Measurement point</a:t>
            </a:r>
            <a:endParaRPr kumimoji="1" lang="ja-JP" altLang="en-US" sz="2000" dirty="0">
              <a:solidFill>
                <a:srgbClr val="FFFF00"/>
              </a:solidFill>
              <a:latin typeface="Calibri" panose="020F0502020204030204" pitchFamily="34" charset="0"/>
              <a:ea typeface="Adobe Fan Heiti Std B" panose="020B0700000000000000" pitchFamily="34" charset="-128"/>
            </a:endParaRPr>
          </a:p>
        </p:txBody>
      </p:sp>
      <p:sp>
        <p:nvSpPr>
          <p:cNvPr id="10" name="楕円 9">
            <a:extLst>
              <a:ext uri="{FF2B5EF4-FFF2-40B4-BE49-F238E27FC236}">
                <a16:creationId xmlns:a16="http://schemas.microsoft.com/office/drawing/2014/main" id="{36419C0A-FCD8-01FC-0960-C1323DEE7301}"/>
              </a:ext>
            </a:extLst>
          </p:cNvPr>
          <p:cNvSpPr/>
          <p:nvPr/>
        </p:nvSpPr>
        <p:spPr bwMode="auto">
          <a:xfrm>
            <a:off x="4733742" y="2893692"/>
            <a:ext cx="2135344" cy="697046"/>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3" name="テキスト ボックス 12">
            <a:extLst>
              <a:ext uri="{FF2B5EF4-FFF2-40B4-BE49-F238E27FC236}">
                <a16:creationId xmlns:a16="http://schemas.microsoft.com/office/drawing/2014/main" id="{F049E3AC-F92B-607F-A622-A01B80F3BE5D}"/>
              </a:ext>
            </a:extLst>
          </p:cNvPr>
          <p:cNvSpPr txBox="1"/>
          <p:nvPr/>
        </p:nvSpPr>
        <p:spPr>
          <a:xfrm>
            <a:off x="2857414" y="3001747"/>
            <a:ext cx="1851148" cy="400110"/>
          </a:xfrm>
          <a:prstGeom prst="rect">
            <a:avLst/>
          </a:prstGeom>
          <a:solidFill>
            <a:schemeClr val="tx1">
              <a:alpha val="30000"/>
            </a:schemeClr>
          </a:solidFill>
        </p:spPr>
        <p:txBody>
          <a:bodyPr wrap="none" rtlCol="0">
            <a:spAutoFit/>
          </a:bodyPr>
          <a:lstStyle/>
          <a:p>
            <a:r>
              <a:rPr kumimoji="1" lang="en-US" altLang="ja-JP" sz="2000" dirty="0">
                <a:solidFill>
                  <a:srgbClr val="FFFF00"/>
                </a:solidFill>
                <a:latin typeface="Calibri" panose="020F0502020204030204" pitchFamily="34" charset="0"/>
                <a:ea typeface="Adobe Fan Heiti Std B" panose="020B0700000000000000" pitchFamily="34" charset="-128"/>
              </a:rPr>
              <a:t>Residential area</a:t>
            </a:r>
            <a:endParaRPr kumimoji="1" lang="ja-JP" altLang="en-US" sz="2000" dirty="0">
              <a:solidFill>
                <a:srgbClr val="FFFF00"/>
              </a:solidFill>
              <a:latin typeface="Calibri" panose="020F0502020204030204" pitchFamily="34" charset="0"/>
              <a:ea typeface="Adobe Fan Heiti Std B" panose="020B0700000000000000" pitchFamily="34" charset="-128"/>
            </a:endParaRPr>
          </a:p>
        </p:txBody>
      </p:sp>
      <p:pic>
        <p:nvPicPr>
          <p:cNvPr id="14" name="図 13">
            <a:extLst>
              <a:ext uri="{FF2B5EF4-FFF2-40B4-BE49-F238E27FC236}">
                <a16:creationId xmlns:a16="http://schemas.microsoft.com/office/drawing/2014/main" id="{44421EE8-9DE6-1A56-A495-7BD2D8D421B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398038" y="3369146"/>
            <a:ext cx="3737464" cy="2700000"/>
          </a:xfrm>
          <a:prstGeom prst="rect">
            <a:avLst/>
          </a:prstGeom>
        </p:spPr>
      </p:pic>
    </p:spTree>
    <p:extLst>
      <p:ext uri="{BB962C8B-B14F-4D97-AF65-F5344CB8AC3E}">
        <p14:creationId xmlns:p14="http://schemas.microsoft.com/office/powerpoint/2010/main" val="39110324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1339</TotalTime>
  <Words>1250</Words>
  <Application>Microsoft Office PowerPoint</Application>
  <PresentationFormat>ワイド画面</PresentationFormat>
  <Paragraphs>163</Paragraphs>
  <Slides>12</Slides>
  <Notes>12</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12</vt:i4>
      </vt:variant>
    </vt:vector>
  </HeadingPairs>
  <TitlesOfParts>
    <vt:vector size="18" baseType="lpstr">
      <vt:lpstr>Arial Unicode MS</vt:lpstr>
      <vt:lpstr>Arial</vt:lpstr>
      <vt:lpstr>Calibri</vt:lpstr>
      <vt:lpstr>Times New Roman</vt:lpstr>
      <vt:lpstr>Office テーマ</vt:lpstr>
      <vt:lpstr>Document</vt:lpstr>
      <vt:lpstr>Latest measured radio use over 920 MHz band in Kansai area of Japan </vt:lpstr>
      <vt:lpstr>Introduction</vt:lpstr>
      <vt:lpstr>Measurement equipment</vt:lpstr>
      <vt:lpstr>Measurement places</vt:lpstr>
      <vt:lpstr>Measurement location (1) Railway station (Station A) [1]</vt:lpstr>
      <vt:lpstr>Measurement results at Station A</vt:lpstr>
      <vt:lpstr>Measurement location (2) Railway station (Station B)</vt:lpstr>
      <vt:lpstr>Measurement results at Station B</vt:lpstr>
      <vt:lpstr>Measurement location (3) Near by shopping center</vt:lpstr>
      <vt:lpstr>Measurement results near by shopping center</vt:lpstr>
      <vt:lpstr>Summary</vt:lpstr>
      <vt:lpstr>References</vt:lpstr>
    </vt:vector>
  </TitlesOfParts>
  <Company>ATR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Latest measured radio use over 920 MHz band_x000b_in Kansai area of Japan</dc:title>
  <dc:creator>一人 矢野</dc:creator>
  <cp:keywords/>
  <cp:lastModifiedBy>一人 矢野</cp:lastModifiedBy>
  <cp:revision>319</cp:revision>
  <cp:lastPrinted>1601-01-01T00:00:00Z</cp:lastPrinted>
  <dcterms:created xsi:type="dcterms:W3CDTF">2024-03-06T15:27:27Z</dcterms:created>
  <dcterms:modified xsi:type="dcterms:W3CDTF">2024-07-12T07:21:04Z</dcterms:modified>
  <cp:category>Kazuto Yano, ATR</cp:category>
</cp:coreProperties>
</file>