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64" r:id="rId3"/>
    <p:sldId id="312" r:id="rId4"/>
    <p:sldId id="311" r:id="rId5"/>
    <p:sldId id="315" r:id="rId6"/>
    <p:sldId id="342" r:id="rId7"/>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807" autoAdjust="0"/>
    <p:restoredTop sz="94127" autoAdjust="0"/>
  </p:normalViewPr>
  <p:slideViewPr>
    <p:cSldViewPr>
      <p:cViewPr varScale="1">
        <p:scale>
          <a:sx n="73" d="100"/>
          <a:sy n="73" d="100"/>
        </p:scale>
        <p:origin x="2098" y="58"/>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0" d="100"/>
          <a:sy n="60" d="100"/>
        </p:scale>
        <p:origin x="3178" y="38"/>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11/14/2023</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Tuncer Baykas, </a:t>
            </a:r>
            <a:r>
              <a:rPr lang="en-GB" dirty="0" err="1"/>
              <a:t>Ofinno</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November 2023 </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November 2023 </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Tuncer Baykas, </a:t>
            </a:r>
            <a:r>
              <a:rPr lang="en-GB" dirty="0" err="1"/>
              <a:t>Ofinno</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802.19-23/0023r1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November 2023 </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Tuncer Baykas,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November 2023 WG Closing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2023-11-16</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2458306929"/>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Tuncer Baykas</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err="1">
                          <a:effectLst/>
                          <a:latin typeface="Calibri" panose="020F0502020204030204" pitchFamily="34" charset="0"/>
                          <a:cs typeface="Calibri" panose="020F0502020204030204" pitchFamily="34" charset="0"/>
                        </a:rPr>
                        <a:t>Ofinno</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tbaykas@ieee.org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51 voting members</a:t>
            </a:r>
          </a:p>
          <a:p>
            <a:endParaRPr lang="en-US" sz="2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p:cNvSpPr>
            <a:spLocks noGrp="1"/>
          </p:cNvSpPr>
          <p:nvPr>
            <p:ph type="dt" idx="15"/>
          </p:nvPr>
        </p:nvSpPr>
        <p:spPr/>
        <p:txBody>
          <a:bodyPr/>
          <a:lstStyle/>
          <a:p>
            <a:r>
              <a:rPr lang="en-US" dirty="0"/>
              <a:t>November 2023 </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34C6F-A3C2-4901-B0C9-0630E0486B1A}"/>
              </a:ext>
            </a:extLst>
          </p:cNvPr>
          <p:cNvSpPr>
            <a:spLocks noGrp="1"/>
          </p:cNvSpPr>
          <p:nvPr>
            <p:ph type="title"/>
          </p:nvPr>
        </p:nvSpPr>
        <p:spPr/>
        <p:txBody>
          <a:bodyPr/>
          <a:lstStyle/>
          <a:p>
            <a:r>
              <a:rPr lang="en-US" dirty="0"/>
              <a:t>Working Group Leadership</a:t>
            </a:r>
          </a:p>
        </p:txBody>
      </p:sp>
      <p:graphicFrame>
        <p:nvGraphicFramePr>
          <p:cNvPr id="7" name="Table 7">
            <a:extLst>
              <a:ext uri="{FF2B5EF4-FFF2-40B4-BE49-F238E27FC236}">
                <a16:creationId xmlns:a16="http://schemas.microsoft.com/office/drawing/2014/main" id="{B5B7CB12-09D5-4CA9-9FC9-014EDD959C5A}"/>
              </a:ext>
            </a:extLst>
          </p:cNvPr>
          <p:cNvGraphicFramePr>
            <a:graphicFrameLocks noGrp="1"/>
          </p:cNvGraphicFramePr>
          <p:nvPr>
            <p:ph idx="1"/>
            <p:extLst>
              <p:ext uri="{D42A27DB-BD31-4B8C-83A1-F6EECF244321}">
                <p14:modId xmlns:p14="http://schemas.microsoft.com/office/powerpoint/2010/main" val="3375162525"/>
              </p:ext>
            </p:extLst>
          </p:nvPr>
        </p:nvGraphicFramePr>
        <p:xfrm>
          <a:off x="731838" y="2112963"/>
          <a:ext cx="8288336" cy="1981200"/>
        </p:xfrm>
        <a:graphic>
          <a:graphicData uri="http://schemas.openxmlformats.org/drawingml/2006/table">
            <a:tbl>
              <a:tblPr firstRow="1" bandRow="1">
                <a:tableStyleId>{21E4AEA4-8DFA-4A89-87EB-49C32662AFE0}</a:tableStyleId>
              </a:tblPr>
              <a:tblGrid>
                <a:gridCol w="4144168">
                  <a:extLst>
                    <a:ext uri="{9D8B030D-6E8A-4147-A177-3AD203B41FA5}">
                      <a16:colId xmlns:a16="http://schemas.microsoft.com/office/drawing/2014/main" val="189339927"/>
                    </a:ext>
                  </a:extLst>
                </a:gridCol>
                <a:gridCol w="4144168">
                  <a:extLst>
                    <a:ext uri="{9D8B030D-6E8A-4147-A177-3AD203B41FA5}">
                      <a16:colId xmlns:a16="http://schemas.microsoft.com/office/drawing/2014/main" val="1781321727"/>
                    </a:ext>
                  </a:extLst>
                </a:gridCol>
              </a:tblGrid>
              <a:tr h="370840">
                <a:tc>
                  <a:txBody>
                    <a:bodyPr/>
                    <a:lstStyle/>
                    <a:p>
                      <a:r>
                        <a:rPr lang="en-US" sz="2000" dirty="0">
                          <a:latin typeface="Calibri" panose="020F0502020204030204" pitchFamily="34" charset="0"/>
                          <a:cs typeface="Calibri" panose="020F0502020204030204" pitchFamily="34" charset="0"/>
                        </a:rPr>
                        <a:t>Position</a:t>
                      </a:r>
                    </a:p>
                  </a:txBody>
                  <a:tcPr/>
                </a:tc>
                <a:tc>
                  <a:txBody>
                    <a:bodyPr/>
                    <a:lstStyle/>
                    <a:p>
                      <a:r>
                        <a:rPr lang="en-US" sz="2000" dirty="0">
                          <a:latin typeface="Calibri" panose="020F0502020204030204" pitchFamily="34" charset="0"/>
                          <a:cs typeface="Calibri" panose="020F0502020204030204" pitchFamily="34" charset="0"/>
                        </a:rPr>
                        <a:t>Person</a:t>
                      </a:r>
                    </a:p>
                  </a:txBody>
                  <a:tcPr/>
                </a:tc>
                <a:extLst>
                  <a:ext uri="{0D108BD9-81ED-4DB2-BD59-A6C34878D82A}">
                    <a16:rowId xmlns:a16="http://schemas.microsoft.com/office/drawing/2014/main" val="1368241674"/>
                  </a:ext>
                </a:extLst>
              </a:tr>
              <a:tr h="370840">
                <a:tc>
                  <a:txBody>
                    <a:bodyPr/>
                    <a:lstStyle/>
                    <a:p>
                      <a:r>
                        <a:rPr lang="en-US" sz="2000" dirty="0">
                          <a:latin typeface="Calibri" panose="020F0502020204030204" pitchFamily="34" charset="0"/>
                          <a:cs typeface="Calibri" panose="020F0502020204030204" pitchFamily="34" charset="0"/>
                        </a:rPr>
                        <a:t>Working Group Chair</a:t>
                      </a:r>
                    </a:p>
                  </a:txBody>
                  <a:tcPr/>
                </a:tc>
                <a:tc>
                  <a:txBody>
                    <a:bodyPr/>
                    <a:lstStyle/>
                    <a:p>
                      <a:r>
                        <a:rPr lang="en-US" sz="2000" dirty="0">
                          <a:latin typeface="Calibri" panose="020F0502020204030204" pitchFamily="34" charset="0"/>
                          <a:cs typeface="Calibri" panose="020F0502020204030204" pitchFamily="34" charset="0"/>
                        </a:rPr>
                        <a:t>Steve Shellhammer (Qualcomm)</a:t>
                      </a:r>
                    </a:p>
                  </a:txBody>
                  <a:tcPr/>
                </a:tc>
                <a:extLst>
                  <a:ext uri="{0D108BD9-81ED-4DB2-BD59-A6C34878D82A}">
                    <a16:rowId xmlns:a16="http://schemas.microsoft.com/office/drawing/2014/main" val="271438856"/>
                  </a:ext>
                </a:extLst>
              </a:tr>
              <a:tr h="370840">
                <a:tc>
                  <a:txBody>
                    <a:bodyPr/>
                    <a:lstStyle/>
                    <a:p>
                      <a:r>
                        <a:rPr lang="en-US" sz="2000" dirty="0">
                          <a:latin typeface="Calibri" panose="020F0502020204030204" pitchFamily="34" charset="0"/>
                          <a:cs typeface="Calibri" panose="020F0502020204030204" pitchFamily="34" charset="0"/>
                        </a:rPr>
                        <a:t>Working Group Vice Chair</a:t>
                      </a:r>
                    </a:p>
                  </a:txBody>
                  <a:tcPr/>
                </a:tc>
                <a:tc>
                  <a:txBody>
                    <a:bodyPr/>
                    <a:lstStyle/>
                    <a:p>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 Acting Chair</a:t>
                      </a:r>
                    </a:p>
                  </a:txBody>
                  <a:tcPr/>
                </a:tc>
                <a:extLst>
                  <a:ext uri="{0D108BD9-81ED-4DB2-BD59-A6C34878D82A}">
                    <a16:rowId xmlns:a16="http://schemas.microsoft.com/office/drawing/2014/main" val="1117612258"/>
                  </a:ext>
                </a:extLst>
              </a:tr>
              <a:tr h="370840">
                <a:tc>
                  <a:txBody>
                    <a:bodyPr/>
                    <a:lstStyle/>
                    <a:p>
                      <a:r>
                        <a:rPr lang="en-US" sz="2000" dirty="0">
                          <a:latin typeface="Calibri" panose="020F0502020204030204" pitchFamily="34" charset="0"/>
                          <a:cs typeface="Calibri" panose="020F0502020204030204" pitchFamily="34" charset="0"/>
                        </a:rPr>
                        <a:t>Liaison To/From 802.11</a:t>
                      </a:r>
                    </a:p>
                  </a:txBody>
                  <a:tcPr/>
                </a:tc>
                <a:tc>
                  <a:txBody>
                    <a:bodyPr/>
                    <a:lstStyle/>
                    <a:p>
                      <a:pPr marL="0" marR="0" lvl="0" indent="0" algn="l" defTabSz="975386" rtl="0" eaLnBrk="1" fontAlgn="auto" latinLnBrk="0" hangingPunct="1">
                        <a:lnSpc>
                          <a:spcPct val="100000"/>
                        </a:lnSpc>
                        <a:spcBef>
                          <a:spcPts val="0"/>
                        </a:spcBef>
                        <a:spcAft>
                          <a:spcPts val="0"/>
                        </a:spcAft>
                        <a:buClrTx/>
                        <a:buSzTx/>
                        <a:buFontTx/>
                        <a:buNone/>
                        <a:tabLst/>
                        <a:defRPr/>
                      </a:pPr>
                      <a:r>
                        <a:rPr lang="en-US" sz="2000" dirty="0">
                          <a:latin typeface="Calibri" panose="020F0502020204030204" pitchFamily="34" charset="0"/>
                          <a:cs typeface="Calibri" panose="020F0502020204030204" pitchFamily="34" charset="0"/>
                        </a:rPr>
                        <a:t>Tuncer Baykas (</a:t>
                      </a:r>
                      <a:r>
                        <a:rPr lang="en-US" sz="2000" dirty="0" err="1">
                          <a:latin typeface="Calibri" panose="020F0502020204030204" pitchFamily="34" charset="0"/>
                          <a:cs typeface="Calibri" panose="020F0502020204030204" pitchFamily="34" charset="0"/>
                        </a:rPr>
                        <a:t>Ofinno</a:t>
                      </a:r>
                      <a:r>
                        <a:rPr lang="en-US" sz="2000" dirty="0">
                          <a:latin typeface="Calibri" panose="020F0502020204030204" pitchFamily="34" charset="0"/>
                          <a:cs typeface="Calibri" panose="020F0502020204030204" pitchFamily="34" charset="0"/>
                        </a:rPr>
                        <a:t>)</a:t>
                      </a:r>
                    </a:p>
                  </a:txBody>
                  <a:tcPr/>
                </a:tc>
                <a:extLst>
                  <a:ext uri="{0D108BD9-81ED-4DB2-BD59-A6C34878D82A}">
                    <a16:rowId xmlns:a16="http://schemas.microsoft.com/office/drawing/2014/main" val="1369687732"/>
                  </a:ext>
                </a:extLst>
              </a:tr>
              <a:tr h="370840">
                <a:tc>
                  <a:txBody>
                    <a:bodyPr/>
                    <a:lstStyle/>
                    <a:p>
                      <a:r>
                        <a:rPr lang="en-US" sz="2000" dirty="0">
                          <a:latin typeface="Calibri" panose="020F0502020204030204" pitchFamily="34" charset="0"/>
                          <a:cs typeface="Calibri" panose="020F0502020204030204" pitchFamily="34" charset="0"/>
                        </a:rPr>
                        <a:t>Liaison To/From 802.15</a:t>
                      </a:r>
                    </a:p>
                  </a:txBody>
                  <a:tcPr/>
                </a:tc>
                <a:tc>
                  <a:txBody>
                    <a:bodyPr/>
                    <a:lstStyle/>
                    <a:p>
                      <a:r>
                        <a:rPr lang="en-US" sz="2000" dirty="0">
                          <a:latin typeface="Calibri" panose="020F0502020204030204" pitchFamily="34" charset="0"/>
                          <a:cs typeface="Calibri" panose="020F0502020204030204" pitchFamily="34" charset="0"/>
                        </a:rPr>
                        <a:t>Ben Rolfe (Blind Creek Associates)</a:t>
                      </a:r>
                    </a:p>
                  </a:txBody>
                  <a:tcPr/>
                </a:tc>
                <a:extLst>
                  <a:ext uri="{0D108BD9-81ED-4DB2-BD59-A6C34878D82A}">
                    <a16:rowId xmlns:a16="http://schemas.microsoft.com/office/drawing/2014/main" val="1766254693"/>
                  </a:ext>
                </a:extLst>
              </a:tr>
            </a:tbl>
          </a:graphicData>
        </a:graphic>
      </p:graphicFrame>
      <p:sp>
        <p:nvSpPr>
          <p:cNvPr id="4" name="Slide Number Placeholder 3">
            <a:extLst>
              <a:ext uri="{FF2B5EF4-FFF2-40B4-BE49-F238E27FC236}">
                <a16:creationId xmlns:a16="http://schemas.microsoft.com/office/drawing/2014/main" id="{65084C7E-844E-4904-941B-28B709F00C0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7EC77173-4E6C-4C89-8F9F-7446C07C75D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3CA5FD41-C7F5-4DC0-91EC-7DE3A381BDAE}"/>
              </a:ext>
            </a:extLst>
          </p:cNvPr>
          <p:cNvSpPr>
            <a:spLocks noGrp="1"/>
          </p:cNvSpPr>
          <p:nvPr>
            <p:ph type="dt" idx="15"/>
          </p:nvPr>
        </p:nvSpPr>
        <p:spPr/>
        <p:txBody>
          <a:bodyPr/>
          <a:lstStyle/>
          <a:p>
            <a:r>
              <a:rPr lang="en-US" dirty="0"/>
              <a:t>November 2023 </a:t>
            </a:r>
            <a:endParaRPr lang="en-GB" dirty="0"/>
          </a:p>
        </p:txBody>
      </p:sp>
    </p:spTree>
    <p:extLst>
      <p:ext uri="{BB962C8B-B14F-4D97-AF65-F5344CB8AC3E}">
        <p14:creationId xmlns:p14="http://schemas.microsoft.com/office/powerpoint/2010/main" val="80739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00DB307-5F90-4BA9-966B-23941DF56B7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DFB6F729-7F0B-4271-9FE4-CD3C27D2A931}"/>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AA9D1D7B-942A-47B0-BA37-BC6F55545B0B}"/>
              </a:ext>
            </a:extLst>
          </p:cNvPr>
          <p:cNvSpPr>
            <a:spLocks noGrp="1"/>
          </p:cNvSpPr>
          <p:nvPr>
            <p:ph type="dt" idx="15"/>
          </p:nvPr>
        </p:nvSpPr>
        <p:spPr/>
        <p:txBody>
          <a:bodyPr/>
          <a:lstStyle/>
          <a:p>
            <a:r>
              <a:rPr lang="en-US" dirty="0"/>
              <a:t>November 2023 </a:t>
            </a:r>
            <a:endParaRPr lang="en-GB" dirty="0"/>
          </a:p>
        </p:txBody>
      </p:sp>
      <p:sp>
        <p:nvSpPr>
          <p:cNvPr id="11" name="Title 1">
            <a:extLst>
              <a:ext uri="{FF2B5EF4-FFF2-40B4-BE49-F238E27FC236}">
                <a16:creationId xmlns:a16="http://schemas.microsoft.com/office/drawing/2014/main" id="{023E9B9A-AF05-CE3C-A3E3-F8013E2E194F}"/>
              </a:ext>
            </a:extLst>
          </p:cNvPr>
          <p:cNvSpPr txBox="1">
            <a:spLocks/>
          </p:cNvSpPr>
          <p:nvPr/>
        </p:nvSpPr>
        <p:spPr bwMode="auto">
          <a:xfrm>
            <a:off x="609600" y="646854"/>
            <a:ext cx="8277016"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a:lstStyle>
          <a:p>
            <a:r>
              <a:rPr lang="en-US" sz="3200" kern="0" dirty="0"/>
              <a:t>Coexistence Assessment documents</a:t>
            </a:r>
          </a:p>
        </p:txBody>
      </p:sp>
      <p:sp>
        <p:nvSpPr>
          <p:cNvPr id="12" name="Content Placeholder 2">
            <a:extLst>
              <a:ext uri="{FF2B5EF4-FFF2-40B4-BE49-F238E27FC236}">
                <a16:creationId xmlns:a16="http://schemas.microsoft.com/office/drawing/2014/main" id="{4136E7CF-E4E4-4878-F5A6-6CD8460C44A2}"/>
              </a:ext>
            </a:extLst>
          </p:cNvPr>
          <p:cNvSpPr>
            <a:spLocks noGrp="1"/>
          </p:cNvSpPr>
          <p:nvPr>
            <p:ph idx="1"/>
          </p:nvPr>
        </p:nvSpPr>
        <p:spPr>
          <a:xfrm>
            <a:off x="731520" y="2113282"/>
            <a:ext cx="8288868" cy="4387427"/>
          </a:xfrm>
        </p:spPr>
        <p:txBody>
          <a:bodyPr/>
          <a:lstStyle/>
          <a:p>
            <a:r>
              <a:rPr lang="en-US" dirty="0"/>
              <a:t>There were no ballots on Coexistence Assessment document since the September session</a:t>
            </a:r>
          </a:p>
          <a:p>
            <a:endParaRPr lang="en-US" dirty="0"/>
          </a:p>
        </p:txBody>
      </p:sp>
    </p:spTree>
    <p:extLst>
      <p:ext uri="{BB962C8B-B14F-4D97-AF65-F5344CB8AC3E}">
        <p14:creationId xmlns:p14="http://schemas.microsoft.com/office/powerpoint/2010/main" val="2656952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0985F-0A15-4FEA-A03D-FB1813575A8D}"/>
              </a:ext>
            </a:extLst>
          </p:cNvPr>
          <p:cNvSpPr>
            <a:spLocks noGrp="1"/>
          </p:cNvSpPr>
          <p:nvPr>
            <p:ph type="title"/>
          </p:nvPr>
        </p:nvSpPr>
        <p:spPr/>
        <p:txBody>
          <a:bodyPr/>
          <a:lstStyle/>
          <a:p>
            <a:r>
              <a:rPr lang="en-US" sz="3200" dirty="0"/>
              <a:t>Agenda </a:t>
            </a:r>
          </a:p>
        </p:txBody>
      </p:sp>
      <p:sp>
        <p:nvSpPr>
          <p:cNvPr id="3" name="Content Placeholder 2">
            <a:extLst>
              <a:ext uri="{FF2B5EF4-FFF2-40B4-BE49-F238E27FC236}">
                <a16:creationId xmlns:a16="http://schemas.microsoft.com/office/drawing/2014/main" id="{E0C3A0E1-CF1F-48EF-81E8-F9ED83CD6C9B}"/>
              </a:ext>
            </a:extLst>
          </p:cNvPr>
          <p:cNvSpPr>
            <a:spLocks noGrp="1"/>
          </p:cNvSpPr>
          <p:nvPr>
            <p:ph idx="1"/>
          </p:nvPr>
        </p:nvSpPr>
        <p:spPr>
          <a:xfrm>
            <a:off x="731520" y="1867749"/>
            <a:ext cx="8288868" cy="4829383"/>
          </a:xfrm>
        </p:spPr>
        <p:txBody>
          <a:bodyPr/>
          <a:lstStyle/>
          <a:p>
            <a:r>
              <a:rPr lang="en-US" sz="2000" b="0" i="0" dirty="0">
                <a:solidFill>
                  <a:srgbClr val="000000"/>
                </a:solidFill>
                <a:effectLst/>
                <a:latin typeface="Calibri" panose="020F0502020204030204" pitchFamily="34" charset="0"/>
              </a:rPr>
              <a:t>Liaison Reports</a:t>
            </a:r>
          </a:p>
          <a:p>
            <a:r>
              <a:rPr lang="en-US" sz="2000" b="0" i="0" dirty="0">
                <a:solidFill>
                  <a:srgbClr val="000000"/>
                </a:solidFill>
                <a:effectLst/>
                <a:latin typeface="Calibri" panose="020F0502020204030204" pitchFamily="34" charset="0"/>
              </a:rPr>
              <a:t>Enhanced Sub 1 GHz Study Group to amend IEEE 802.19.3 Standard</a:t>
            </a:r>
            <a:endParaRPr lang="en-US" sz="1573" b="0" dirty="0"/>
          </a:p>
          <a:p>
            <a:pPr lvl="1"/>
            <a:r>
              <a:rPr lang="en-US" sz="1573" b="0" dirty="0"/>
              <a:t>IEEE Recommended Practice for Local and Metropolitan Area Networks--Part 19: Coexistence Methods for IEEE 802.11 and IEEE 802.15.4 Based Systems Operating in the Sub-1 GHz Frequency Bands</a:t>
            </a:r>
          </a:p>
          <a:p>
            <a:pPr lvl="1"/>
            <a:r>
              <a:rPr lang="en-US" sz="1573" dirty="0"/>
              <a:t>PAR and CSD Comment resolution</a:t>
            </a:r>
          </a:p>
          <a:p>
            <a:pPr lvl="1"/>
            <a:endParaRPr lang="en-US" sz="1573" b="0" dirty="0"/>
          </a:p>
          <a:p>
            <a:r>
              <a:rPr lang="en-US" sz="2427" b="0" dirty="0"/>
              <a:t>Group resolved all comments 802.19-23/25r2</a:t>
            </a:r>
          </a:p>
          <a:p>
            <a:r>
              <a:rPr lang="en-US" sz="2427" b="0" dirty="0"/>
              <a:t>Resulting PAR and CSD</a:t>
            </a:r>
          </a:p>
          <a:p>
            <a:pPr marL="342900" indent="-342900">
              <a:buFont typeface="Arial" panose="020B0604020202020204" pitchFamily="34" charset="0"/>
              <a:buChar char="•"/>
            </a:pPr>
            <a:r>
              <a:rPr lang="en-US" sz="2800" b="0" i="0" dirty="0">
                <a:solidFill>
                  <a:srgbClr val="000000"/>
                </a:solidFill>
                <a:effectLst/>
              </a:rPr>
              <a:t>802.19.3a PAR draft </a:t>
            </a:r>
            <a:r>
              <a:rPr lang="en-US" sz="2800" b="0" dirty="0">
                <a:solidFill>
                  <a:schemeClr val="tx1"/>
                </a:solidFill>
              </a:rPr>
              <a:t>(IEEE 802.</a:t>
            </a:r>
            <a:r>
              <a:rPr lang="en-US" sz="2800" b="0" i="0" dirty="0">
                <a:solidFill>
                  <a:schemeClr val="tx1"/>
                </a:solidFill>
                <a:effectLst/>
              </a:rPr>
              <a:t>19-23-0017r03)</a:t>
            </a:r>
          </a:p>
          <a:p>
            <a:pPr marL="342900" indent="-342900">
              <a:buFont typeface="Arial" panose="020B0604020202020204" pitchFamily="34" charset="0"/>
              <a:buChar char="•"/>
            </a:pPr>
            <a:r>
              <a:rPr lang="en-US" sz="2800" b="0" kern="0" dirty="0">
                <a:solidFill>
                  <a:schemeClr val="tx1"/>
                </a:solidFill>
              </a:rPr>
              <a:t>802.19.3a CSD Draft (</a:t>
            </a:r>
            <a:r>
              <a:rPr lang="en-US" sz="2800" b="0" dirty="0">
                <a:solidFill>
                  <a:schemeClr val="tx1"/>
                </a:solidFill>
              </a:rPr>
              <a:t>IEEE 802.</a:t>
            </a:r>
            <a:r>
              <a:rPr lang="en-US" sz="2800" b="0" i="0" dirty="0">
                <a:solidFill>
                  <a:schemeClr val="tx1"/>
                </a:solidFill>
                <a:effectLst/>
              </a:rPr>
              <a:t>19-23-0018r03</a:t>
            </a:r>
            <a:r>
              <a:rPr lang="en-US" sz="2800" b="0" kern="0" dirty="0">
                <a:solidFill>
                  <a:schemeClr val="tx1"/>
                </a:solidFill>
              </a:rPr>
              <a:t>)</a:t>
            </a:r>
            <a:endParaRPr lang="en-US" sz="2427" b="0" dirty="0"/>
          </a:p>
          <a:p>
            <a:r>
              <a:rPr lang="en-US" sz="2427" b="0" dirty="0"/>
              <a:t>2 WG Motions</a:t>
            </a:r>
          </a:p>
        </p:txBody>
      </p:sp>
      <p:sp>
        <p:nvSpPr>
          <p:cNvPr id="4" name="Slide Number Placeholder 3">
            <a:extLst>
              <a:ext uri="{FF2B5EF4-FFF2-40B4-BE49-F238E27FC236}">
                <a16:creationId xmlns:a16="http://schemas.microsoft.com/office/drawing/2014/main" id="{AB43DE61-2E79-46B6-8DB1-69AE632F93F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6EB1C86-46B9-443A-A508-D877AC437D3E}"/>
              </a:ext>
            </a:extLst>
          </p:cNvPr>
          <p:cNvSpPr>
            <a:spLocks noGrp="1"/>
          </p:cNvSpPr>
          <p:nvPr>
            <p:ph type="ftr" idx="14"/>
          </p:nvPr>
        </p:nvSpPr>
        <p:spPr/>
        <p:txBody>
          <a:bodyPr/>
          <a:lstStyle/>
          <a:p>
            <a:r>
              <a:rPr lang="en-GB" dirty="0"/>
              <a:t>Tuncer Baykas, </a:t>
            </a:r>
            <a:r>
              <a:rPr lang="en-GB" dirty="0" err="1"/>
              <a:t>Ofinno</a:t>
            </a:r>
            <a:endParaRPr lang="en-GB" dirty="0"/>
          </a:p>
        </p:txBody>
      </p:sp>
      <p:sp>
        <p:nvSpPr>
          <p:cNvPr id="6" name="Date Placeholder 5">
            <a:extLst>
              <a:ext uri="{FF2B5EF4-FFF2-40B4-BE49-F238E27FC236}">
                <a16:creationId xmlns:a16="http://schemas.microsoft.com/office/drawing/2014/main" id="{25EC301C-B5C7-4B54-A163-C662A1F16473}"/>
              </a:ext>
            </a:extLst>
          </p:cNvPr>
          <p:cNvSpPr>
            <a:spLocks noGrp="1"/>
          </p:cNvSpPr>
          <p:nvPr>
            <p:ph type="dt" idx="15"/>
          </p:nvPr>
        </p:nvSpPr>
        <p:spPr/>
        <p:txBody>
          <a:bodyPr/>
          <a:lstStyle/>
          <a:p>
            <a:r>
              <a:rPr lang="en-US" dirty="0"/>
              <a:t>November 2023 </a:t>
            </a:r>
            <a:endParaRPr lang="en-GB" dirty="0"/>
          </a:p>
        </p:txBody>
      </p:sp>
    </p:spTree>
    <p:extLst>
      <p:ext uri="{BB962C8B-B14F-4D97-AF65-F5344CB8AC3E}">
        <p14:creationId xmlns:p14="http://schemas.microsoft.com/office/powerpoint/2010/main" val="1296862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9B0C6-886B-56EC-6A00-0B48F57BD85F}"/>
              </a:ext>
            </a:extLst>
          </p:cNvPr>
          <p:cNvSpPr>
            <a:spLocks noGrp="1"/>
          </p:cNvSpPr>
          <p:nvPr>
            <p:ph type="title"/>
          </p:nvPr>
        </p:nvSpPr>
        <p:spPr/>
        <p:txBody>
          <a:bodyPr/>
          <a:lstStyle/>
          <a:p>
            <a:r>
              <a:rPr lang="en-US" dirty="0"/>
              <a:t>WG Motions</a:t>
            </a:r>
          </a:p>
        </p:txBody>
      </p:sp>
      <p:sp>
        <p:nvSpPr>
          <p:cNvPr id="3" name="Content Placeholder 2">
            <a:extLst>
              <a:ext uri="{FF2B5EF4-FFF2-40B4-BE49-F238E27FC236}">
                <a16:creationId xmlns:a16="http://schemas.microsoft.com/office/drawing/2014/main" id="{33E23863-D6F6-25C7-54A0-C80F52112CF8}"/>
              </a:ext>
            </a:extLst>
          </p:cNvPr>
          <p:cNvSpPr>
            <a:spLocks noGrp="1"/>
          </p:cNvSpPr>
          <p:nvPr>
            <p:ph idx="1"/>
          </p:nvPr>
        </p:nvSpPr>
        <p:spPr/>
        <p:txBody>
          <a:bodyPr>
            <a:normAutofit fontScale="77500" lnSpcReduction="20000"/>
          </a:bodyPr>
          <a:lstStyle/>
          <a:p>
            <a:r>
              <a:rPr lang="en-US" dirty="0"/>
              <a:t>Motion:  Request that the responses to received PAR and CSD review comments contained in document 802.19-23/0025r1 be approved for submission to the EC. The 802.19 working group chair is authorized to make additional modifications to the responses as needed.</a:t>
            </a:r>
          </a:p>
          <a:p>
            <a:r>
              <a:rPr lang="en-US" dirty="0"/>
              <a:t>Moved/Seconded: Ben Rolfe (BCA) / Yuki Nagai (MELCO)</a:t>
            </a:r>
          </a:p>
          <a:p>
            <a:r>
              <a:rPr lang="en-US" dirty="0"/>
              <a:t>Result: Yes/No/Abstain: 9/0/0</a:t>
            </a:r>
          </a:p>
          <a:p>
            <a:endParaRPr lang="en-US" dirty="0"/>
          </a:p>
          <a:p>
            <a:r>
              <a:rPr lang="en-US" dirty="0"/>
              <a:t>Motion: Move that the PAR and CSD contained in documents 802.19-23/0017r3 and 802.19-23/0018r3, respectively, be approved by the IEEE 802.19 WG and that the EC be requested to forward the PAR to </a:t>
            </a:r>
            <a:r>
              <a:rPr lang="en-US" dirty="0" err="1"/>
              <a:t>NesCom</a:t>
            </a:r>
            <a:r>
              <a:rPr lang="en-US" dirty="0"/>
              <a:t>. The 802.19 working group chair is authorized to make additional modifications to the PAR and CSD as needed to reflect EC discussion at its closing meeting.</a:t>
            </a:r>
          </a:p>
          <a:p>
            <a:r>
              <a:rPr lang="en-US" dirty="0"/>
              <a:t>Moved/Seconded: Ben Rolfe (BCA) / Jim </a:t>
            </a:r>
            <a:r>
              <a:rPr lang="en-US" dirty="0" err="1"/>
              <a:t>Petranovich</a:t>
            </a:r>
            <a:endParaRPr lang="en-US" dirty="0"/>
          </a:p>
          <a:p>
            <a:r>
              <a:rPr lang="en-US" dirty="0"/>
              <a:t>Result: Yes/No/Abstain: 9/0/0</a:t>
            </a:r>
          </a:p>
          <a:p>
            <a:endParaRPr lang="en-US" dirty="0"/>
          </a:p>
        </p:txBody>
      </p:sp>
      <p:sp>
        <p:nvSpPr>
          <p:cNvPr id="4" name="Slide Number Placeholder 3">
            <a:extLst>
              <a:ext uri="{FF2B5EF4-FFF2-40B4-BE49-F238E27FC236}">
                <a16:creationId xmlns:a16="http://schemas.microsoft.com/office/drawing/2014/main" id="{016D56D8-5CAE-9EB4-FDAF-EE9C8C94B5F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09B80BB-5C71-9C37-738E-6FA6E17BE612}"/>
              </a:ext>
            </a:extLst>
          </p:cNvPr>
          <p:cNvSpPr>
            <a:spLocks noGrp="1"/>
          </p:cNvSpPr>
          <p:nvPr>
            <p:ph type="ftr" idx="14"/>
          </p:nvPr>
        </p:nvSpPr>
        <p:spPr/>
        <p:txBody>
          <a:bodyPr/>
          <a:lstStyle/>
          <a:p>
            <a:r>
              <a:rPr lang="en-GB"/>
              <a:t>Tuncer Baykas, Ofinno</a:t>
            </a:r>
            <a:endParaRPr lang="en-GB" dirty="0"/>
          </a:p>
        </p:txBody>
      </p:sp>
      <p:sp>
        <p:nvSpPr>
          <p:cNvPr id="6" name="Date Placeholder 5">
            <a:extLst>
              <a:ext uri="{FF2B5EF4-FFF2-40B4-BE49-F238E27FC236}">
                <a16:creationId xmlns:a16="http://schemas.microsoft.com/office/drawing/2014/main" id="{AFEE7C22-67F6-0D12-0BA1-9944CFD0190E}"/>
              </a:ext>
            </a:extLst>
          </p:cNvPr>
          <p:cNvSpPr>
            <a:spLocks noGrp="1"/>
          </p:cNvSpPr>
          <p:nvPr>
            <p:ph type="dt" idx="15"/>
          </p:nvPr>
        </p:nvSpPr>
        <p:spPr/>
        <p:txBody>
          <a:bodyPr/>
          <a:lstStyle/>
          <a:p>
            <a:r>
              <a:rPr lang="en-US"/>
              <a:t>November 2023 </a:t>
            </a:r>
            <a:endParaRPr lang="en-GB" dirty="0"/>
          </a:p>
        </p:txBody>
      </p:sp>
    </p:spTree>
    <p:extLst>
      <p:ext uri="{BB962C8B-B14F-4D97-AF65-F5344CB8AC3E}">
        <p14:creationId xmlns:p14="http://schemas.microsoft.com/office/powerpoint/2010/main" val="351929864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4396</TotalTime>
  <Words>455</Words>
  <Application>Microsoft Office PowerPoint</Application>
  <PresentationFormat>Custom</PresentationFormat>
  <Paragraphs>66</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Courier New</vt:lpstr>
      <vt:lpstr>Times New Roman</vt:lpstr>
      <vt:lpstr>Office Theme</vt:lpstr>
      <vt:lpstr>November 2023 WG Closing Report</vt:lpstr>
      <vt:lpstr>Voter Summary</vt:lpstr>
      <vt:lpstr>Working Group Leadership</vt:lpstr>
      <vt:lpstr>PowerPoint Presentation</vt:lpstr>
      <vt:lpstr>Agenda </vt:lpstr>
      <vt:lpstr>WG Motions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Tuncer Baykas</cp:lastModifiedBy>
  <cp:revision>176</cp:revision>
  <cp:lastPrinted>2015-01-08T23:35:49Z</cp:lastPrinted>
  <dcterms:created xsi:type="dcterms:W3CDTF">2014-10-30T17:06:39Z</dcterms:created>
  <dcterms:modified xsi:type="dcterms:W3CDTF">2023-11-16T18:56:02Z</dcterms:modified>
</cp:coreProperties>
</file>