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9"/>
  </p:notesMasterIdLst>
  <p:handoutMasterIdLst>
    <p:handoutMasterId r:id="rId30"/>
  </p:handoutMasterIdLst>
  <p:sldIdLst>
    <p:sldId id="256" r:id="rId2"/>
    <p:sldId id="281" r:id="rId3"/>
    <p:sldId id="291" r:id="rId4"/>
    <p:sldId id="269" r:id="rId5"/>
    <p:sldId id="285" r:id="rId6"/>
    <p:sldId id="283" r:id="rId7"/>
    <p:sldId id="295" r:id="rId8"/>
    <p:sldId id="296" r:id="rId9"/>
    <p:sldId id="297" r:id="rId10"/>
    <p:sldId id="298" r:id="rId11"/>
    <p:sldId id="299" r:id="rId12"/>
    <p:sldId id="300" r:id="rId13"/>
    <p:sldId id="301" r:id="rId14"/>
    <p:sldId id="302" r:id="rId15"/>
    <p:sldId id="303" r:id="rId16"/>
    <p:sldId id="304" r:id="rId17"/>
    <p:sldId id="305" r:id="rId18"/>
    <p:sldId id="306" r:id="rId19"/>
    <p:sldId id="307" r:id="rId20"/>
    <p:sldId id="308" r:id="rId21"/>
    <p:sldId id="309" r:id="rId22"/>
    <p:sldId id="310" r:id="rId23"/>
    <p:sldId id="288" r:id="rId24"/>
    <p:sldId id="289" r:id="rId25"/>
    <p:sldId id="290" r:id="rId26"/>
    <p:sldId id="294" r:id="rId27"/>
    <p:sldId id="292" r:id="rId28"/>
  </p:sldIdLst>
  <p:sldSz cx="9753600" cy="7315200"/>
  <p:notesSz cx="7315200" cy="9601200"/>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p15:guide id="1" orient="horz" pos="2980" userDrawn="1">
          <p15:clr>
            <a:srgbClr val="A4A3A4"/>
          </p15:clr>
        </p15:guide>
        <p15:guide id="2" pos="227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127" autoAdjust="0"/>
  </p:normalViewPr>
  <p:slideViewPr>
    <p:cSldViewPr>
      <p:cViewPr varScale="1">
        <p:scale>
          <a:sx n="84" d="100"/>
          <a:sy n="84" d="100"/>
        </p:scale>
        <p:origin x="1248" y="67"/>
      </p:cViewPr>
      <p:guideLst>
        <p:guide orient="horz" pos="2304"/>
        <p:guide pos="3072"/>
      </p:guideLst>
    </p:cSldViewPr>
  </p:slideViewPr>
  <p:outlineViewPr>
    <p:cViewPr varScale="1">
      <p:scale>
        <a:sx n="170" d="200"/>
        <a:sy n="170" d="200"/>
      </p:scale>
      <p:origin x="0" y="-5499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64" d="100"/>
          <a:sy n="64" d="100"/>
        </p:scale>
        <p:origin x="3101" y="394"/>
      </p:cViewPr>
      <p:guideLst>
        <p:guide orient="horz" pos="2980"/>
        <p:guide pos="227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55" cy="479567"/>
          </a:xfrm>
          <a:prstGeom prst="rect">
            <a:avLst/>
          </a:prstGeom>
        </p:spPr>
        <p:txBody>
          <a:bodyPr vert="horz" lIns="95390" tIns="47695" rIns="95390" bIns="47695" rtlCol="0"/>
          <a:lstStyle>
            <a:lvl1pPr algn="l">
              <a:defRPr sz="1300"/>
            </a:lvl1pPr>
          </a:lstStyle>
          <a:p>
            <a:r>
              <a:rPr lang="en-US" smtClean="0"/>
              <a:t>doc.: IEEE 802.19-19-0065r0</a:t>
            </a:r>
            <a:endParaRPr lang="en-US" dirty="0"/>
          </a:p>
        </p:txBody>
      </p:sp>
      <p:sp>
        <p:nvSpPr>
          <p:cNvPr id="3" name="Date Placeholder 2"/>
          <p:cNvSpPr>
            <a:spLocks noGrp="1"/>
          </p:cNvSpPr>
          <p:nvPr>
            <p:ph type="dt" sz="quarter" idx="1"/>
          </p:nvPr>
        </p:nvSpPr>
        <p:spPr>
          <a:xfrm>
            <a:off x="4143271" y="0"/>
            <a:ext cx="3170255" cy="479567"/>
          </a:xfrm>
          <a:prstGeom prst="rect">
            <a:avLst/>
          </a:prstGeom>
        </p:spPr>
        <p:txBody>
          <a:bodyPr vert="horz" lIns="95390" tIns="47695" rIns="95390" bIns="47695" rtlCol="0"/>
          <a:lstStyle>
            <a:lvl1pPr algn="r">
              <a:defRPr sz="1300"/>
            </a:lvl1pPr>
          </a:lstStyle>
          <a:p>
            <a:fld id="{B87CCAAF-252C-4847-8D16-EDD6B40E4912}" type="datetimeFigureOut">
              <a:rPr lang="en-US" smtClean="0"/>
              <a:pPr/>
              <a:t>11/10/2019</a:t>
            </a:fld>
            <a:endParaRPr lang="en-US" dirty="0"/>
          </a:p>
        </p:txBody>
      </p:sp>
      <p:sp>
        <p:nvSpPr>
          <p:cNvPr id="4" name="Footer Placeholder 3"/>
          <p:cNvSpPr>
            <a:spLocks noGrp="1"/>
          </p:cNvSpPr>
          <p:nvPr>
            <p:ph type="ftr" sz="quarter" idx="2"/>
          </p:nvPr>
        </p:nvSpPr>
        <p:spPr>
          <a:xfrm>
            <a:off x="0" y="9119991"/>
            <a:ext cx="3170255" cy="479567"/>
          </a:xfrm>
          <a:prstGeom prst="rect">
            <a:avLst/>
          </a:prstGeom>
        </p:spPr>
        <p:txBody>
          <a:bodyPr vert="horz" lIns="95390" tIns="47695" rIns="95390" bIns="47695" rtlCol="0" anchor="b"/>
          <a:lstStyle>
            <a:lvl1pPr algn="l">
              <a:defRPr sz="1300"/>
            </a:lvl1pPr>
          </a:lstStyle>
          <a:p>
            <a:r>
              <a:rPr lang="en-US" smtClean="0"/>
              <a:t>Benjamin A. Rolfe (BCA)</a:t>
            </a:r>
            <a:endParaRPr lang="en-US" dirty="0"/>
          </a:p>
        </p:txBody>
      </p:sp>
      <p:sp>
        <p:nvSpPr>
          <p:cNvPr id="5" name="Slide Number Placeholder 4"/>
          <p:cNvSpPr>
            <a:spLocks noGrp="1"/>
          </p:cNvSpPr>
          <p:nvPr>
            <p:ph type="sldNum" sz="quarter" idx="3"/>
          </p:nvPr>
        </p:nvSpPr>
        <p:spPr>
          <a:xfrm>
            <a:off x="4143271" y="9119991"/>
            <a:ext cx="3170255" cy="479567"/>
          </a:xfrm>
          <a:prstGeom prst="rect">
            <a:avLst/>
          </a:prstGeom>
        </p:spPr>
        <p:txBody>
          <a:bodyPr vert="horz" lIns="95390" tIns="47695" rIns="95390" bIns="47695" rtlCol="0" anchor="b"/>
          <a:lstStyle>
            <a:lvl1pPr algn="r">
              <a:defRPr sz="13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1"/>
            <a:ext cx="7315200" cy="9601200"/>
          </a:xfrm>
          <a:prstGeom prst="roundRect">
            <a:avLst>
              <a:gd name="adj" fmla="val 19"/>
            </a:avLst>
          </a:prstGeom>
          <a:solidFill>
            <a:srgbClr val="FFFFFF"/>
          </a:solidFill>
          <a:ln w="9525">
            <a:noFill/>
            <a:round/>
            <a:headEnd/>
            <a:tailEnd/>
          </a:ln>
          <a:effectLst/>
        </p:spPr>
        <p:txBody>
          <a:bodyPr wrap="none" lIns="95390" tIns="47695" rIns="95390" bIns="47695" anchor="ctr"/>
          <a:lstStyle/>
          <a:p>
            <a:endParaRPr lang="en-GB" dirty="0"/>
          </a:p>
        </p:txBody>
      </p:sp>
      <p:sp>
        <p:nvSpPr>
          <p:cNvPr id="2050" name="Rectangle 2"/>
          <p:cNvSpPr>
            <a:spLocks noGrp="1" noChangeArrowheads="1"/>
          </p:cNvSpPr>
          <p:nvPr>
            <p:ph type="hdr"/>
          </p:nvPr>
        </p:nvSpPr>
        <p:spPr bwMode="auto">
          <a:xfrm>
            <a:off x="5950299" y="100184"/>
            <a:ext cx="674914"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smtClean="0"/>
              <a:t>doc.: IEEE 802.19-19-0065r0</a:t>
            </a:r>
            <a:endParaRPr lang="en-US" dirty="0"/>
          </a:p>
        </p:txBody>
      </p:sp>
      <p:sp>
        <p:nvSpPr>
          <p:cNvPr id="2051" name="Rectangle 3"/>
          <p:cNvSpPr>
            <a:spLocks noGrp="1" noChangeArrowheads="1"/>
          </p:cNvSpPr>
          <p:nvPr>
            <p:ph type="dt"/>
          </p:nvPr>
        </p:nvSpPr>
        <p:spPr bwMode="auto">
          <a:xfrm>
            <a:off x="689987" y="100184"/>
            <a:ext cx="870857"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265238" y="725488"/>
            <a:ext cx="4783137" cy="358775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74690" y="4560818"/>
            <a:ext cx="5364146" cy="4319390"/>
          </a:xfrm>
          <a:prstGeom prst="rect">
            <a:avLst/>
          </a:prstGeom>
          <a:noFill/>
          <a:ln w="9525">
            <a:noFill/>
            <a:round/>
            <a:headEnd/>
            <a:tailEnd/>
          </a:ln>
          <a:effectLst/>
        </p:spPr>
        <p:txBody>
          <a:bodyPr vert="horz" wrap="square" lIns="97644" tIns="48071" rIns="97644" bIns="48071"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652199" y="9295723"/>
            <a:ext cx="973015" cy="18722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76951" algn="l"/>
                <a:tab pos="1430853" algn="l"/>
                <a:tab pos="2384755" algn="l"/>
                <a:tab pos="3338657" algn="l"/>
                <a:tab pos="4292559" algn="l"/>
                <a:tab pos="5246461" algn="l"/>
                <a:tab pos="6200364" algn="l"/>
                <a:tab pos="7154266" algn="l"/>
                <a:tab pos="8108168" algn="l"/>
                <a:tab pos="9062070" algn="l"/>
                <a:tab pos="10015972" algn="l"/>
                <a:tab pos="10969874" algn="l"/>
              </a:tabLst>
              <a:defRPr sz="1300">
                <a:solidFill>
                  <a:srgbClr val="000000"/>
                </a:solidFill>
                <a:cs typeface="Arial Unicode MS" charset="0"/>
              </a:defRPr>
            </a:lvl1pPr>
          </a:lstStyle>
          <a:p>
            <a:r>
              <a:rPr lang="en-US" smtClean="0"/>
              <a:t>Benjamin A. Rolfe (BCA)</a:t>
            </a:r>
            <a:endParaRPr lang="en-US" dirty="0"/>
          </a:p>
        </p:txBody>
      </p:sp>
      <p:sp>
        <p:nvSpPr>
          <p:cNvPr id="2055" name="Rectangle 7"/>
          <p:cNvSpPr>
            <a:spLocks noGrp="1" noChangeArrowheads="1"/>
          </p:cNvSpPr>
          <p:nvPr>
            <p:ph type="sldNum"/>
          </p:nvPr>
        </p:nvSpPr>
        <p:spPr bwMode="auto">
          <a:xfrm>
            <a:off x="3399693" y="9295722"/>
            <a:ext cx="539262" cy="37610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3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62001" y="9295723"/>
            <a:ext cx="777457" cy="200055"/>
          </a:xfrm>
          <a:prstGeom prst="rect">
            <a:avLst/>
          </a:prstGeom>
          <a:noFill/>
          <a:ln w="9525">
            <a:noFill/>
            <a:round/>
            <a:headEnd/>
            <a:tailEnd/>
          </a:ln>
          <a:effectLst/>
        </p:spPr>
        <p:txBody>
          <a:bodyPr wrap="none" lIns="0" tIns="0" rIns="0" bIns="0">
            <a:spAutoFit/>
          </a:bodyPr>
          <a:lstStyle/>
          <a:p>
            <a:pPr>
              <a:tabLst>
                <a:tab pos="0" algn="l"/>
                <a:tab pos="953902" algn="l"/>
                <a:tab pos="1907804" algn="l"/>
                <a:tab pos="2861706" algn="l"/>
                <a:tab pos="3815608" algn="l"/>
                <a:tab pos="4769510" algn="l"/>
                <a:tab pos="5723412" algn="l"/>
                <a:tab pos="6677315" algn="l"/>
                <a:tab pos="7631217" algn="l"/>
                <a:tab pos="8585119" algn="l"/>
                <a:tab pos="9539021" algn="l"/>
                <a:tab pos="10492923" algn="l"/>
              </a:tabLst>
            </a:pPr>
            <a:r>
              <a:rPr lang="en-US" sz="1300" dirty="0">
                <a:solidFill>
                  <a:srgbClr val="000000"/>
                </a:solidFill>
              </a:rPr>
              <a:t>Submission</a:t>
            </a:r>
          </a:p>
        </p:txBody>
      </p:sp>
      <p:sp>
        <p:nvSpPr>
          <p:cNvPr id="2057" name="Line 9"/>
          <p:cNvSpPr>
            <a:spLocks noChangeShapeType="1"/>
          </p:cNvSpPr>
          <p:nvPr/>
        </p:nvSpPr>
        <p:spPr bwMode="auto">
          <a:xfrm>
            <a:off x="763675" y="9294081"/>
            <a:ext cx="5787851"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
        <p:nvSpPr>
          <p:cNvPr id="2058" name="Line 10"/>
          <p:cNvSpPr>
            <a:spLocks noChangeShapeType="1"/>
          </p:cNvSpPr>
          <p:nvPr/>
        </p:nvSpPr>
        <p:spPr bwMode="auto">
          <a:xfrm>
            <a:off x="683288" y="307121"/>
            <a:ext cx="5948624"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802.19-19-0065r0</a:t>
            </a:r>
            <a:endParaRPr lang="en-US" dirty="0"/>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smtClean="0"/>
              <a:t>Benjamin A. Rolfe (BCA)</a:t>
            </a:r>
            <a:endParaRPr lang="en-US" dirty="0"/>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217527" y="725921"/>
            <a:ext cx="4880149" cy="3588543"/>
          </a:xfrm>
          <a:prstGeom prst="rect">
            <a:avLst/>
          </a:prstGeom>
          <a:solidFill>
            <a:srgbClr val="FFFFFF"/>
          </a:solidFill>
          <a:ln w="9525">
            <a:solidFill>
              <a:srgbClr val="000000"/>
            </a:solidFill>
            <a:miter lim="800000"/>
            <a:headEnd/>
            <a:tailEnd/>
          </a:ln>
          <a:effectLst/>
        </p:spPr>
        <p:txBody>
          <a:bodyPr wrap="none" lIns="95390" tIns="47695" rIns="95390" bIns="47695" anchor="ctr"/>
          <a:lstStyle/>
          <a:p>
            <a:endParaRPr lang="en-GB" dirty="0"/>
          </a:p>
        </p:txBody>
      </p:sp>
      <p:sp>
        <p:nvSpPr>
          <p:cNvPr id="12290" name="Rectangle 2"/>
          <p:cNvSpPr txBox="1">
            <a:spLocks noGrp="1" noChangeArrowheads="1"/>
          </p:cNvSpPr>
          <p:nvPr>
            <p:ph type="body"/>
          </p:nvPr>
        </p:nvSpPr>
        <p:spPr bwMode="auto">
          <a:xfrm>
            <a:off x="974690" y="4560817"/>
            <a:ext cx="5365820" cy="4417932"/>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5820ECF4-AB99-46EC-B73F-73EF1F3C0FFB}" type="slidenum">
              <a:rPr lang="en-US" altLang="en-US" sz="1300"/>
              <a:pPr>
                <a:spcBef>
                  <a:spcPct val="0"/>
                </a:spcBef>
              </a:pPr>
              <a:t>7</a:t>
            </a:fld>
            <a:endParaRPr lang="en-US" altLang="en-US" sz="1300"/>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7" tIns="46985" rIns="95647" bIns="46985"/>
          <a:lstStyle/>
          <a:p>
            <a:endParaRPr lang="en-GB" altLang="en-US" smtClean="0"/>
          </a:p>
        </p:txBody>
      </p:sp>
      <p:sp>
        <p:nvSpPr>
          <p:cNvPr id="13316" name="Rectangle 1027"/>
          <p:cNvSpPr>
            <a:spLocks noGrp="1" noRot="1" noChangeAspect="1" noChangeArrowheads="1" noTextEdit="1"/>
          </p:cNvSpPr>
          <p:nvPr>
            <p:ph type="sldImg"/>
          </p:nvPr>
        </p:nvSpPr>
        <p:spPr>
          <a:ln w="12700" cap="flat">
            <a:solidFill>
              <a:schemeClr val="tx1"/>
            </a:solidFill>
          </a:ln>
        </p:spPr>
      </p:sp>
    </p:spTree>
    <p:extLst>
      <p:ext uri="{BB962C8B-B14F-4D97-AF65-F5344CB8AC3E}">
        <p14:creationId xmlns:p14="http://schemas.microsoft.com/office/powerpoint/2010/main" val="26334746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11</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23048449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12</a:t>
            </a:fld>
            <a:endParaRPr lang="en-US"/>
          </a:p>
        </p:txBody>
      </p:sp>
    </p:spTree>
    <p:extLst>
      <p:ext uri="{BB962C8B-B14F-4D97-AF65-F5344CB8AC3E}">
        <p14:creationId xmlns:p14="http://schemas.microsoft.com/office/powerpoint/2010/main" val="20369446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2838" y="703263"/>
            <a:ext cx="4632325" cy="3473450"/>
          </a:xfrm>
        </p:spPr>
      </p:sp>
      <p:sp>
        <p:nvSpPr>
          <p:cNvPr id="3" name="Notes Placeholder 2"/>
          <p:cNvSpPr>
            <a:spLocks noGrp="1"/>
          </p:cNvSpPr>
          <p:nvPr>
            <p:ph type="body" idx="1"/>
          </p:nvPr>
        </p:nvSpPr>
        <p:spPr/>
        <p:txBody>
          <a:bodyPr/>
          <a:lstStyle/>
          <a:p>
            <a:r>
              <a:rPr lang="en-US" dirty="0" smtClean="0"/>
              <a:t>Agenda item 2.1.2.1</a:t>
            </a:r>
            <a:endParaRPr lang="en-US" dirty="0"/>
          </a:p>
        </p:txBody>
      </p:sp>
      <p:sp>
        <p:nvSpPr>
          <p:cNvPr id="4" name="Header Placeholder 3"/>
          <p:cNvSpPr>
            <a:spLocks noGrp="1"/>
          </p:cNvSpPr>
          <p:nvPr>
            <p:ph type="hdr" sz="quarter" idx="10"/>
          </p:nvPr>
        </p:nvSpPr>
        <p:spPr/>
        <p:txBody>
          <a:bodyPr/>
          <a:lstStyle/>
          <a:p>
            <a:pPr>
              <a:defRPr/>
            </a:pPr>
            <a:r>
              <a:rPr lang="en-US" smtClean="0"/>
              <a:t>doc.: IEEE 802.11-18/0302r0</a:t>
            </a:r>
            <a:endParaRPr lang="en-US"/>
          </a:p>
        </p:txBody>
      </p:sp>
      <p:sp>
        <p:nvSpPr>
          <p:cNvPr id="5" name="Date Placeholder 4"/>
          <p:cNvSpPr>
            <a:spLocks noGrp="1"/>
          </p:cNvSpPr>
          <p:nvPr>
            <p:ph type="dt" idx="11"/>
          </p:nvPr>
        </p:nvSpPr>
        <p:spPr/>
        <p:txBody>
          <a:bodyPr/>
          <a:lstStyle/>
          <a:p>
            <a:pPr>
              <a:defRPr/>
            </a:pPr>
            <a:r>
              <a:rPr lang="en-US" smtClean="0"/>
              <a:t>March 2018</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smtClean="0"/>
              <a:t>Page </a:t>
            </a:r>
            <a:fld id="{F4F34E98-D62A-4186-8764-CE3AA6FA445F}" type="slidenum">
              <a:rPr lang="en-US" smtClean="0"/>
              <a:pPr>
                <a:defRPr/>
              </a:pPr>
              <a:t>18</a:t>
            </a:fld>
            <a:endParaRPr lang="en-US"/>
          </a:p>
        </p:txBody>
      </p:sp>
    </p:spTree>
    <p:extLst>
      <p:ext uri="{BB962C8B-B14F-4D97-AF65-F5344CB8AC3E}">
        <p14:creationId xmlns:p14="http://schemas.microsoft.com/office/powerpoint/2010/main" val="11485319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2838" y="703263"/>
            <a:ext cx="4632325"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802.11-18/0302r0</a:t>
            </a:r>
            <a:endParaRPr lang="en-US"/>
          </a:p>
        </p:txBody>
      </p:sp>
      <p:sp>
        <p:nvSpPr>
          <p:cNvPr id="5" name="Date Placeholder 4"/>
          <p:cNvSpPr>
            <a:spLocks noGrp="1"/>
          </p:cNvSpPr>
          <p:nvPr>
            <p:ph type="dt" idx="11"/>
          </p:nvPr>
        </p:nvSpPr>
        <p:spPr/>
        <p:txBody>
          <a:bodyPr/>
          <a:lstStyle/>
          <a:p>
            <a:pPr>
              <a:defRPr/>
            </a:pPr>
            <a:r>
              <a:rPr lang="en-US" smtClean="0"/>
              <a:t>March 2018</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smtClean="0"/>
              <a:t>Page </a:t>
            </a:r>
            <a:fld id="{F4F34E98-D62A-4186-8764-CE3AA6FA445F}" type="slidenum">
              <a:rPr lang="en-US" smtClean="0"/>
              <a:pPr>
                <a:defRPr/>
              </a:pPr>
              <a:t>19</a:t>
            </a:fld>
            <a:endParaRPr lang="en-US"/>
          </a:p>
        </p:txBody>
      </p:sp>
    </p:spTree>
    <p:extLst>
      <p:ext uri="{BB962C8B-B14F-4D97-AF65-F5344CB8AC3E}">
        <p14:creationId xmlns:p14="http://schemas.microsoft.com/office/powerpoint/2010/main" val="42379360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2838" y="703263"/>
            <a:ext cx="4632325"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802.11-18/0302r0</a:t>
            </a:r>
            <a:endParaRPr lang="en-US"/>
          </a:p>
        </p:txBody>
      </p:sp>
      <p:sp>
        <p:nvSpPr>
          <p:cNvPr id="5" name="Date Placeholder 4"/>
          <p:cNvSpPr>
            <a:spLocks noGrp="1"/>
          </p:cNvSpPr>
          <p:nvPr>
            <p:ph type="dt" idx="11"/>
          </p:nvPr>
        </p:nvSpPr>
        <p:spPr/>
        <p:txBody>
          <a:bodyPr/>
          <a:lstStyle/>
          <a:p>
            <a:pPr>
              <a:defRPr/>
            </a:pPr>
            <a:r>
              <a:rPr lang="en-US" smtClean="0"/>
              <a:t>March 2018</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21</a:t>
            </a:fld>
            <a:endParaRPr lang="en-US"/>
          </a:p>
        </p:txBody>
      </p:sp>
    </p:spTree>
    <p:extLst>
      <p:ext uri="{BB962C8B-B14F-4D97-AF65-F5344CB8AC3E}">
        <p14:creationId xmlns:p14="http://schemas.microsoft.com/office/powerpoint/2010/main" val="84322608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802.19-19-0065r0</a:t>
            </a:r>
            <a:endParaRPr lang="en-US" dirty="0"/>
          </a:p>
        </p:txBody>
      </p:sp>
      <p:sp>
        <p:nvSpPr>
          <p:cNvPr id="5" name="Date Placeholder 4"/>
          <p:cNvSpPr>
            <a:spLocks noGrp="1"/>
          </p:cNvSpPr>
          <p:nvPr>
            <p:ph type="dt" idx="11"/>
          </p:nvPr>
        </p:nvSpPr>
        <p:spPr/>
        <p:txBody>
          <a:bodyPr/>
          <a:lstStyle/>
          <a:p>
            <a:r>
              <a:rPr lang="en-US" smtClean="0"/>
              <a:t>Month Year</a:t>
            </a:r>
            <a:endParaRPr lang="en-US" dirty="0"/>
          </a:p>
        </p:txBody>
      </p:sp>
      <p:sp>
        <p:nvSpPr>
          <p:cNvPr id="6" name="Footer Placeholder 5"/>
          <p:cNvSpPr>
            <a:spLocks noGrp="1"/>
          </p:cNvSpPr>
          <p:nvPr>
            <p:ph type="ftr" idx="12"/>
          </p:nvPr>
        </p:nvSpPr>
        <p:spPr/>
        <p:txBody>
          <a:bodyPr/>
          <a:lstStyle/>
          <a:p>
            <a:r>
              <a:rPr lang="en-US" smtClean="0"/>
              <a:t>Benjamin A. Rolfe (BCA)</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27</a:t>
            </a:fld>
            <a:endParaRPr lang="en-US" dirty="0"/>
          </a:p>
        </p:txBody>
      </p:sp>
    </p:spTree>
    <p:extLst>
      <p:ext uri="{BB962C8B-B14F-4D97-AF65-F5344CB8AC3E}">
        <p14:creationId xmlns:p14="http://schemas.microsoft.com/office/powerpoint/2010/main" val="39991386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lvl1pPr>
              <a:buFont typeface="Arial" panose="020B0604020202020204" pitchFamily="34" charset="0"/>
              <a:buChar char="•"/>
              <a:defRPr/>
            </a:lvl1pPr>
            <a:lvl2pPr marL="853463" indent="-365770">
              <a:buFont typeface="Courier New" panose="02070309020205020404" pitchFamily="49" charset="0"/>
              <a:buChar char="o"/>
              <a:defRPr/>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a:t>Click to edit Master text styles</a:t>
            </a:r>
          </a:p>
          <a:p>
            <a:pPr lvl="1"/>
            <a:r>
              <a:rPr lang="en-US" dirty="0"/>
              <a:t>Second level</a:t>
            </a:r>
          </a:p>
          <a:p>
            <a:pPr lvl="2"/>
            <a:r>
              <a:rPr lang="en-US" dirty="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smtClean="0"/>
              <a:t>Benjamin Rolfe BCA/MERL</a:t>
            </a:r>
            <a:endParaRPr lang="en-GB" dirty="0"/>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smtClean="0"/>
              <a:t>November 2019</a:t>
            </a:r>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smtClean="0"/>
              <a:t>November 2019</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smtClean="0"/>
              <a:t>Benjamin Rolfe BCA/MERL</a:t>
            </a:r>
            <a:endParaRPr lang="en-GB" dirty="0"/>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rPr>
              <a:t>doc.: IEEE </a:t>
            </a: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802.19-19/0075r00</a:t>
            </a:r>
            <a:endPar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50" r:id="rId1"/>
  </p:sldLayoutIdLst>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hyperlink" Target="http://standards.ieee.org/develop/policies/opman/sect6.html#6.3" TargetMode="Externa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1.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1.xml"/><Relationship Id="rId4" Type="http://schemas.openxmlformats.org/officeDocument/2006/relationships/hyperlink" Target="http://www.ieee.org/about/corporate/governance" TargetMode="External"/></Relationships>
</file>

<file path=ppt/slides/_rels/slide16.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8" Type="http://schemas.openxmlformats.org/officeDocument/2006/relationships/hyperlink" Target="http://standards.ieee.org/board/pat/faq.pdf" TargetMode="External"/><Relationship Id="rId3" Type="http://schemas.openxmlformats.org/officeDocument/2006/relationships/hyperlink" Target="http://www.ieee.org/about/corporate/governance/p7-8.html" TargetMode="External"/><Relationship Id="rId7" Type="http://schemas.openxmlformats.org/officeDocument/2006/relationships/hyperlink" Target="http://standards.ieee.org/develop/policies/bylaws/sect6-7.html#loa"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hyperlink" Target="http://standards.ieee.org/board/pat/pat-slideset.ppt"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html"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8" Type="http://schemas.openxmlformats.org/officeDocument/2006/relationships/hyperlink" Target="https://mentor.ieee.org/802-ec/dcn/16/ec-16-0180-05-00EC-ieee-802-participation-slide.pptx" TargetMode="External"/><Relationship Id="rId3" Type="http://schemas.openxmlformats.org/officeDocument/2006/relationships/hyperlink" Target="http://standards.ieee.org/board/aud/LMSC.pdf" TargetMode="External"/><Relationship Id="rId7" Type="http://schemas.openxmlformats.org/officeDocument/2006/relationships/hyperlink" Target="https://mentor.ieee.org/802-ec/dcn/17/ec-17-0120-27-0PNP-ieee-802-lmsc-chairs-guidelines.pdf"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6" Type="http://schemas.openxmlformats.org/officeDocument/2006/relationships/hyperlink" Target="http://grouper.ieee.org/groups/802/PNP/approved/IEEE_802_LMSC_OM_approved_120725.pdf" TargetMode="External"/><Relationship Id="rId5" Type="http://schemas.openxmlformats.org/officeDocument/2006/relationships/hyperlink" Target="http://www.ieee802.org/PNP/approved/IEEE_802_WG_PandP_v19.pdf" TargetMode="External"/><Relationship Id="rId10" Type="http://schemas.openxmlformats.org/officeDocument/2006/relationships/hyperlink" Target="http://www.ieee802.org/devdocs.shtml" TargetMode="External"/><Relationship Id="rId4" Type="http://schemas.openxmlformats.org/officeDocument/2006/relationships/hyperlink" Target="https://mentor.ieee.org/802-ec/dcn/17/ec-17-0090-22-0PNP-ieee-802-lmsc-operations-manual.pdf" TargetMode="External"/><Relationship Id="rId9" Type="http://schemas.openxmlformats.org/officeDocument/2006/relationships/hyperlink" Target="http://www.ieee802.org/11/Rules/rules.shtml" TargetMode="External"/></Relationships>
</file>

<file path=ppt/slides/_rels/slide22.xml.rels><?xml version="1.0" encoding="UTF-8" standalone="yes"?>
<Relationships xmlns="http://schemas.openxmlformats.org/package/2006/relationships"><Relationship Id="rId2" Type="http://schemas.openxmlformats.org/officeDocument/2006/relationships/hyperlink" Target="http://ieee802.org/19/pub/IEEE%20802.19%20Operations%20Manual.pdf" TargetMode="Externa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hyperlink" Target="https://mentor.ieee.org/802.19/dcn/19/19-19-0072-00-0003-november-agenda-tg3.xlsx" TargetMode="Externa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43373" y="355601"/>
            <a:ext cx="2457015" cy="291254"/>
          </a:xfrm>
        </p:spPr>
        <p:txBody>
          <a:bodyPr/>
          <a:lstStyle/>
          <a:p>
            <a:r>
              <a:rPr lang="en-US" smtClean="0"/>
              <a:t>November 2019</a:t>
            </a:r>
            <a:endParaRPr lang="en-GB" dirty="0"/>
          </a:p>
        </p:txBody>
      </p:sp>
      <p:sp>
        <p:nvSpPr>
          <p:cNvPr id="7" name="Footer Placeholder 4"/>
          <p:cNvSpPr>
            <a:spLocks noGrp="1"/>
          </p:cNvSpPr>
          <p:nvPr>
            <p:ph type="ftr" idx="14"/>
          </p:nvPr>
        </p:nvSpPr>
        <p:spPr>
          <a:xfrm>
            <a:off x="5867407" y="6907108"/>
            <a:ext cx="3244420" cy="193040"/>
          </a:xfrm>
        </p:spPr>
        <p:txBody>
          <a:bodyPr/>
          <a:lstStyle/>
          <a:p>
            <a:r>
              <a:rPr lang="en-GB" smtClean="0"/>
              <a:t>Benjamin Rolfe BCA/MERL</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53101" y="762000"/>
            <a:ext cx="8290560" cy="113792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3600" dirty="0" smtClean="0"/>
              <a:t>Sept 2019 Sub 1 GHz Task Group</a:t>
            </a:r>
            <a:endParaRPr lang="en-GB" sz="3600" dirty="0"/>
          </a:p>
        </p:txBody>
      </p:sp>
      <p:sp>
        <p:nvSpPr>
          <p:cNvPr id="3074" name="Rectangle 2"/>
          <p:cNvSpPr>
            <a:spLocks noGrp="1" noChangeArrowheads="1"/>
          </p:cNvSpPr>
          <p:nvPr>
            <p:ph type="body" idx="1"/>
          </p:nvPr>
        </p:nvSpPr>
        <p:spPr>
          <a:xfrm>
            <a:off x="731520" y="1625600"/>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133" dirty="0"/>
              <a:t>Date:</a:t>
            </a:r>
            <a:r>
              <a:rPr lang="en-GB" sz="2133" b="0" dirty="0"/>
              <a:t> </a:t>
            </a:r>
            <a:r>
              <a:rPr lang="en-GB" sz="2133" b="0" dirty="0" smtClean="0"/>
              <a:t>2019-11-10</a:t>
            </a:r>
            <a:endParaRPr lang="en-GB" sz="2133" b="0" dirty="0"/>
          </a:p>
        </p:txBody>
      </p:sp>
      <p:sp>
        <p:nvSpPr>
          <p:cNvPr id="3076" name="Rectangle 4"/>
          <p:cNvSpPr>
            <a:spLocks noChangeArrowheads="1"/>
          </p:cNvSpPr>
          <p:nvPr/>
        </p:nvSpPr>
        <p:spPr bwMode="auto">
          <a:xfrm>
            <a:off x="568960" y="2069253"/>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133" dirty="0">
                <a:solidFill>
                  <a:srgbClr val="000000"/>
                </a:solidFill>
                <a:latin typeface="Calibri" panose="020F0502020204030204" pitchFamily="34" charset="0"/>
              </a:rPr>
              <a:t>Authors:</a:t>
            </a: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dirty="0"/>
            </a:p>
          </p:txBody>
        </p:sp>
      </p:grpSp>
      <p:graphicFrame>
        <p:nvGraphicFramePr>
          <p:cNvPr id="15" name="Object 3"/>
          <p:cNvGraphicFramePr>
            <a:graphicFrameLocks noChangeAspect="1"/>
          </p:cNvGraphicFramePr>
          <p:nvPr>
            <p:extLst>
              <p:ext uri="{D42A27DB-BD31-4B8C-83A1-F6EECF244321}">
                <p14:modId xmlns:p14="http://schemas.microsoft.com/office/powerpoint/2010/main" val="426239719"/>
              </p:ext>
            </p:extLst>
          </p:nvPr>
        </p:nvGraphicFramePr>
        <p:xfrm>
          <a:off x="381000" y="2519649"/>
          <a:ext cx="9218612" cy="4580499"/>
        </p:xfrm>
        <a:graphic>
          <a:graphicData uri="http://schemas.openxmlformats.org/presentationml/2006/ole">
            <mc:AlternateContent xmlns:mc="http://schemas.openxmlformats.org/markup-compatibility/2006">
              <mc:Choice xmlns:v="urn:schemas-microsoft-com:vml" Requires="v">
                <p:oleObj spid="_x0000_s3290" name="Document" r:id="rId4" imgW="8866603" imgH="4690006" progId="Word.Document.8">
                  <p:embed/>
                </p:oleObj>
              </mc:Choice>
              <mc:Fallback>
                <p:oleObj name="Document" r:id="rId4" imgW="8866603" imgH="4690006" progId="Word.Document.8">
                  <p:embed/>
                  <p:pic>
                    <p:nvPicPr>
                      <p:cNvPr id="0" name=""/>
                      <p:cNvPicPr>
                        <a:picLocks noChangeAspect="1" noChangeArrowheads="1"/>
                      </p:cNvPicPr>
                      <p:nvPr/>
                    </p:nvPicPr>
                    <p:blipFill>
                      <a:blip r:embed="rId5"/>
                      <a:srcRect/>
                      <a:stretch>
                        <a:fillRect/>
                      </a:stretch>
                    </p:blipFill>
                    <p:spPr bwMode="auto">
                      <a:xfrm>
                        <a:off x="381000" y="2519649"/>
                        <a:ext cx="9218612" cy="4580499"/>
                      </a:xfrm>
                      <a:prstGeom prst="rect">
                        <a:avLst/>
                      </a:prstGeom>
                      <a:noFill/>
                      <a:ex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731521" y="1952417"/>
            <a:ext cx="8288867" cy="4524583"/>
          </a:xfrm>
        </p:spPr>
        <p:txBody>
          <a:bodyPr>
            <a:normAutofit/>
          </a:bodyPr>
          <a:lstStyle/>
          <a:p>
            <a:pPr>
              <a:lnSpc>
                <a:spcPct val="80000"/>
              </a:lnSpc>
              <a:spcAft>
                <a:spcPct val="40000"/>
              </a:spcAft>
              <a:buSzPct val="150000"/>
              <a:buFont typeface="Arial" panose="020B0604020202020204" pitchFamily="34" charset="0"/>
              <a:buChar char="•"/>
              <a:defRPr/>
            </a:pPr>
            <a:r>
              <a:rPr lang="en-US" altLang="en-US" sz="1600" dirty="0">
                <a:solidFill>
                  <a:schemeClr val="tx1"/>
                </a:solidFill>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440" b="1" dirty="0">
                <a:solidFill>
                  <a:schemeClr val="tx1"/>
                </a:solidFill>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440" b="1" dirty="0">
                <a:solidFill>
                  <a:schemeClr val="tx1"/>
                </a:solidFill>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280" dirty="0">
                <a:solidFill>
                  <a:schemeClr val="tx1"/>
                </a:solidFill>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440" b="1" dirty="0">
                <a:solidFill>
                  <a:schemeClr val="tx1"/>
                </a:solidFill>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440" b="1" dirty="0">
                <a:solidFill>
                  <a:schemeClr val="tx1"/>
                </a:solidFill>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440" b="1" dirty="0">
                <a:solidFill>
                  <a:schemeClr val="tx1"/>
                </a:solidFill>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840" dirty="0">
                <a:solidFill>
                  <a:schemeClr val="tx1"/>
                </a:solidFill>
                <a:cs typeface="Calibri" panose="020F0502020204030204" pitchFamily="34" charset="0"/>
              </a:rPr>
              <a:t>---------------------------------------------------------------   </a:t>
            </a:r>
            <a:endParaRPr lang="en-US" altLang="en-US" sz="1120" dirty="0">
              <a:solidFill>
                <a:schemeClr val="tx1"/>
              </a:solidFill>
              <a:cs typeface="Calibri" panose="020F0502020204030204" pitchFamily="34" charset="0"/>
            </a:endParaRPr>
          </a:p>
          <a:p>
            <a:pPr algn="ctr">
              <a:lnSpc>
                <a:spcPct val="80000"/>
              </a:lnSpc>
              <a:buFont typeface="Monotype Sorts"/>
              <a:buNone/>
              <a:defRPr/>
            </a:pPr>
            <a:r>
              <a:rPr lang="en-US" altLang="en-US" sz="1120" dirty="0">
                <a:solidFill>
                  <a:schemeClr val="tx1"/>
                </a:solidFill>
                <a:cs typeface="Calibri" panose="020F0502020204030204" pitchFamily="34" charset="0"/>
              </a:rPr>
              <a:t>For more details, see </a:t>
            </a:r>
            <a:r>
              <a:rPr lang="en-US" altLang="en-US" sz="1120" i="1" dirty="0">
                <a:solidFill>
                  <a:schemeClr val="tx1"/>
                </a:solidFill>
                <a:cs typeface="Calibri" panose="020F0502020204030204" pitchFamily="34" charset="0"/>
              </a:rPr>
              <a:t>IEEE-SA Standards Board Operations Manual</a:t>
            </a:r>
            <a:r>
              <a:rPr lang="en-US" altLang="en-US" sz="1120" dirty="0">
                <a:solidFill>
                  <a:schemeClr val="tx1"/>
                </a:solidFill>
                <a:cs typeface="Calibri" panose="020F0502020204030204" pitchFamily="34" charset="0"/>
              </a:rPr>
              <a:t>, clause 5.3.10 and </a:t>
            </a:r>
            <a:br>
              <a:rPr lang="en-US" altLang="en-US" sz="1120" dirty="0">
                <a:solidFill>
                  <a:schemeClr val="tx1"/>
                </a:solidFill>
                <a:cs typeface="Calibri" panose="020F0502020204030204" pitchFamily="34" charset="0"/>
              </a:rPr>
            </a:br>
            <a:r>
              <a:rPr lang="en-US" altLang="en-US" sz="1120" i="1" dirty="0">
                <a:solidFill>
                  <a:schemeClr val="tx1"/>
                </a:solidFill>
                <a:cs typeface="Calibri" panose="020F0502020204030204" pitchFamily="34" charset="0"/>
              </a:rPr>
              <a:t>Antitrust and Competition Policy: What You Need to Know </a:t>
            </a:r>
            <a:r>
              <a:rPr lang="en-US" altLang="en-US" sz="1120" dirty="0">
                <a:solidFill>
                  <a:schemeClr val="tx1"/>
                </a:solidFill>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smtClean="0"/>
              <a:t>Benjamin Rolfe BCA/MERL</a:t>
            </a:r>
            <a:endParaRPr lang="en-US"/>
          </a:p>
        </p:txBody>
      </p:sp>
      <p:sp>
        <p:nvSpPr>
          <p:cNvPr id="2" name="Date Placeholder 1"/>
          <p:cNvSpPr>
            <a:spLocks noGrp="1"/>
          </p:cNvSpPr>
          <p:nvPr>
            <p:ph type="dt" idx="15"/>
          </p:nvPr>
        </p:nvSpPr>
        <p:spPr>
          <a:prstGeom prst="rect">
            <a:avLst/>
          </a:prstGeom>
        </p:spPr>
        <p:txBody>
          <a:bodyPr/>
          <a:lstStyle/>
          <a:p>
            <a:pPr>
              <a:defRPr/>
            </a:pPr>
            <a:r>
              <a:rPr lang="en-US" smtClean="0"/>
              <a:t>November 2019</a:t>
            </a:r>
            <a:endParaRPr lang="en-US" dirty="0"/>
          </a:p>
        </p:txBody>
      </p:sp>
      <p:sp>
        <p:nvSpPr>
          <p:cNvPr id="10244" name="Text Box 1028"/>
          <p:cNvSpPr txBox="1">
            <a:spLocks noChangeArrowheads="1"/>
          </p:cNvSpPr>
          <p:nvPr/>
        </p:nvSpPr>
        <p:spPr bwMode="auto">
          <a:xfrm>
            <a:off x="743373" y="6477000"/>
            <a:ext cx="806631" cy="3139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44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426340537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1600" b="1" i="1" dirty="0">
                <a:solidFill>
                  <a:schemeClr val="tx1"/>
                </a:solidFill>
                <a:cs typeface="Calibri" panose="020F0502020204030204" pitchFamily="34" charset="0"/>
              </a:rPr>
              <a:t>IEEE-SA Standards Board Bylaws</a:t>
            </a:r>
            <a:r>
              <a:rPr lang="en-US" altLang="en-US" sz="1600" b="1" dirty="0">
                <a:solidFill>
                  <a:schemeClr val="tx1"/>
                </a:solidFill>
                <a:cs typeface="Calibri" panose="020F0502020204030204" pitchFamily="34" charset="0"/>
              </a:rPr>
              <a:t> </a:t>
            </a:r>
            <a:r>
              <a:rPr lang="en-US" altLang="en-US" sz="1600" b="1" dirty="0">
                <a:solidFill>
                  <a:schemeClr val="tx1"/>
                </a:solidFill>
                <a:cs typeface="Calibri" panose="020F0502020204030204" pitchFamily="34" charset="0"/>
              </a:rPr>
              <a:t/>
            </a:r>
            <a:br>
              <a:rPr lang="en-US" altLang="en-US" sz="1600" b="1" dirty="0">
                <a:solidFill>
                  <a:schemeClr val="tx1"/>
                </a:solidFill>
                <a:cs typeface="Calibri" panose="020F0502020204030204" pitchFamily="34" charset="0"/>
              </a:rPr>
            </a:br>
            <a:r>
              <a:rPr lang="en-US" altLang="en-US" sz="1280" b="1" dirty="0">
                <a:solidFill>
                  <a:schemeClr val="tx1"/>
                </a:solidFill>
                <a:cs typeface="Calibri" panose="020F0502020204030204" pitchFamily="34" charset="0"/>
              </a:rPr>
              <a:t>(</a:t>
            </a:r>
            <a:r>
              <a:rPr lang="en-US" altLang="en-US" sz="1280" b="1" dirty="0">
                <a:solidFill>
                  <a:schemeClr val="tx1"/>
                </a:solidFill>
                <a:cs typeface="Calibri" panose="020F0502020204030204" pitchFamily="34" charset="0"/>
                <a:hlinkClick r:id="rId3"/>
              </a:rPr>
              <a:t>http://standards.ieee.org/develop/policies/bylaws/sect6-7.html#6</a:t>
            </a:r>
            <a:r>
              <a:rPr lang="en-US" altLang="en-US" sz="1280" b="1" dirty="0" smtClean="0">
                <a:solidFill>
                  <a:schemeClr val="tx1"/>
                </a:solidFill>
                <a:cs typeface="Calibri" panose="020F0502020204030204" pitchFamily="34" charset="0"/>
              </a:rPr>
              <a:t>)</a:t>
            </a:r>
            <a:endParaRPr lang="en-US" altLang="en-US" sz="1280" b="1" dirty="0">
              <a:solidFill>
                <a:schemeClr val="tx1"/>
              </a:solidFill>
              <a:cs typeface="Calibri" panose="020F0502020204030204" pitchFamily="34" charset="0"/>
            </a:endParaRPr>
          </a:p>
          <a:p>
            <a:pPr lvl="2">
              <a:lnSpc>
                <a:spcPct val="90000"/>
              </a:lnSpc>
              <a:buSzPct val="150000"/>
              <a:buFont typeface="Arial" panose="020B0604020202020204" pitchFamily="34" charset="0"/>
              <a:buChar char="•"/>
            </a:pPr>
            <a:r>
              <a:rPr lang="en-US" altLang="en-US" sz="1600" b="1" i="1" dirty="0">
                <a:solidFill>
                  <a:schemeClr val="tx1"/>
                </a:solidFill>
                <a:cs typeface="Calibri" panose="020F0502020204030204" pitchFamily="34" charset="0"/>
              </a:rPr>
              <a:t>IEEE-SA Standards Board Operations Manual</a:t>
            </a:r>
            <a:r>
              <a:rPr lang="en-US" altLang="en-US" sz="1600" b="1" dirty="0">
                <a:solidFill>
                  <a:schemeClr val="tx1"/>
                </a:solidFill>
                <a:cs typeface="Calibri" panose="020F0502020204030204" pitchFamily="34" charset="0"/>
              </a:rPr>
              <a:t> </a:t>
            </a:r>
            <a:r>
              <a:rPr lang="en-US" altLang="en-US" sz="1280" b="1" dirty="0">
                <a:solidFill>
                  <a:schemeClr val="tx1"/>
                </a:solidFill>
                <a:cs typeface="Calibri" panose="020F0502020204030204" pitchFamily="34" charset="0"/>
              </a:rPr>
              <a:t>(</a:t>
            </a:r>
            <a:r>
              <a:rPr lang="en-US" altLang="en-US" sz="1280" b="1" dirty="0">
                <a:solidFill>
                  <a:schemeClr val="tx1"/>
                </a:solidFill>
                <a:cs typeface="Calibri" panose="020F0502020204030204" pitchFamily="34" charset="0"/>
                <a:hlinkClick r:id="rId4"/>
              </a:rPr>
              <a:t>http://</a:t>
            </a:r>
            <a:r>
              <a:rPr lang="en-US" altLang="en-US" sz="1280" b="1" dirty="0" smtClean="0">
                <a:solidFill>
                  <a:schemeClr val="tx1"/>
                </a:solidFill>
                <a:cs typeface="Calibri" panose="020F0502020204030204" pitchFamily="34" charset="0"/>
                <a:hlinkClick r:id="rId4"/>
              </a:rPr>
              <a:t>standards.ieee.org/develop/policies/opman/sect6.html#6.3</a:t>
            </a:r>
            <a:endParaRPr lang="en-US" altLang="en-US" sz="1280" b="1" dirty="0">
              <a:solidFill>
                <a:schemeClr val="tx1"/>
              </a:solidFill>
              <a:cs typeface="Calibri" panose="020F0502020204030204" pitchFamily="34" charset="0"/>
            </a:endParaRP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2560" b="1" dirty="0">
              <a:solidFill>
                <a:schemeClr val="tx1"/>
              </a:solidFill>
              <a:cs typeface="Calibri" panose="020F0502020204030204" pitchFamily="34" charset="0"/>
            </a:endParaRPr>
          </a:p>
          <a:p>
            <a:pPr lvl="1" algn="ctr">
              <a:lnSpc>
                <a:spcPct val="90000"/>
              </a:lnSpc>
              <a:spcBef>
                <a:spcPct val="0"/>
              </a:spcBef>
              <a:buFont typeface="Monotype Sorts"/>
              <a:buNone/>
            </a:pPr>
            <a:r>
              <a:rPr lang="en-US" altLang="en-US" sz="2560" b="1" dirty="0">
                <a:solidFill>
                  <a:schemeClr val="tx1"/>
                </a:solidFill>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smtClean="0"/>
              <a:t>Benjamin Rolfe BCA/MERL</a:t>
            </a:r>
            <a:endParaRPr lang="en-US"/>
          </a:p>
        </p:txBody>
      </p:sp>
      <p:sp>
        <p:nvSpPr>
          <p:cNvPr id="2" name="Date Placeholder 1"/>
          <p:cNvSpPr>
            <a:spLocks noGrp="1"/>
          </p:cNvSpPr>
          <p:nvPr>
            <p:ph type="dt" idx="15"/>
          </p:nvPr>
        </p:nvSpPr>
        <p:spPr>
          <a:prstGeom prst="rect">
            <a:avLst/>
          </a:prstGeom>
        </p:spPr>
        <p:txBody>
          <a:bodyPr/>
          <a:lstStyle/>
          <a:p>
            <a:pPr>
              <a:defRPr/>
            </a:pPr>
            <a:r>
              <a:rPr lang="en-US" smtClean="0"/>
              <a:t>November 2019</a:t>
            </a:r>
            <a:endParaRPr lang="en-US" dirty="0"/>
          </a:p>
        </p:txBody>
      </p:sp>
      <p:sp>
        <p:nvSpPr>
          <p:cNvPr id="11267" name="Rectangle 3"/>
          <p:cNvSpPr>
            <a:spLocks noChangeArrowheads="1"/>
          </p:cNvSpPr>
          <p:nvPr/>
        </p:nvSpPr>
        <p:spPr bwMode="auto">
          <a:xfrm>
            <a:off x="1645920" y="1402080"/>
            <a:ext cx="658368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1920" b="1" u="sng">
              <a:latin typeface="Helvetica" panose="020B0604020202020204" pitchFamily="34" charset="0"/>
            </a:endParaRPr>
          </a:p>
        </p:txBody>
      </p:sp>
      <p:sp>
        <p:nvSpPr>
          <p:cNvPr id="11269" name="Text Box 7"/>
          <p:cNvSpPr txBox="1">
            <a:spLocks noChangeArrowheads="1"/>
          </p:cNvSpPr>
          <p:nvPr/>
        </p:nvSpPr>
        <p:spPr bwMode="auto">
          <a:xfrm>
            <a:off x="746421" y="6500709"/>
            <a:ext cx="806631" cy="3139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440" b="1" u="sng" dirty="0">
                <a:solidFill>
                  <a:schemeClr val="tx1"/>
                </a:solidFill>
                <a:latin typeface="Times New Roman" panose="02020603050405020304" pitchFamily="18" charset="0"/>
              </a:rPr>
              <a:t>Slide #4</a:t>
            </a:r>
            <a:endParaRPr lang="en-US" altLang="en-US" sz="192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580704452"/>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8F35D6E-8E8E-F34A-B092-B630F318A70F}"/>
              </a:ext>
            </a:extLst>
          </p:cNvPr>
          <p:cNvSpPr>
            <a:spLocks noGrp="1"/>
          </p:cNvSpPr>
          <p:nvPr>
            <p:ph type="title"/>
          </p:nvPr>
        </p:nvSpPr>
        <p:spPr/>
        <p:txBody>
          <a:bodyPr>
            <a:normAutofit fontScale="90000"/>
          </a:bodyPr>
          <a:lstStyle/>
          <a:p>
            <a:r>
              <a:rPr lang="en-US" altLang="en-US" dirty="0"/>
              <a:t>Instructions for Chairs of </a:t>
            </a:r>
            <a:r>
              <a:rPr lang="en-US" altLang="en-US" dirty="0" smtClean="0"/>
              <a:t/>
            </a:r>
            <a:br>
              <a:rPr lang="en-US" altLang="en-US" dirty="0" smtClean="0"/>
            </a:br>
            <a:r>
              <a:rPr lang="en-US" altLang="en-US" dirty="0" smtClean="0"/>
              <a:t>standards </a:t>
            </a:r>
            <a:r>
              <a:rPr lang="en-US" altLang="en-US" dirty="0"/>
              <a:t>development activities</a:t>
            </a:r>
            <a:endParaRPr lang="en-US" dirty="0"/>
          </a:p>
        </p:txBody>
      </p:sp>
      <p:sp>
        <p:nvSpPr>
          <p:cNvPr id="3" name="Content Placeholder 2">
            <a:extLst>
              <a:ext uri="{FF2B5EF4-FFF2-40B4-BE49-F238E27FC236}">
                <a16:creationId xmlns="" xmlns:a16="http://schemas.microsoft.com/office/drawing/2014/main" id="{478FB917-1F5A-1546-A0E1-08C0CB91A062}"/>
              </a:ext>
            </a:extLst>
          </p:cNvPr>
          <p:cNvSpPr>
            <a:spLocks noGrp="1"/>
          </p:cNvSpPr>
          <p:nvPr>
            <p:ph idx="1"/>
          </p:nvPr>
        </p:nvSpPr>
        <p:spPr/>
        <p:txBody>
          <a:bodyPr>
            <a:normAutofit/>
          </a:bodyPr>
          <a:lstStyle/>
          <a:p>
            <a:pPr>
              <a:spcBef>
                <a:spcPts val="0"/>
              </a:spcBef>
              <a:spcAft>
                <a:spcPts val="0"/>
              </a:spcAft>
              <a:buClr>
                <a:srgbClr val="CC3300"/>
              </a:buClr>
              <a:buSzPct val="50000"/>
            </a:pPr>
            <a:r>
              <a:rPr lang="en-US" altLang="en-US" sz="1706" dirty="0">
                <a:latin typeface="Montserrat" panose="00000500000000000000" pitchFamily="2" charset="0"/>
                <a:cs typeface="Calibri" pitchFamily="34" charset="0"/>
              </a:rPr>
              <a:t>At the beginning of each standards development meeting the chair or a designee is to:</a:t>
            </a:r>
          </a:p>
          <a:p>
            <a:pPr marL="365760" indent="-365760">
              <a:spcBef>
                <a:spcPts val="0"/>
              </a:spcBef>
              <a:spcAft>
                <a:spcPts val="0"/>
              </a:spcAft>
              <a:buClr>
                <a:srgbClr val="CC3300"/>
              </a:buClr>
              <a:buSzPct val="50000"/>
            </a:pPr>
            <a:endParaRPr lang="en-US" altLang="en-US" sz="2346" dirty="0">
              <a:cs typeface="Calibri" pitchFamily="34" charset="0"/>
            </a:endParaRPr>
          </a:p>
          <a:p>
            <a:pPr marL="1005840" lvl="2" indent="-274320">
              <a:buSzPct val="150000"/>
            </a:pPr>
            <a:r>
              <a:rPr lang="en-US" altLang="en-US" sz="1494" dirty="0"/>
              <a:t>Show the following slides (or provide them beforehand)</a:t>
            </a:r>
          </a:p>
          <a:p>
            <a:pPr marL="1005840" lvl="2" indent="-274320">
              <a:buSzPct val="150000"/>
            </a:pPr>
            <a:r>
              <a:rPr lang="en-US" altLang="en-US" sz="1494" dirty="0"/>
              <a:t>Advise the standards development group participants that: </a:t>
            </a:r>
          </a:p>
          <a:p>
            <a:pPr marL="1005840" lvl="2" indent="-274320">
              <a:buSzPct val="150000"/>
            </a:pPr>
            <a:r>
              <a:rPr lang="en-US" altLang="en-US" sz="1494" dirty="0"/>
              <a:t>IEEE SA’s copyright policy is described in Clause 7 of the IEEE SA Standards Board Bylaws and Clause 6.1 of the IEEE SA Standards Board Operations Manual;</a:t>
            </a:r>
          </a:p>
          <a:p>
            <a:pPr marL="1005840" lvl="2" indent="-274320">
              <a:buSzPct val="150000"/>
            </a:pPr>
            <a:r>
              <a:rPr lang="en-US" altLang="en-US" sz="1494" dirty="0"/>
              <a:t>Any material submitted during standards development, whether verbal, recorded, or in written form, is a Contribution and shall comply with the IEEE SA Copyright Policy; </a:t>
            </a:r>
          </a:p>
          <a:p>
            <a:pPr marL="1005840" lvl="2" indent="-274320">
              <a:buSzPct val="150000"/>
            </a:pPr>
            <a:r>
              <a:rPr lang="en-US" altLang="en-US" sz="1494" dirty="0"/>
              <a:t>Instruct the Secretary to record in the minutes of the relevant meeting: </a:t>
            </a:r>
          </a:p>
          <a:p>
            <a:pPr marL="1005840" lvl="2" indent="-274320">
              <a:buSzPct val="150000"/>
            </a:pPr>
            <a:r>
              <a:rPr lang="en-US" altLang="en-US" sz="1494" dirty="0"/>
              <a:t>That the foregoing information was provided and that the copyright slides were shown (or provided beforehand). </a:t>
            </a:r>
          </a:p>
        </p:txBody>
      </p:sp>
      <p:sp>
        <p:nvSpPr>
          <p:cNvPr id="4" name="Slide Number Placeholder 3">
            <a:extLst>
              <a:ext uri="{FF2B5EF4-FFF2-40B4-BE49-F238E27FC236}">
                <a16:creationId xmlns="" xmlns:a16="http://schemas.microsoft.com/office/drawing/2014/main" id="{55A750C8-A4EC-EF46-8EBE-2438A1154D1B}"/>
              </a:ext>
            </a:extLst>
          </p:cNvPr>
          <p:cNvSpPr>
            <a:spLocks noGrp="1"/>
          </p:cNvSpPr>
          <p:nvPr>
            <p:ph type="sldNum" idx="12"/>
          </p:nvPr>
        </p:nvSpPr>
        <p:spPr/>
        <p:txBody>
          <a:bodyPr/>
          <a:lstStyle/>
          <a:p>
            <a:fld id="{A3979A82-1A5E-4C7B-AFC0-111CA6C3130A}" type="slidenum">
              <a:rPr lang="en-US" altLang="en-US" smtClean="0"/>
              <a:pPr/>
              <a:t>12</a:t>
            </a:fld>
            <a:endParaRPr lang="en-US" altLang="en-US"/>
          </a:p>
        </p:txBody>
      </p:sp>
      <p:sp>
        <p:nvSpPr>
          <p:cNvPr id="5" name="Date Placeholder 4"/>
          <p:cNvSpPr>
            <a:spLocks noGrp="1"/>
          </p:cNvSpPr>
          <p:nvPr>
            <p:ph type="dt" idx="15"/>
          </p:nvPr>
        </p:nvSpPr>
        <p:spPr/>
        <p:txBody>
          <a:bodyPr/>
          <a:lstStyle/>
          <a:p>
            <a:r>
              <a:rPr lang="en-US" smtClean="0"/>
              <a:t>November 2019</a:t>
            </a:r>
            <a:endParaRPr lang="en-GB" dirty="0"/>
          </a:p>
        </p:txBody>
      </p:sp>
      <p:sp>
        <p:nvSpPr>
          <p:cNvPr id="6" name="Footer Placeholder 5"/>
          <p:cNvSpPr>
            <a:spLocks noGrp="1"/>
          </p:cNvSpPr>
          <p:nvPr>
            <p:ph type="ftr" idx="14"/>
          </p:nvPr>
        </p:nvSpPr>
        <p:spPr/>
        <p:txBody>
          <a:bodyPr/>
          <a:lstStyle/>
          <a:p>
            <a:r>
              <a:rPr lang="en-GB" smtClean="0"/>
              <a:t>Benjamin Rolfe BCA/MERL</a:t>
            </a:r>
            <a:endParaRPr lang="en-GB" dirty="0"/>
          </a:p>
        </p:txBody>
      </p:sp>
    </p:spTree>
    <p:extLst>
      <p:ext uri="{BB962C8B-B14F-4D97-AF65-F5344CB8AC3E}">
        <p14:creationId xmlns:p14="http://schemas.microsoft.com/office/powerpoint/2010/main" val="1463755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8F35D6E-8E8E-F34A-B092-B630F318A70F}"/>
              </a:ext>
            </a:extLst>
          </p:cNvPr>
          <p:cNvSpPr>
            <a:spLocks noGrp="1"/>
          </p:cNvSpPr>
          <p:nvPr>
            <p:ph type="title"/>
          </p:nvPr>
        </p:nvSpPr>
        <p:spPr/>
        <p:txBody>
          <a:bodyPr>
            <a:normAutofit/>
          </a:bodyPr>
          <a:lstStyle/>
          <a:p>
            <a:r>
              <a:rPr lang="en-US" altLang="en-US" dirty="0" smtClean="0"/>
              <a:t>IEEE SA </a:t>
            </a:r>
            <a:r>
              <a:rPr lang="en-US" altLang="en-US" dirty="0"/>
              <a:t>Copyright Policy</a:t>
            </a:r>
            <a:endParaRPr lang="en-US" dirty="0"/>
          </a:p>
        </p:txBody>
      </p:sp>
      <p:sp>
        <p:nvSpPr>
          <p:cNvPr id="3" name="Content Placeholder 2">
            <a:extLst>
              <a:ext uri="{FF2B5EF4-FFF2-40B4-BE49-F238E27FC236}">
                <a16:creationId xmlns="" xmlns:a16="http://schemas.microsoft.com/office/drawing/2014/main" id="{478FB917-1F5A-1546-A0E1-08C0CB91A062}"/>
              </a:ext>
            </a:extLst>
          </p:cNvPr>
          <p:cNvSpPr>
            <a:spLocks noGrp="1"/>
          </p:cNvSpPr>
          <p:nvPr>
            <p:ph idx="1"/>
          </p:nvPr>
        </p:nvSpPr>
        <p:spPr/>
        <p:txBody>
          <a:bodyPr>
            <a:normAutofit/>
          </a:bodyPr>
          <a:lstStyle/>
          <a:p>
            <a:pPr>
              <a:buFont typeface="Arial" panose="020B0604020202020204" pitchFamily="34" charset="0"/>
              <a:buChar char="•"/>
            </a:pPr>
            <a:r>
              <a:rPr lang="en-US" altLang="en-US" sz="1706" dirty="0"/>
              <a:t>By participating in this activity, you agree to comply with the IEEE Code of Ethics, all applicable laws, and all IEEE policies and procedures including, but not limited to, the IEEE SA Copyright Policy. </a:t>
            </a:r>
          </a:p>
          <a:p>
            <a:pPr marL="365760" indent="-365760">
              <a:spcBef>
                <a:spcPts val="0"/>
              </a:spcBef>
              <a:spcAft>
                <a:spcPts val="0"/>
              </a:spcAft>
              <a:buClr>
                <a:srgbClr val="CC3300"/>
              </a:buClr>
              <a:buSzPct val="50000"/>
            </a:pPr>
            <a:endParaRPr lang="en-US" altLang="en-US" sz="2346" dirty="0">
              <a:cs typeface="Calibri" pitchFamily="34" charset="0"/>
            </a:endParaRPr>
          </a:p>
          <a:p>
            <a:pPr marL="685800" lvl="1" indent="-274320">
              <a:buSzPct val="150000"/>
              <a:buFont typeface="Arial" panose="020B0604020202020204" pitchFamily="34" charset="0"/>
              <a:buChar char="•"/>
            </a:pPr>
            <a:r>
              <a:rPr lang="en-US" altLang="en-US" sz="1654" dirty="0"/>
              <a:t>Previously Published material (copyright assertion indicated) shall not be presented/submitted to the Working Group nor incorporated into a Working Group draft unless permission is granted. </a:t>
            </a:r>
          </a:p>
          <a:p>
            <a:pPr marL="685800" lvl="1" indent="-274320">
              <a:buSzPct val="150000"/>
              <a:buFont typeface="Arial" panose="020B0604020202020204" pitchFamily="34" charset="0"/>
              <a:buChar char="•"/>
            </a:pPr>
            <a:r>
              <a:rPr lang="en-US" altLang="en-US" sz="1654" dirty="0"/>
              <a:t>Prior to presentation or submission, you shall notify the Working Group Chair of previously Published material and should assist the Chair in obtaining copyright permission acceptable to IEEE SA.</a:t>
            </a:r>
          </a:p>
          <a:p>
            <a:pPr marL="685800" lvl="1" indent="-274320">
              <a:buSzPct val="150000"/>
              <a:buFont typeface="Arial" panose="020B0604020202020204" pitchFamily="34" charset="0"/>
              <a:buChar char="•"/>
            </a:pPr>
            <a:r>
              <a:rPr lang="en-US" altLang="en-US" sz="1654" dirty="0"/>
              <a:t>For material that is not previously Published, IEEE is automatically granted a license to use any material that is presented or submitted.</a:t>
            </a:r>
          </a:p>
          <a:p>
            <a:pPr marL="1005840" lvl="2" indent="-274320">
              <a:buSzPct val="150000"/>
            </a:pPr>
            <a:endParaRPr lang="en-US" altLang="en-US" sz="1494" dirty="0"/>
          </a:p>
        </p:txBody>
      </p:sp>
      <p:sp>
        <p:nvSpPr>
          <p:cNvPr id="4" name="Slide Number Placeholder 3">
            <a:extLst>
              <a:ext uri="{FF2B5EF4-FFF2-40B4-BE49-F238E27FC236}">
                <a16:creationId xmlns="" xmlns:a16="http://schemas.microsoft.com/office/drawing/2014/main" id="{55A750C8-A4EC-EF46-8EBE-2438A1154D1B}"/>
              </a:ext>
            </a:extLst>
          </p:cNvPr>
          <p:cNvSpPr>
            <a:spLocks noGrp="1"/>
          </p:cNvSpPr>
          <p:nvPr>
            <p:ph type="sldNum" idx="12"/>
          </p:nvPr>
        </p:nvSpPr>
        <p:spPr/>
        <p:txBody>
          <a:bodyPr/>
          <a:lstStyle/>
          <a:p>
            <a:fld id="{A3979A82-1A5E-4C7B-AFC0-111CA6C3130A}" type="slidenum">
              <a:rPr lang="en-US" altLang="en-US" smtClean="0"/>
              <a:pPr/>
              <a:t>13</a:t>
            </a:fld>
            <a:endParaRPr lang="en-US" altLang="en-US"/>
          </a:p>
        </p:txBody>
      </p:sp>
      <p:sp>
        <p:nvSpPr>
          <p:cNvPr id="5" name="Date Placeholder 4"/>
          <p:cNvSpPr>
            <a:spLocks noGrp="1"/>
          </p:cNvSpPr>
          <p:nvPr>
            <p:ph type="dt" idx="15"/>
          </p:nvPr>
        </p:nvSpPr>
        <p:spPr/>
        <p:txBody>
          <a:bodyPr/>
          <a:lstStyle/>
          <a:p>
            <a:r>
              <a:rPr lang="en-US" smtClean="0"/>
              <a:t>November 2019</a:t>
            </a:r>
            <a:endParaRPr lang="en-GB" dirty="0"/>
          </a:p>
        </p:txBody>
      </p:sp>
      <p:sp>
        <p:nvSpPr>
          <p:cNvPr id="6" name="Footer Placeholder 5"/>
          <p:cNvSpPr>
            <a:spLocks noGrp="1"/>
          </p:cNvSpPr>
          <p:nvPr>
            <p:ph type="ftr" idx="14"/>
          </p:nvPr>
        </p:nvSpPr>
        <p:spPr/>
        <p:txBody>
          <a:bodyPr/>
          <a:lstStyle/>
          <a:p>
            <a:r>
              <a:rPr lang="en-GB" smtClean="0"/>
              <a:t>Benjamin Rolfe BCA/MERL</a:t>
            </a:r>
            <a:endParaRPr lang="en-GB" dirty="0"/>
          </a:p>
        </p:txBody>
      </p:sp>
    </p:spTree>
    <p:extLst>
      <p:ext uri="{BB962C8B-B14F-4D97-AF65-F5344CB8AC3E}">
        <p14:creationId xmlns:p14="http://schemas.microsoft.com/office/powerpoint/2010/main" val="1499889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8F35D6E-8E8E-F34A-B092-B630F318A70F}"/>
              </a:ext>
            </a:extLst>
          </p:cNvPr>
          <p:cNvSpPr>
            <a:spLocks noGrp="1"/>
          </p:cNvSpPr>
          <p:nvPr>
            <p:ph type="title"/>
          </p:nvPr>
        </p:nvSpPr>
        <p:spPr/>
        <p:txBody>
          <a:bodyPr>
            <a:normAutofit/>
          </a:bodyPr>
          <a:lstStyle/>
          <a:p>
            <a:r>
              <a:rPr lang="en-US" altLang="en-US" dirty="0" smtClean="0"/>
              <a:t>IEEE SA </a:t>
            </a:r>
            <a:r>
              <a:rPr lang="en-US" altLang="en-US" dirty="0"/>
              <a:t>Copyright Policy</a:t>
            </a:r>
            <a:endParaRPr lang="en-US" dirty="0"/>
          </a:p>
        </p:txBody>
      </p:sp>
      <p:sp>
        <p:nvSpPr>
          <p:cNvPr id="3" name="Content Placeholder 2">
            <a:extLst>
              <a:ext uri="{FF2B5EF4-FFF2-40B4-BE49-F238E27FC236}">
                <a16:creationId xmlns="" xmlns:a16="http://schemas.microsoft.com/office/drawing/2014/main" id="{478FB917-1F5A-1546-A0E1-08C0CB91A062}"/>
              </a:ext>
            </a:extLst>
          </p:cNvPr>
          <p:cNvSpPr>
            <a:spLocks noGrp="1"/>
          </p:cNvSpPr>
          <p:nvPr>
            <p:ph idx="1"/>
          </p:nvPr>
        </p:nvSpPr>
        <p:spPr>
          <a:xfrm>
            <a:off x="731521" y="1752600"/>
            <a:ext cx="8288867" cy="5154509"/>
          </a:xfrm>
        </p:spPr>
        <p:txBody>
          <a:bodyPr>
            <a:normAutofit/>
          </a:bodyPr>
          <a:lstStyle/>
          <a:p>
            <a:pPr marL="960120" lvl="2" indent="-228600">
              <a:buSzPct val="150000"/>
            </a:pPr>
            <a:r>
              <a:rPr lang="en-US" dirty="0"/>
              <a:t>The IEEE SA Copyright Policy is described in the IEEE SA Standards Board Bylaws and IEEE SA Standards Board Operations </a:t>
            </a:r>
            <a:r>
              <a:rPr lang="en-US" dirty="0" smtClean="0"/>
              <a:t>Manual</a:t>
            </a:r>
            <a:endParaRPr lang="en-US" dirty="0"/>
          </a:p>
          <a:p>
            <a:pPr marL="1325880" lvl="3" indent="-228600">
              <a:buSzPct val="150000"/>
            </a:pPr>
            <a:r>
              <a:rPr lang="en-US" sz="1440" dirty="0"/>
              <a:t>IEEE SA Copyright Policy, see </a:t>
            </a:r>
            <a:br>
              <a:rPr lang="en-US" sz="1440" dirty="0"/>
            </a:br>
            <a:r>
              <a:rPr lang="en-US" sz="1440" dirty="0"/>
              <a:t>	Clause 7 of the IEEE SA Standards Board Bylaws</a:t>
            </a:r>
            <a:br>
              <a:rPr lang="en-US" sz="1440" dirty="0"/>
            </a:br>
            <a:r>
              <a:rPr lang="en-US" sz="1440" dirty="0"/>
              <a:t> 	</a:t>
            </a:r>
            <a:r>
              <a:rPr lang="en-US" dirty="0">
                <a:hlinkClick r:id="rId2"/>
              </a:rPr>
              <a:t>https://standards.ieee.org/about/policies/bylaws/sect6-7.html#7</a:t>
            </a:r>
            <a:r>
              <a:rPr lang="en-US" dirty="0"/>
              <a:t/>
            </a:r>
            <a:br>
              <a:rPr lang="en-US" dirty="0"/>
            </a:br>
            <a:r>
              <a:rPr lang="en-US" sz="1440" dirty="0"/>
              <a:t>	Clause 6.1 of the IEEE SA Standards Board Operations Manual</a:t>
            </a:r>
            <a:br>
              <a:rPr lang="en-US" sz="1440" dirty="0"/>
            </a:br>
            <a:r>
              <a:rPr lang="en-US" sz="1440" dirty="0"/>
              <a:t>	</a:t>
            </a:r>
            <a:r>
              <a:rPr lang="en-US" dirty="0">
                <a:hlinkClick r:id="rId3"/>
              </a:rPr>
              <a:t>https://</a:t>
            </a:r>
            <a:r>
              <a:rPr lang="en-US" dirty="0" smtClean="0">
                <a:hlinkClick r:id="rId3"/>
              </a:rPr>
              <a:t>standards.ieee.org/about/policies/opman/sect6.html</a:t>
            </a:r>
            <a:endParaRPr lang="en-US" dirty="0"/>
          </a:p>
          <a:p>
            <a:pPr marL="960120" lvl="2" indent="-228600">
              <a:buSzPct val="150000"/>
            </a:pPr>
            <a:r>
              <a:rPr lang="en-US" dirty="0"/>
              <a:t>IEEE SA Copyright Permission</a:t>
            </a:r>
          </a:p>
          <a:p>
            <a:pPr marL="1325880" lvl="3" indent="-228600">
              <a:buSzPct val="150000"/>
            </a:pPr>
            <a:r>
              <a:rPr lang="en-US" dirty="0">
                <a:hlinkClick r:id="rId4"/>
              </a:rPr>
              <a:t>https://</a:t>
            </a:r>
            <a:r>
              <a:rPr lang="en-US" dirty="0" smtClean="0">
                <a:hlinkClick r:id="rId4"/>
              </a:rPr>
              <a:t>standards.ieee.org/content/dam/ieee-standards/standards/web/documents/other/permissionltrs.zip</a:t>
            </a:r>
            <a:endParaRPr lang="en-US" dirty="0"/>
          </a:p>
          <a:p>
            <a:pPr marL="960120" lvl="2" indent="-228600">
              <a:buSzPct val="150000"/>
            </a:pPr>
            <a:r>
              <a:rPr lang="en-US" dirty="0"/>
              <a:t>IEEE SA Copyright FAQs</a:t>
            </a:r>
          </a:p>
          <a:p>
            <a:pPr marL="1325880" lvl="3" indent="-228600">
              <a:buSzPct val="150000"/>
            </a:pPr>
            <a:r>
              <a:rPr lang="en-US" dirty="0">
                <a:hlinkClick r:id="rId5"/>
              </a:rPr>
              <a:t>http://standards.ieee.org/faqs/copyrights.html/</a:t>
            </a:r>
            <a:endParaRPr lang="en-US" dirty="0"/>
          </a:p>
          <a:p>
            <a:pPr marL="960120" lvl="2" indent="-228600">
              <a:buSzPct val="150000"/>
            </a:pPr>
            <a:r>
              <a:rPr lang="en-US" dirty="0"/>
              <a:t>IEEE SA Best Practices for IEEE Standards Development </a:t>
            </a:r>
          </a:p>
          <a:p>
            <a:pPr marL="1325880" lvl="3" indent="-228600">
              <a:buSzPct val="150000"/>
            </a:pPr>
            <a:r>
              <a:rPr lang="en-US" dirty="0">
                <a:hlinkClick r:id="rId6"/>
              </a:rPr>
              <a:t>http://</a:t>
            </a:r>
            <a:r>
              <a:rPr lang="en-US" dirty="0" smtClean="0">
                <a:hlinkClick r:id="rId6"/>
              </a:rPr>
              <a:t>standards.ieee.org/develop/policies/best_practices_for_ieee_standards_development_051215.pdf</a:t>
            </a:r>
            <a:endParaRPr lang="en-US" dirty="0"/>
          </a:p>
          <a:p>
            <a:pPr marL="960120" lvl="2" indent="-228600">
              <a:buSzPct val="150000"/>
            </a:pPr>
            <a:r>
              <a:rPr lang="en-US" dirty="0"/>
              <a:t>Distribution of Draft Standards (see 6.1.3 of the SASB Operations Manual)</a:t>
            </a:r>
          </a:p>
          <a:p>
            <a:pPr marL="1325880" lvl="3" indent="-228600">
              <a:buSzPct val="150000"/>
            </a:pPr>
            <a:r>
              <a:rPr lang="en-US" dirty="0">
                <a:hlinkClick r:id="rId3"/>
              </a:rPr>
              <a:t>https://standards.ieee.org/about/policies/opman/sect6.html</a:t>
            </a:r>
            <a:endParaRPr lang="en-US" dirty="0"/>
          </a:p>
          <a:p>
            <a:pPr marL="960120" lvl="2" indent="-228600">
              <a:buSzPct val="150000"/>
            </a:pPr>
            <a:endParaRPr lang="en-US" altLang="en-US" sz="1280" dirty="0"/>
          </a:p>
        </p:txBody>
      </p:sp>
      <p:sp>
        <p:nvSpPr>
          <p:cNvPr id="4" name="Slide Number Placeholder 3">
            <a:extLst>
              <a:ext uri="{FF2B5EF4-FFF2-40B4-BE49-F238E27FC236}">
                <a16:creationId xmlns="" xmlns:a16="http://schemas.microsoft.com/office/drawing/2014/main" id="{55A750C8-A4EC-EF46-8EBE-2438A1154D1B}"/>
              </a:ext>
            </a:extLst>
          </p:cNvPr>
          <p:cNvSpPr>
            <a:spLocks noGrp="1"/>
          </p:cNvSpPr>
          <p:nvPr>
            <p:ph type="sldNum" idx="12"/>
          </p:nvPr>
        </p:nvSpPr>
        <p:spPr/>
        <p:txBody>
          <a:bodyPr/>
          <a:lstStyle/>
          <a:p>
            <a:fld id="{A3979A82-1A5E-4C7B-AFC0-111CA6C3130A}" type="slidenum">
              <a:rPr lang="en-US" altLang="en-US" smtClean="0"/>
              <a:pPr/>
              <a:t>14</a:t>
            </a:fld>
            <a:endParaRPr lang="en-US" altLang="en-US"/>
          </a:p>
        </p:txBody>
      </p:sp>
      <p:sp>
        <p:nvSpPr>
          <p:cNvPr id="6" name="Footer Placeholder 5"/>
          <p:cNvSpPr>
            <a:spLocks noGrp="1"/>
          </p:cNvSpPr>
          <p:nvPr>
            <p:ph type="ftr" idx="14"/>
          </p:nvPr>
        </p:nvSpPr>
        <p:spPr/>
        <p:txBody>
          <a:bodyPr/>
          <a:lstStyle/>
          <a:p>
            <a:r>
              <a:rPr lang="en-GB" smtClean="0"/>
              <a:t>Benjamin Rolfe BCA/MERL</a:t>
            </a:r>
            <a:endParaRPr lang="en-GB" dirty="0"/>
          </a:p>
        </p:txBody>
      </p:sp>
      <p:sp>
        <p:nvSpPr>
          <p:cNvPr id="5" name="Date Placeholder 4"/>
          <p:cNvSpPr>
            <a:spLocks noGrp="1"/>
          </p:cNvSpPr>
          <p:nvPr>
            <p:ph type="dt" idx="15"/>
          </p:nvPr>
        </p:nvSpPr>
        <p:spPr/>
        <p:txBody>
          <a:bodyPr/>
          <a:lstStyle/>
          <a:p>
            <a:r>
              <a:rPr lang="en-US" smtClean="0"/>
              <a:t>November 2019</a:t>
            </a:r>
            <a:endParaRPr lang="en-GB" dirty="0"/>
          </a:p>
        </p:txBody>
      </p:sp>
    </p:spTree>
    <p:extLst>
      <p:ext uri="{BB962C8B-B14F-4D97-AF65-F5344CB8AC3E}">
        <p14:creationId xmlns:p14="http://schemas.microsoft.com/office/powerpoint/2010/main" val="42710117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0" y="914401"/>
            <a:ext cx="8288868" cy="838200"/>
          </a:xfrm>
        </p:spPr>
        <p:txBody>
          <a:bodyPr>
            <a:noAutofit/>
          </a:bodyPr>
          <a:lstStyle/>
          <a:p>
            <a:r>
              <a:rPr lang="en-US" sz="3200" dirty="0"/>
              <a:t>Participant behavior in IEEE-SA activities is </a:t>
            </a:r>
            <a:r>
              <a:rPr lang="en-US" sz="3200" dirty="0" smtClean="0"/>
              <a:t>guided by </a:t>
            </a:r>
            <a:r>
              <a:rPr lang="en-US" sz="3200" dirty="0"/>
              <a:t>the IEEE Codes of Ethics &amp; Conduct</a:t>
            </a:r>
          </a:p>
        </p:txBody>
      </p:sp>
      <p:sp>
        <p:nvSpPr>
          <p:cNvPr id="3" name="Content Placeholder 2"/>
          <p:cNvSpPr>
            <a:spLocks noGrp="1"/>
          </p:cNvSpPr>
          <p:nvPr>
            <p:ph idx="1"/>
          </p:nvPr>
        </p:nvSpPr>
        <p:spPr>
          <a:xfrm>
            <a:off x="731520" y="2318173"/>
            <a:ext cx="8288868" cy="4387427"/>
          </a:xfrm>
        </p:spPr>
        <p:txBody>
          <a:bodyPr/>
          <a:lstStyle/>
          <a:p>
            <a:pPr>
              <a:buFont typeface="Arial" panose="020B0604020202020204" pitchFamily="34" charset="0"/>
              <a:buChar char="•"/>
            </a:pPr>
            <a:r>
              <a:rPr lang="en-US" dirty="0"/>
              <a:t>All participants in IEEE-SA activities are expected to adhere to the </a:t>
            </a:r>
            <a:r>
              <a:rPr lang="en-US" dirty="0" smtClean="0"/>
              <a:t>core principles </a:t>
            </a:r>
            <a:r>
              <a:rPr lang="en-US" dirty="0"/>
              <a:t>underlying the:</a:t>
            </a:r>
          </a:p>
          <a:p>
            <a:pPr lvl="1">
              <a:buFont typeface="Arial" panose="020B0604020202020204" pitchFamily="34" charset="0"/>
              <a:buChar char="•"/>
            </a:pPr>
            <a:r>
              <a:rPr lang="en-US" sz="1440" dirty="0">
                <a:hlinkClick r:id="rId2"/>
              </a:rPr>
              <a:t>IEEE </a:t>
            </a:r>
            <a:r>
              <a:rPr lang="en-US" sz="1440" dirty="0">
                <a:hlinkClick r:id="rId2"/>
              </a:rPr>
              <a:t>Code of </a:t>
            </a:r>
            <a:r>
              <a:rPr lang="en-US" sz="1440" dirty="0">
                <a:hlinkClick r:id="rId2"/>
              </a:rPr>
              <a:t>Ethics</a:t>
            </a:r>
            <a:endParaRPr lang="en-US" sz="1440" dirty="0"/>
          </a:p>
          <a:p>
            <a:pPr lvl="1">
              <a:buFont typeface="Arial" panose="020B0604020202020204" pitchFamily="34" charset="0"/>
              <a:buChar char="•"/>
            </a:pPr>
            <a:r>
              <a:rPr lang="en-US" sz="1440" dirty="0">
                <a:hlinkClick r:id="rId3"/>
              </a:rPr>
              <a:t>IEEE </a:t>
            </a:r>
            <a:r>
              <a:rPr lang="en-US" sz="1440" dirty="0">
                <a:hlinkClick r:id="rId3"/>
              </a:rPr>
              <a:t>Code of Conduct</a:t>
            </a:r>
            <a:endParaRPr lang="en-US" sz="1440" dirty="0"/>
          </a:p>
          <a:p>
            <a:pPr>
              <a:buFont typeface="Arial" panose="020B0604020202020204" pitchFamily="34" charset="0"/>
              <a:buChar char="•"/>
            </a:pPr>
            <a:r>
              <a:rPr lang="en-US" dirty="0" smtClean="0"/>
              <a:t>The </a:t>
            </a:r>
            <a:r>
              <a:rPr lang="en-US" dirty="0"/>
              <a:t>core principles of the IEEE Codes of Ethics &amp; Conduct are to:</a:t>
            </a:r>
          </a:p>
          <a:p>
            <a:pPr lvl="1">
              <a:buFont typeface="Arial" panose="020B0604020202020204" pitchFamily="34" charset="0"/>
              <a:buChar char="•"/>
            </a:pPr>
            <a:r>
              <a:rPr lang="en-US" sz="1440" dirty="0"/>
              <a:t>Uphold </a:t>
            </a:r>
            <a:r>
              <a:rPr lang="en-US" sz="1440" dirty="0"/>
              <a:t>the highest standards of integrity, responsible behavior, and ethical </a:t>
            </a:r>
            <a:r>
              <a:rPr lang="en-US" sz="1440" dirty="0"/>
              <a:t>and professional </a:t>
            </a:r>
            <a:r>
              <a:rPr lang="en-US" sz="1440" dirty="0"/>
              <a:t>conduct</a:t>
            </a:r>
          </a:p>
          <a:p>
            <a:pPr lvl="1">
              <a:buFont typeface="Arial" panose="020B0604020202020204" pitchFamily="34" charset="0"/>
              <a:buChar char="•"/>
            </a:pPr>
            <a:r>
              <a:rPr lang="en-US" sz="1440" dirty="0"/>
              <a:t>Treat </a:t>
            </a:r>
            <a:r>
              <a:rPr lang="en-US" sz="1440" dirty="0"/>
              <a:t>people fairly and with respect, to not engage in harassment</a:t>
            </a:r>
            <a:r>
              <a:rPr lang="en-US" sz="1440" dirty="0"/>
              <a:t>, discrimination</a:t>
            </a:r>
            <a:r>
              <a:rPr lang="en-US" sz="1440" dirty="0"/>
              <a:t>, or retaliation, and to protect people's privacy.</a:t>
            </a:r>
          </a:p>
          <a:p>
            <a:pPr lvl="1">
              <a:buFont typeface="Arial" panose="020B0604020202020204" pitchFamily="34" charset="0"/>
              <a:buChar char="•"/>
            </a:pPr>
            <a:r>
              <a:rPr lang="en-US" sz="1440" dirty="0"/>
              <a:t>Avoid </a:t>
            </a:r>
            <a:r>
              <a:rPr lang="en-US" sz="1440" dirty="0"/>
              <a:t>injuring others, their property, reputation, or employment by false </a:t>
            </a:r>
            <a:r>
              <a:rPr lang="en-US" sz="1440" dirty="0"/>
              <a:t>or malicious </a:t>
            </a:r>
            <a:r>
              <a:rPr lang="en-US" sz="1440" dirty="0"/>
              <a:t>action</a:t>
            </a:r>
          </a:p>
          <a:p>
            <a:pPr>
              <a:buFont typeface="Arial" panose="020B0604020202020204" pitchFamily="34" charset="0"/>
              <a:buChar char="•"/>
            </a:pPr>
            <a:r>
              <a:rPr lang="en-US" dirty="0" smtClean="0"/>
              <a:t>The </a:t>
            </a:r>
            <a:r>
              <a:rPr lang="en-US" dirty="0"/>
              <a:t>most recent versions of these Codes are available at</a:t>
            </a:r>
          </a:p>
          <a:p>
            <a:pPr lvl="1">
              <a:buFont typeface="Arial" panose="020B0604020202020204" pitchFamily="34" charset="0"/>
              <a:buChar char="•"/>
            </a:pPr>
            <a:r>
              <a:rPr lang="en-US" sz="1440" dirty="0">
                <a:hlinkClick r:id="rId4"/>
              </a:rPr>
              <a:t>http://www.ieee.org/about/corporate/governance</a:t>
            </a:r>
            <a:endParaRPr lang="en-US" sz="144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November 2019</a:t>
            </a:r>
            <a:endParaRPr lang="en-GB" dirty="0"/>
          </a:p>
        </p:txBody>
      </p:sp>
    </p:spTree>
    <p:extLst>
      <p:ext uri="{BB962C8B-B14F-4D97-AF65-F5344CB8AC3E}">
        <p14:creationId xmlns:p14="http://schemas.microsoft.com/office/powerpoint/2010/main" val="41595830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3373" y="858864"/>
            <a:ext cx="8288868" cy="1136227"/>
          </a:xfrm>
        </p:spPr>
        <p:txBody>
          <a:bodyPr>
            <a:normAutofit fontScale="90000"/>
          </a:bodyPr>
          <a:lstStyle/>
          <a:p>
            <a:r>
              <a:rPr lang="en-US" dirty="0"/>
              <a:t>Participants in the IEEE-SA “individual process” </a:t>
            </a:r>
            <a:r>
              <a:rPr lang="en-US" dirty="0" smtClean="0"/>
              <a:t>shall act </a:t>
            </a:r>
            <a:r>
              <a:rPr lang="en-US" dirty="0"/>
              <a:t>independently of others, including employers</a:t>
            </a:r>
          </a:p>
        </p:txBody>
      </p:sp>
      <p:sp>
        <p:nvSpPr>
          <p:cNvPr id="3" name="Content Placeholder 2"/>
          <p:cNvSpPr>
            <a:spLocks noGrp="1"/>
          </p:cNvSpPr>
          <p:nvPr>
            <p:ph idx="1"/>
          </p:nvPr>
        </p:nvSpPr>
        <p:spPr>
          <a:xfrm>
            <a:off x="725085" y="2470573"/>
            <a:ext cx="8288868" cy="4387427"/>
          </a:xfrm>
        </p:spPr>
        <p:txBody>
          <a:bodyPr/>
          <a:lstStyle/>
          <a:p>
            <a:pPr>
              <a:buFont typeface="Arial" panose="020B0604020202020204" pitchFamily="34" charset="0"/>
              <a:buChar char="•"/>
            </a:pPr>
            <a:r>
              <a:rPr lang="en-US" sz="1600" dirty="0"/>
              <a:t>The </a:t>
            </a:r>
            <a:r>
              <a:rPr lang="en-US" sz="1600" dirty="0">
                <a:hlinkClick r:id="rId2"/>
              </a:rPr>
              <a:t>IEEE-SA Standards Board Bylaws </a:t>
            </a:r>
            <a:r>
              <a:rPr lang="en-US" sz="1600" dirty="0"/>
              <a:t>require that “participants in </a:t>
            </a:r>
            <a:r>
              <a:rPr lang="en-US" sz="1600" dirty="0"/>
              <a:t>the IEEE </a:t>
            </a:r>
            <a:r>
              <a:rPr lang="en-US" sz="1600" dirty="0"/>
              <a:t>standards development individual process shall act based on </a:t>
            </a:r>
            <a:r>
              <a:rPr lang="en-US" sz="1600" dirty="0"/>
              <a:t>their qualifications </a:t>
            </a:r>
            <a:r>
              <a:rPr lang="en-US" sz="1600" dirty="0"/>
              <a:t>and experience”</a:t>
            </a:r>
          </a:p>
          <a:p>
            <a:pPr>
              <a:buFont typeface="Arial" panose="020B0604020202020204" pitchFamily="34" charset="0"/>
              <a:buChar char="•"/>
            </a:pPr>
            <a:r>
              <a:rPr lang="en-US" sz="1600" dirty="0"/>
              <a:t>This </a:t>
            </a:r>
            <a:r>
              <a:rPr lang="en-US" sz="1600" dirty="0"/>
              <a:t>means participants:</a:t>
            </a:r>
          </a:p>
          <a:p>
            <a:pPr lvl="1">
              <a:buFont typeface="Arial" panose="020B0604020202020204" pitchFamily="34" charset="0"/>
              <a:buChar char="•"/>
            </a:pPr>
            <a:r>
              <a:rPr lang="en-US" sz="1440" b="1" dirty="0">
                <a:solidFill>
                  <a:srgbClr val="00B050"/>
                </a:solidFill>
              </a:rPr>
              <a:t>Shall </a:t>
            </a:r>
            <a:r>
              <a:rPr lang="en-US" sz="1440" b="1" dirty="0">
                <a:solidFill>
                  <a:srgbClr val="00B050"/>
                </a:solidFill>
              </a:rPr>
              <a:t>act &amp; vote </a:t>
            </a:r>
            <a:r>
              <a:rPr lang="en-US" sz="1440" dirty="0"/>
              <a:t>based on their personal &amp; independent opinions derived </a:t>
            </a:r>
            <a:r>
              <a:rPr lang="en-US" sz="1440" dirty="0"/>
              <a:t>from their </a:t>
            </a:r>
            <a:r>
              <a:rPr lang="en-US" sz="1440" dirty="0"/>
              <a:t>expertise, knowledge, and qualifications</a:t>
            </a:r>
          </a:p>
          <a:p>
            <a:pPr lvl="1">
              <a:buFont typeface="Arial" panose="020B0604020202020204" pitchFamily="34" charset="0"/>
              <a:buChar char="•"/>
            </a:pPr>
            <a:r>
              <a:rPr lang="en-US" sz="1440" b="1" dirty="0">
                <a:solidFill>
                  <a:srgbClr val="FF0000"/>
                </a:solidFill>
              </a:rPr>
              <a:t>Shall </a:t>
            </a:r>
            <a:r>
              <a:rPr lang="en-US" sz="1440" b="1" dirty="0">
                <a:solidFill>
                  <a:srgbClr val="FF0000"/>
                </a:solidFill>
              </a:rPr>
              <a:t>not act or vote </a:t>
            </a:r>
            <a:r>
              <a:rPr lang="en-US" sz="1440" dirty="0"/>
              <a:t>based on any obligation to or any direction from any </a:t>
            </a:r>
            <a:r>
              <a:rPr lang="en-US" sz="1440" dirty="0"/>
              <a:t>other person </a:t>
            </a:r>
            <a:r>
              <a:rPr lang="en-US" sz="1440" dirty="0"/>
              <a:t>or organization, including an employer or client, regardless of </a:t>
            </a:r>
            <a:r>
              <a:rPr lang="en-US" sz="1440" dirty="0"/>
              <a:t>any external </a:t>
            </a:r>
            <a:r>
              <a:rPr lang="en-US" sz="1440" dirty="0"/>
              <a:t>commitments, agreements, contracts, or orders</a:t>
            </a:r>
          </a:p>
          <a:p>
            <a:pPr lvl="1">
              <a:buFont typeface="Arial" panose="020B0604020202020204" pitchFamily="34" charset="0"/>
              <a:buChar char="•"/>
            </a:pPr>
            <a:r>
              <a:rPr lang="en-US" sz="1440" b="1" dirty="0">
                <a:solidFill>
                  <a:srgbClr val="FF0000"/>
                </a:solidFill>
              </a:rPr>
              <a:t>Shall </a:t>
            </a:r>
            <a:r>
              <a:rPr lang="en-US" sz="1440" b="1" dirty="0">
                <a:solidFill>
                  <a:srgbClr val="FF0000"/>
                </a:solidFill>
              </a:rPr>
              <a:t>not direct </a:t>
            </a:r>
            <a:r>
              <a:rPr lang="en-US" sz="1440" dirty="0"/>
              <a:t>the actions or votes of other participants or retaliate </a:t>
            </a:r>
            <a:r>
              <a:rPr lang="en-US" sz="1440" dirty="0"/>
              <a:t>against other </a:t>
            </a:r>
            <a:r>
              <a:rPr lang="en-US" sz="1440" dirty="0"/>
              <a:t>participants for fulfilling their responsibility to act &amp; vote based on </a:t>
            </a:r>
            <a:r>
              <a:rPr lang="en-US" sz="1440" dirty="0"/>
              <a:t>their personal </a:t>
            </a:r>
            <a:r>
              <a:rPr lang="en-US" sz="1440" dirty="0"/>
              <a:t>&amp; independently developed opinions</a:t>
            </a:r>
          </a:p>
          <a:p>
            <a:pPr>
              <a:buFont typeface="Arial" panose="020B0604020202020204" pitchFamily="34" charset="0"/>
              <a:buChar char="•"/>
            </a:pPr>
            <a:r>
              <a:rPr lang="en-US" sz="1600" dirty="0"/>
              <a:t>By </a:t>
            </a:r>
            <a:r>
              <a:rPr lang="en-US" sz="1600" dirty="0"/>
              <a:t>participating in standards activities using the “</a:t>
            </a:r>
            <a:r>
              <a:rPr lang="en-US" sz="1600" i="1" dirty="0"/>
              <a:t>individual process</a:t>
            </a:r>
            <a:r>
              <a:rPr lang="en-US" sz="1600" dirty="0"/>
              <a:t>”, </a:t>
            </a:r>
            <a:r>
              <a:rPr lang="en-US" sz="1600" dirty="0"/>
              <a:t>you are </a:t>
            </a:r>
            <a:r>
              <a:rPr lang="en-US" sz="1600" dirty="0"/>
              <a:t>deemed to accept these requirements; if you are unable to </a:t>
            </a:r>
            <a:r>
              <a:rPr lang="en-US" sz="1600" dirty="0"/>
              <a:t>satisfy these </a:t>
            </a:r>
            <a:r>
              <a:rPr lang="en-US" sz="1600" dirty="0"/>
              <a:t>requirements then you shall immediately cease any participation</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November 2019</a:t>
            </a:r>
            <a:endParaRPr lang="en-GB" dirty="0"/>
          </a:p>
        </p:txBody>
      </p:sp>
    </p:spTree>
    <p:extLst>
      <p:ext uri="{BB962C8B-B14F-4D97-AF65-F5344CB8AC3E}">
        <p14:creationId xmlns:p14="http://schemas.microsoft.com/office/powerpoint/2010/main" val="389986898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0033" y="936413"/>
            <a:ext cx="8288868" cy="1136227"/>
          </a:xfrm>
        </p:spPr>
        <p:txBody>
          <a:bodyPr>
            <a:normAutofit fontScale="90000"/>
          </a:bodyPr>
          <a:lstStyle/>
          <a:p>
            <a:r>
              <a:rPr lang="en-US" dirty="0"/>
              <a:t>IEEE-SA standards activities shall allow the fair </a:t>
            </a:r>
            <a:r>
              <a:rPr lang="en-US" dirty="0" smtClean="0"/>
              <a:t>&amp; equitable </a:t>
            </a:r>
            <a:r>
              <a:rPr lang="en-US" dirty="0"/>
              <a:t>consideration of all </a:t>
            </a:r>
            <a:r>
              <a:rPr lang="en-US" dirty="0" smtClean="0"/>
              <a:t>viewpoints</a:t>
            </a:r>
            <a:endParaRPr lang="en-US" dirty="0"/>
          </a:p>
        </p:txBody>
      </p:sp>
      <p:sp>
        <p:nvSpPr>
          <p:cNvPr id="3" name="Content Placeholder 2"/>
          <p:cNvSpPr>
            <a:spLocks noGrp="1"/>
          </p:cNvSpPr>
          <p:nvPr>
            <p:ph idx="1"/>
          </p:nvPr>
        </p:nvSpPr>
        <p:spPr>
          <a:xfrm>
            <a:off x="746421" y="2362200"/>
            <a:ext cx="8288868" cy="4387427"/>
          </a:xfrm>
        </p:spPr>
        <p:txBody>
          <a:bodyPr>
            <a:normAutofit fontScale="92500" lnSpcReduction="10000"/>
          </a:bodyPr>
          <a:lstStyle/>
          <a:p>
            <a:pPr>
              <a:buFont typeface="Arial" panose="020B0604020202020204" pitchFamily="34" charset="0"/>
              <a:buChar char="•"/>
            </a:pPr>
            <a:r>
              <a:rPr lang="en-US" dirty="0"/>
              <a:t>The </a:t>
            </a:r>
            <a:r>
              <a:rPr lang="en-US" dirty="0">
                <a:hlinkClick r:id="rId2"/>
              </a:rPr>
              <a:t>IEEE-SA Standards Board Bylaws </a:t>
            </a:r>
            <a:r>
              <a:rPr lang="en-US" dirty="0" smtClean="0"/>
              <a:t>(</a:t>
            </a:r>
            <a:r>
              <a:rPr lang="en-US" dirty="0"/>
              <a:t>clause 5.2.1.3) specifies </a:t>
            </a:r>
            <a:r>
              <a:rPr lang="en-US" dirty="0" smtClean="0"/>
              <a:t>that “</a:t>
            </a:r>
            <a:r>
              <a:rPr lang="en-US" i="1" dirty="0"/>
              <a:t>the standards development process shall not be dominated by </a:t>
            </a:r>
            <a:r>
              <a:rPr lang="en-US" i="1" dirty="0" smtClean="0"/>
              <a:t>any single </a:t>
            </a:r>
            <a:r>
              <a:rPr lang="en-US" i="1" dirty="0"/>
              <a:t>interest category, individual, or organization</a:t>
            </a:r>
            <a:r>
              <a:rPr lang="en-US" dirty="0"/>
              <a:t>”</a:t>
            </a:r>
          </a:p>
          <a:p>
            <a:pPr lvl="1">
              <a:buFont typeface="Arial" panose="020B0604020202020204" pitchFamily="34" charset="0"/>
              <a:buChar char="•"/>
            </a:pPr>
            <a:r>
              <a:rPr lang="en-US" sz="1440" dirty="0"/>
              <a:t>This </a:t>
            </a:r>
            <a:r>
              <a:rPr lang="en-US" sz="1440" dirty="0"/>
              <a:t>means no participant may exercise “</a:t>
            </a:r>
            <a:r>
              <a:rPr lang="en-US" sz="1440" i="1" dirty="0"/>
              <a:t>authority, leadership, or influence </a:t>
            </a:r>
            <a:r>
              <a:rPr lang="en-US" sz="1440" i="1" dirty="0"/>
              <a:t>by reason </a:t>
            </a:r>
            <a:r>
              <a:rPr lang="en-US" sz="1440" i="1" dirty="0"/>
              <a:t>of superior leverage, strength, or representation to the exclusion of </a:t>
            </a:r>
            <a:r>
              <a:rPr lang="en-US" sz="1440" i="1" dirty="0"/>
              <a:t>fair and </a:t>
            </a:r>
            <a:r>
              <a:rPr lang="en-US" sz="1440" i="1" dirty="0"/>
              <a:t>equitable consideration of other viewpoints</a:t>
            </a:r>
            <a:r>
              <a:rPr lang="en-US" sz="1440" dirty="0"/>
              <a:t>” or “</a:t>
            </a:r>
            <a:r>
              <a:rPr lang="en-US" sz="1440" i="1" dirty="0"/>
              <a:t>to hinder the progress of </a:t>
            </a:r>
            <a:r>
              <a:rPr lang="en-US" sz="1440" i="1" dirty="0"/>
              <a:t>the standards </a:t>
            </a:r>
            <a:r>
              <a:rPr lang="en-US" sz="1440" i="1" dirty="0"/>
              <a:t>development activity</a:t>
            </a:r>
            <a:r>
              <a:rPr lang="en-US" sz="1440" dirty="0"/>
              <a:t>”</a:t>
            </a:r>
          </a:p>
          <a:p>
            <a:pPr>
              <a:buFont typeface="Arial" panose="020B0604020202020204" pitchFamily="34" charset="0"/>
              <a:buChar char="•"/>
            </a:pPr>
            <a:r>
              <a:rPr lang="en-US" dirty="0" smtClean="0"/>
              <a:t>This </a:t>
            </a:r>
            <a:r>
              <a:rPr lang="en-US" dirty="0"/>
              <a:t>rule applies equally to those participating in a </a:t>
            </a:r>
            <a:r>
              <a:rPr lang="en-US" dirty="0" smtClean="0"/>
              <a:t>standards development </a:t>
            </a:r>
            <a:r>
              <a:rPr lang="en-US" dirty="0"/>
              <a:t>project and to that project’s leadership group</a:t>
            </a:r>
          </a:p>
          <a:p>
            <a:pPr>
              <a:buFont typeface="Arial" panose="020B0604020202020204" pitchFamily="34" charset="0"/>
              <a:buChar char="•"/>
            </a:pPr>
            <a:r>
              <a:rPr lang="en-US" dirty="0" smtClean="0"/>
              <a:t>Any </a:t>
            </a:r>
            <a:r>
              <a:rPr lang="en-US" dirty="0"/>
              <a:t>person who reasonably suspects that dominance is occurring in </a:t>
            </a:r>
            <a:r>
              <a:rPr lang="en-US" dirty="0" smtClean="0"/>
              <a:t>a standards </a:t>
            </a:r>
            <a:r>
              <a:rPr lang="en-US" dirty="0"/>
              <a:t>development project is encouraged to bring the issue to </a:t>
            </a:r>
            <a:r>
              <a:rPr lang="en-US" dirty="0" smtClean="0"/>
              <a:t>the attention </a:t>
            </a:r>
            <a:r>
              <a:rPr lang="en-US" dirty="0"/>
              <a:t>of the Standards Committee or the project’s IEEE-SA </a:t>
            </a:r>
            <a:r>
              <a:rPr lang="en-US" dirty="0" smtClean="0"/>
              <a:t>Program Manager</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November 2019</a:t>
            </a:r>
            <a:endParaRPr lang="en-GB" dirty="0"/>
          </a:p>
        </p:txBody>
      </p:sp>
    </p:spTree>
    <p:extLst>
      <p:ext uri="{BB962C8B-B14F-4D97-AF65-F5344CB8AC3E}">
        <p14:creationId xmlns:p14="http://schemas.microsoft.com/office/powerpoint/2010/main" val="73577119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 SA </a:t>
            </a:r>
            <a:r>
              <a:rPr lang="en-US" dirty="0"/>
              <a:t>P</a:t>
            </a:r>
            <a:r>
              <a:rPr lang="en-US" dirty="0" smtClean="0"/>
              <a:t>olicy Documents</a:t>
            </a:r>
            <a:endParaRPr lang="en-US" dirty="0"/>
          </a:p>
        </p:txBody>
      </p:sp>
      <p:sp>
        <p:nvSpPr>
          <p:cNvPr id="3" name="Content Placeholder 2"/>
          <p:cNvSpPr>
            <a:spLocks noGrp="1"/>
          </p:cNvSpPr>
          <p:nvPr>
            <p:ph idx="1"/>
          </p:nvPr>
        </p:nvSpPr>
        <p:spPr>
          <a:xfrm>
            <a:off x="731521" y="2221992"/>
            <a:ext cx="8288867" cy="4407408"/>
          </a:xfrm>
        </p:spPr>
        <p:txBody>
          <a:bodyPr>
            <a:normAutofit fontScale="92500" lnSpcReduction="20000"/>
          </a:bodyPr>
          <a:lstStyle/>
          <a:p>
            <a:r>
              <a:rPr lang="en-US" dirty="0" smtClean="0"/>
              <a:t>IEEE Code of Ethics</a:t>
            </a:r>
          </a:p>
          <a:p>
            <a:pPr lvl="1"/>
            <a:r>
              <a:rPr lang="en-US" dirty="0" smtClean="0">
                <a:hlinkClick r:id="rId3"/>
              </a:rPr>
              <a:t>http://www.ieee.org/about/corporate/governance/p7-8.html</a:t>
            </a:r>
            <a:r>
              <a:rPr lang="en-US" dirty="0" smtClean="0"/>
              <a:t> </a:t>
            </a:r>
          </a:p>
          <a:p>
            <a:r>
              <a:rPr lang="en-US" dirty="0" smtClean="0"/>
              <a:t>IEEE Standards Association (IEEE-SA) Affiliation FAQ</a:t>
            </a:r>
          </a:p>
          <a:p>
            <a:pPr lvl="1"/>
            <a:r>
              <a:rPr lang="en-US" dirty="0" smtClean="0">
                <a:hlinkClick r:id="rId4"/>
              </a:rPr>
              <a:t>http</a:t>
            </a:r>
            <a:r>
              <a:rPr lang="en-US" dirty="0">
                <a:hlinkClick r:id="rId4"/>
              </a:rPr>
              <a:t>://</a:t>
            </a:r>
            <a:r>
              <a:rPr lang="en-US" dirty="0" smtClean="0">
                <a:hlinkClick r:id="rId4"/>
              </a:rPr>
              <a:t>standards.ieee.org/faqs/affiliation.html</a:t>
            </a:r>
            <a:r>
              <a:rPr lang="en-US" dirty="0" smtClean="0"/>
              <a:t> </a:t>
            </a:r>
          </a:p>
          <a:p>
            <a:r>
              <a:rPr lang="en-US" dirty="0" smtClean="0"/>
              <a:t>Antitrust and </a:t>
            </a:r>
            <a:r>
              <a:rPr lang="en-US" dirty="0"/>
              <a:t>Competition </a:t>
            </a:r>
            <a:r>
              <a:rPr lang="en-US" dirty="0" smtClean="0"/>
              <a:t>Policy</a:t>
            </a:r>
          </a:p>
          <a:p>
            <a:pPr lvl="1"/>
            <a:r>
              <a:rPr lang="en-US" dirty="0" smtClean="0">
                <a:hlinkClick r:id="rId5"/>
              </a:rPr>
              <a:t>http</a:t>
            </a:r>
            <a:r>
              <a:rPr lang="en-US" dirty="0">
                <a:hlinkClick r:id="rId5"/>
              </a:rPr>
              <a:t>://</a:t>
            </a:r>
            <a:r>
              <a:rPr lang="en-US" dirty="0" smtClean="0">
                <a:hlinkClick r:id="rId5"/>
              </a:rPr>
              <a:t>standards.ieee.org/resources/antitrust-guidelines.pdf</a:t>
            </a:r>
            <a:r>
              <a:rPr lang="en-US" dirty="0" smtClean="0"/>
              <a:t>  </a:t>
            </a:r>
            <a:endParaRPr lang="en-US" dirty="0" smtClean="0">
              <a:hlinkClick r:id="rId6"/>
            </a:endParaRPr>
          </a:p>
          <a:p>
            <a:r>
              <a:rPr lang="en-US" dirty="0" smtClean="0"/>
              <a:t>Letter of Assurance Form</a:t>
            </a:r>
          </a:p>
          <a:p>
            <a:pPr lvl="1"/>
            <a:r>
              <a:rPr lang="en-US" dirty="0">
                <a:hlinkClick r:id="rId7"/>
              </a:rPr>
              <a:t>http://</a:t>
            </a:r>
            <a:r>
              <a:rPr lang="en-US" dirty="0" smtClean="0">
                <a:hlinkClick r:id="rId7"/>
              </a:rPr>
              <a:t>standards.ieee.org/develop/policies/bylaws/sect6-7.html#loa</a:t>
            </a:r>
            <a:r>
              <a:rPr lang="en-US" dirty="0" smtClean="0"/>
              <a:t> </a:t>
            </a:r>
          </a:p>
          <a:p>
            <a:pPr lvl="1"/>
            <a:r>
              <a:rPr lang="en-US" dirty="0" smtClean="0">
                <a:hlinkClick r:id="rId6"/>
              </a:rPr>
              <a:t>https</a:t>
            </a:r>
            <a:r>
              <a:rPr lang="en-US" dirty="0">
                <a:hlinkClick r:id="rId6"/>
              </a:rPr>
              <a:t>://development.standards.ieee.org/myproject/Public//mytools/mob/loa.pdf</a:t>
            </a:r>
            <a:endParaRPr lang="en-US" dirty="0" smtClean="0">
              <a:hlinkClick r:id="rId6"/>
            </a:endParaRPr>
          </a:p>
          <a:p>
            <a:r>
              <a:rPr lang="en-US" dirty="0" smtClean="0"/>
              <a:t>IEEE-SA Patent Committee FAQ &amp; Patent slides</a:t>
            </a:r>
          </a:p>
          <a:p>
            <a:pPr lvl="1"/>
            <a:r>
              <a:rPr lang="en-US" dirty="0" smtClean="0">
                <a:hlinkClick r:id="rId8"/>
              </a:rPr>
              <a:t>http</a:t>
            </a:r>
            <a:r>
              <a:rPr lang="en-US" dirty="0">
                <a:hlinkClick r:id="rId8"/>
              </a:rPr>
              <a:t>://</a:t>
            </a:r>
            <a:r>
              <a:rPr lang="en-US" dirty="0" smtClean="0">
                <a:hlinkClick r:id="rId8"/>
              </a:rPr>
              <a:t>standards.ieee.org/board/pat/faq.pdf</a:t>
            </a:r>
            <a:r>
              <a:rPr lang="en-US" dirty="0" smtClean="0"/>
              <a:t> and </a:t>
            </a:r>
            <a:r>
              <a:rPr lang="en-US" dirty="0" smtClean="0">
                <a:hlinkClick r:id="rId6"/>
              </a:rPr>
              <a:t>http</a:t>
            </a:r>
            <a:r>
              <a:rPr lang="en-US" dirty="0">
                <a:hlinkClick r:id="rId6"/>
              </a:rPr>
              <a:t>://</a:t>
            </a:r>
            <a:r>
              <a:rPr lang="en-US" dirty="0" smtClean="0">
                <a:hlinkClick r:id="rId6"/>
              </a:rPr>
              <a:t>standards.ieee.org/board/pat/pat-slideset.ppt</a:t>
            </a:r>
            <a:r>
              <a:rPr lang="en-US" dirty="0" smtClean="0"/>
              <a:t> </a:t>
            </a:r>
            <a:endParaRPr lang="en-US" dirty="0"/>
          </a:p>
          <a:p>
            <a:pPr>
              <a:buNone/>
            </a:pPr>
            <a:endParaRPr lang="en-GB" sz="960"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sp>
        <p:nvSpPr>
          <p:cNvPr id="5" name="Footer Placeholder 4"/>
          <p:cNvSpPr>
            <a:spLocks noGrp="1"/>
          </p:cNvSpPr>
          <p:nvPr>
            <p:ph type="ftr" idx="14"/>
          </p:nvPr>
        </p:nvSpPr>
        <p:spPr>
          <a:prstGeom prst="rect">
            <a:avLst/>
          </a:prstGeom>
        </p:spPr>
        <p:txBody>
          <a:bodyPr/>
          <a:lstStyle/>
          <a:p>
            <a:pPr>
              <a:defRPr/>
            </a:pPr>
            <a:r>
              <a:rPr lang="en-US" smtClean="0"/>
              <a:t>Benjamin Rolfe BCA/MERL</a:t>
            </a:r>
            <a:endParaRPr lang="en-US"/>
          </a:p>
        </p:txBody>
      </p:sp>
      <p:sp>
        <p:nvSpPr>
          <p:cNvPr id="4" name="Date Placeholder 3"/>
          <p:cNvSpPr>
            <a:spLocks noGrp="1"/>
          </p:cNvSpPr>
          <p:nvPr>
            <p:ph type="dt" idx="15"/>
          </p:nvPr>
        </p:nvSpPr>
        <p:spPr>
          <a:prstGeom prst="rect">
            <a:avLst/>
          </a:prstGeom>
        </p:spPr>
        <p:txBody>
          <a:bodyPr/>
          <a:lstStyle/>
          <a:p>
            <a:pPr>
              <a:defRPr/>
            </a:pPr>
            <a:r>
              <a:rPr lang="en-US" smtClean="0"/>
              <a:t>November 2019</a:t>
            </a:r>
            <a:endParaRPr lang="en-US" dirty="0"/>
          </a:p>
        </p:txBody>
      </p:sp>
    </p:spTree>
    <p:extLst>
      <p:ext uri="{BB962C8B-B14F-4D97-AF65-F5344CB8AC3E}">
        <p14:creationId xmlns:p14="http://schemas.microsoft.com/office/powerpoint/2010/main" val="214347063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 SA Rules Documents</a:t>
            </a:r>
            <a:endParaRPr lang="en-US" dirty="0"/>
          </a:p>
        </p:txBody>
      </p:sp>
      <p:sp>
        <p:nvSpPr>
          <p:cNvPr id="3" name="Content Placeholder 2"/>
          <p:cNvSpPr>
            <a:spLocks noGrp="1"/>
          </p:cNvSpPr>
          <p:nvPr>
            <p:ph idx="1"/>
          </p:nvPr>
        </p:nvSpPr>
        <p:spPr/>
        <p:txBody>
          <a:bodyPr/>
          <a:lstStyle/>
          <a:p>
            <a:endParaRPr lang="en-US" dirty="0" smtClean="0"/>
          </a:p>
          <a:p>
            <a:r>
              <a:rPr lang="en-US" dirty="0" smtClean="0"/>
              <a:t>The current version of the IEEE-SA Standards Board Bylaws is available at: </a:t>
            </a:r>
          </a:p>
          <a:p>
            <a:pPr lvl="1">
              <a:buNone/>
            </a:pPr>
            <a:r>
              <a:rPr lang="en-US" sz="1440" dirty="0">
                <a:hlinkClick r:id="rId3"/>
              </a:rPr>
              <a:t>http://standards.ieee.org/develop/policies/bylaws/index.html</a:t>
            </a:r>
            <a:r>
              <a:rPr lang="en-US" sz="1440" dirty="0"/>
              <a:t> (HTML version) </a:t>
            </a:r>
          </a:p>
          <a:p>
            <a:pPr lvl="1">
              <a:buNone/>
            </a:pPr>
            <a:r>
              <a:rPr lang="en-US" sz="1440" dirty="0">
                <a:hlinkClick r:id="rId4"/>
              </a:rPr>
              <a:t>http://standards.ieee.org/develop/policies/bylaws/sb_bylaws.pdf</a:t>
            </a:r>
            <a:r>
              <a:rPr lang="en-US" sz="1440" dirty="0"/>
              <a:t> (PDF version)</a:t>
            </a:r>
            <a:r>
              <a:rPr lang="en-US" sz="1120" dirty="0"/>
              <a:t> </a:t>
            </a:r>
          </a:p>
          <a:p>
            <a:pPr>
              <a:buNone/>
            </a:pPr>
            <a:r>
              <a:rPr lang="en-US" sz="1280" dirty="0"/>
              <a:t/>
            </a:r>
            <a:br>
              <a:rPr lang="en-US" sz="1280" dirty="0"/>
            </a:br>
            <a:endParaRPr lang="en-US" sz="1280" dirty="0"/>
          </a:p>
          <a:p>
            <a:r>
              <a:rPr lang="en-US" dirty="0" smtClean="0"/>
              <a:t>The current version of the IEEE-SA Standards Board Operations Manual is available at: </a:t>
            </a:r>
          </a:p>
          <a:p>
            <a:pPr lvl="1">
              <a:buNone/>
            </a:pPr>
            <a:r>
              <a:rPr lang="en-US" sz="1440" dirty="0">
                <a:hlinkClick r:id="rId5"/>
              </a:rPr>
              <a:t>http://standards.ieee.org/develop/policies/opman/index.html</a:t>
            </a:r>
            <a:r>
              <a:rPr lang="en-US" sz="1440" dirty="0"/>
              <a:t> (HTML version) </a:t>
            </a:r>
          </a:p>
          <a:p>
            <a:pPr lvl="1">
              <a:buNone/>
            </a:pPr>
            <a:r>
              <a:rPr lang="en-US" sz="1440" dirty="0">
                <a:hlinkClick r:id="rId6"/>
              </a:rPr>
              <a:t>http://standards.ieee.org/develop/policies/opman/sb_om.pdf</a:t>
            </a:r>
            <a:r>
              <a:rPr lang="en-US" sz="1440" dirty="0"/>
              <a:t> (PDF version) </a:t>
            </a:r>
            <a:endParaRPr lang="en-US" sz="1280" dirty="0"/>
          </a:p>
          <a:p>
            <a:pPr>
              <a:buNone/>
            </a:pPr>
            <a:endParaRPr lang="en-GB" sz="960"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sp>
        <p:nvSpPr>
          <p:cNvPr id="5" name="Footer Placeholder 4"/>
          <p:cNvSpPr>
            <a:spLocks noGrp="1"/>
          </p:cNvSpPr>
          <p:nvPr>
            <p:ph type="ftr" idx="14"/>
          </p:nvPr>
        </p:nvSpPr>
        <p:spPr>
          <a:prstGeom prst="rect">
            <a:avLst/>
          </a:prstGeom>
        </p:spPr>
        <p:txBody>
          <a:bodyPr/>
          <a:lstStyle/>
          <a:p>
            <a:pPr>
              <a:defRPr/>
            </a:pPr>
            <a:r>
              <a:rPr lang="en-US" smtClean="0"/>
              <a:t>Benjamin Rolfe BCA/MERL</a:t>
            </a:r>
            <a:endParaRPr lang="en-US"/>
          </a:p>
        </p:txBody>
      </p:sp>
      <p:sp>
        <p:nvSpPr>
          <p:cNvPr id="4" name="Date Placeholder 3"/>
          <p:cNvSpPr>
            <a:spLocks noGrp="1"/>
          </p:cNvSpPr>
          <p:nvPr>
            <p:ph type="dt" idx="15"/>
          </p:nvPr>
        </p:nvSpPr>
        <p:spPr>
          <a:prstGeom prst="rect">
            <a:avLst/>
          </a:prstGeom>
        </p:spPr>
        <p:txBody>
          <a:bodyPr/>
          <a:lstStyle/>
          <a:p>
            <a:pPr>
              <a:defRPr/>
            </a:pPr>
            <a:r>
              <a:rPr lang="en-US" smtClean="0"/>
              <a:t>November 2019</a:t>
            </a:r>
            <a:endParaRPr lang="en-US" dirty="0"/>
          </a:p>
        </p:txBody>
      </p:sp>
    </p:spTree>
    <p:extLst>
      <p:ext uri="{BB962C8B-B14F-4D97-AF65-F5344CB8AC3E}">
        <p14:creationId xmlns:p14="http://schemas.microsoft.com/office/powerpoint/2010/main" val="174777064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43373" y="896227"/>
            <a:ext cx="8288868" cy="2077718"/>
          </a:xfrm>
        </p:spPr>
        <p:txBody>
          <a:bodyPr/>
          <a:lstStyle/>
          <a:p>
            <a:pPr marL="0" indent="0">
              <a:buNone/>
            </a:pPr>
            <a:r>
              <a:rPr lang="en-US" b="0" dirty="0"/>
              <a:t>coexistence</a:t>
            </a:r>
          </a:p>
          <a:p>
            <a:pPr marL="0" indent="0">
              <a:buNone/>
            </a:pPr>
            <a:r>
              <a:rPr lang="en-US" b="0" i="1" dirty="0" smtClean="0"/>
              <a:t>noun</a:t>
            </a:r>
            <a:endParaRPr lang="en-US" b="0" dirty="0"/>
          </a:p>
          <a:p>
            <a:r>
              <a:rPr lang="en-US" b="0" dirty="0" smtClean="0"/>
              <a:t>the </a:t>
            </a:r>
            <a:r>
              <a:rPr lang="en-US" b="0" dirty="0"/>
              <a:t>state or fact of living or existing at the same time or in the same place.</a:t>
            </a:r>
          </a:p>
          <a:p>
            <a:pPr marL="0" indent="0">
              <a:buNone/>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November 2019</a:t>
            </a:r>
            <a:endParaRPr lang="en-GB" dirty="0"/>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600934" y="2980146"/>
            <a:ext cx="3637806" cy="2430054"/>
          </a:xfrm>
          <a:prstGeom prst="rect">
            <a:avLst/>
          </a:prstGeom>
        </p:spPr>
      </p:pic>
      <p:pic>
        <p:nvPicPr>
          <p:cNvPr id="12" name="Content Placeholder 6"/>
          <p:cNvPicPr>
            <a:picLocks noChangeAspect="1"/>
          </p:cNvPicPr>
          <p:nvPr/>
        </p:nvPicPr>
        <p:blipFill>
          <a:blip r:embed="rId3"/>
          <a:stretch>
            <a:fillRect/>
          </a:stretch>
        </p:blipFill>
        <p:spPr bwMode="auto">
          <a:xfrm>
            <a:off x="659352" y="2995022"/>
            <a:ext cx="4293648" cy="2415177"/>
          </a:xfrm>
          <a:prstGeom prst="rect">
            <a:avLst/>
          </a:prstGeom>
          <a:noFill/>
          <a:ln w="9525">
            <a:noFill/>
            <a:round/>
            <a:headEnd/>
            <a:tailEnd/>
          </a:ln>
          <a:effectLst/>
        </p:spPr>
      </p:pic>
      <p:sp>
        <p:nvSpPr>
          <p:cNvPr id="13" name="TextBox 12"/>
          <p:cNvSpPr txBox="1"/>
          <p:nvPr/>
        </p:nvSpPr>
        <p:spPr>
          <a:xfrm>
            <a:off x="743373" y="5638800"/>
            <a:ext cx="3904827" cy="873188"/>
          </a:xfrm>
          <a:prstGeom prst="rect">
            <a:avLst/>
          </a:prstGeom>
          <a:noFill/>
        </p:spPr>
        <p:txBody>
          <a:bodyPr wrap="square" rtlCol="0">
            <a:spAutoFit/>
          </a:bodyPr>
          <a:lstStyle/>
          <a:p>
            <a:r>
              <a:rPr lang="en-US" dirty="0" smtClean="0">
                <a:solidFill>
                  <a:schemeClr val="tx1"/>
                </a:solidFill>
              </a:rPr>
              <a:t>Good Coexistence =&gt; rapidly growing opportunity</a:t>
            </a:r>
            <a:endParaRPr lang="en-US" dirty="0">
              <a:solidFill>
                <a:schemeClr val="tx1"/>
              </a:solidFill>
            </a:endParaRPr>
          </a:p>
        </p:txBody>
      </p:sp>
      <p:sp>
        <p:nvSpPr>
          <p:cNvPr id="14" name="TextBox 13"/>
          <p:cNvSpPr txBox="1"/>
          <p:nvPr/>
        </p:nvSpPr>
        <p:spPr>
          <a:xfrm>
            <a:off x="5604177" y="5638800"/>
            <a:ext cx="3904827" cy="873188"/>
          </a:xfrm>
          <a:prstGeom prst="rect">
            <a:avLst/>
          </a:prstGeom>
          <a:noFill/>
        </p:spPr>
        <p:txBody>
          <a:bodyPr wrap="square" rtlCol="0">
            <a:spAutoFit/>
          </a:bodyPr>
          <a:lstStyle/>
          <a:p>
            <a:r>
              <a:rPr lang="en-US" dirty="0" smtClean="0">
                <a:solidFill>
                  <a:schemeClr val="tx1"/>
                </a:solidFill>
              </a:rPr>
              <a:t>Poor Coexistence =&gt;  missed opportunity</a:t>
            </a:r>
            <a:endParaRPr lang="en-US" dirty="0">
              <a:solidFill>
                <a:schemeClr val="tx1"/>
              </a:solidFill>
            </a:endParaRPr>
          </a:p>
        </p:txBody>
      </p:sp>
    </p:spTree>
    <p:extLst>
      <p:ext uri="{BB962C8B-B14F-4D97-AF65-F5344CB8AC3E}">
        <p14:creationId xmlns:p14="http://schemas.microsoft.com/office/powerpoint/2010/main" val="200409194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 802 Ground Rules</a:t>
            </a:r>
            <a:endParaRPr lang="en-US" dirty="0"/>
          </a:p>
        </p:txBody>
      </p:sp>
      <p:sp>
        <p:nvSpPr>
          <p:cNvPr id="3" name="Content Placeholder 2"/>
          <p:cNvSpPr>
            <a:spLocks noGrp="1"/>
          </p:cNvSpPr>
          <p:nvPr>
            <p:ph idx="1"/>
          </p:nvPr>
        </p:nvSpPr>
        <p:spPr/>
        <p:txBody>
          <a:bodyPr/>
          <a:lstStyle/>
          <a:p>
            <a:pPr indent="-365760"/>
            <a:r>
              <a:rPr lang="en-US" dirty="0">
                <a:cs typeface="DejaVu Sans" pitchFamily="34" charset="0"/>
              </a:rPr>
              <a:t>Respect … give it, get it</a:t>
            </a:r>
          </a:p>
          <a:p>
            <a:pPr indent="-365760"/>
            <a:r>
              <a:rPr lang="en-US" dirty="0">
                <a:cs typeface="DejaVu Sans" pitchFamily="34" charset="0"/>
              </a:rPr>
              <a:t>NO product pitches</a:t>
            </a:r>
          </a:p>
          <a:p>
            <a:pPr indent="-365760"/>
            <a:r>
              <a:rPr lang="en-US" dirty="0">
                <a:cs typeface="DejaVu Sans" pitchFamily="34" charset="0"/>
              </a:rPr>
              <a:t>NO corporate pitches</a:t>
            </a:r>
          </a:p>
          <a:p>
            <a:pPr indent="-365760"/>
            <a:r>
              <a:rPr lang="en-US" dirty="0">
                <a:cs typeface="DejaVu Sans" pitchFamily="34" charset="0"/>
              </a:rPr>
              <a:t>NO prices</a:t>
            </a:r>
          </a:p>
          <a:p>
            <a:pPr indent="-365760"/>
            <a:r>
              <a:rPr lang="en-US" dirty="0">
                <a:cs typeface="DejaVu Sans" pitchFamily="34" charset="0"/>
              </a:rPr>
              <a:t>NO restrictive notices – </a:t>
            </a:r>
            <a:r>
              <a:rPr lang="en-US" dirty="0" smtClean="0">
                <a:cs typeface="DejaVu Sans" pitchFamily="34" charset="0"/>
              </a:rPr>
              <a:t>(no confidentially notices in email)</a:t>
            </a:r>
            <a:endParaRPr lang="en-US" dirty="0">
              <a:cs typeface="DejaVu Sans" pitchFamily="34" charset="0"/>
            </a:endParaRPr>
          </a:p>
          <a:p>
            <a:pPr indent="-365760"/>
            <a:r>
              <a:rPr lang="en-US" dirty="0">
                <a:cs typeface="DejaVu Sans" pitchFamily="34" charset="0"/>
              </a:rPr>
              <a:t>Presentations must be openly </a:t>
            </a:r>
            <a:r>
              <a:rPr lang="en-US" dirty="0" smtClean="0">
                <a:cs typeface="DejaVu Sans" pitchFamily="34" charset="0"/>
              </a:rPr>
              <a:t>available</a:t>
            </a:r>
            <a:endParaRPr lang="en-US" dirty="0">
              <a:cs typeface="DejaVu Sans" pitchFamily="34" charset="0"/>
            </a:endParaRPr>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November 2019</a:t>
            </a:r>
            <a:endParaRPr lang="en-GB" dirty="0"/>
          </a:p>
        </p:txBody>
      </p:sp>
    </p:spTree>
    <p:extLst>
      <p:ext uri="{BB962C8B-B14F-4D97-AF65-F5344CB8AC3E}">
        <p14:creationId xmlns:p14="http://schemas.microsoft.com/office/powerpoint/2010/main" val="97366266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7" name="Rectangle 2"/>
          <p:cNvSpPr>
            <a:spLocks noGrp="1" noChangeArrowheads="1"/>
          </p:cNvSpPr>
          <p:nvPr>
            <p:ph type="title"/>
          </p:nvPr>
        </p:nvSpPr>
        <p:spPr/>
        <p:txBody>
          <a:bodyPr/>
          <a:lstStyle/>
          <a:p>
            <a:r>
              <a:rPr lang="en-US" dirty="0" smtClean="0"/>
              <a:t>IEEE 802 Rules Documents </a:t>
            </a:r>
          </a:p>
        </p:txBody>
      </p:sp>
      <p:sp>
        <p:nvSpPr>
          <p:cNvPr id="8198" name="Rectangle 3"/>
          <p:cNvSpPr>
            <a:spLocks noGrp="1" noChangeArrowheads="1"/>
          </p:cNvSpPr>
          <p:nvPr>
            <p:ph idx="1"/>
          </p:nvPr>
        </p:nvSpPr>
        <p:spPr>
          <a:noFill/>
        </p:spPr>
        <p:txBody>
          <a:bodyPr/>
          <a:lstStyle/>
          <a:p>
            <a:r>
              <a:rPr lang="en-US" sz="1600" dirty="0"/>
              <a:t>IEEE 802 Policies &amp; Procedures (Approved June 2014)</a:t>
            </a:r>
          </a:p>
          <a:p>
            <a:pPr lvl="1"/>
            <a:r>
              <a:rPr lang="en-US" sz="1440" dirty="0">
                <a:hlinkClick r:id="rId3"/>
              </a:rPr>
              <a:t>http://standards.ieee.org/board/aud/LMSC.pdf</a:t>
            </a:r>
            <a:endParaRPr lang="en-US" sz="1440" dirty="0"/>
          </a:p>
          <a:p>
            <a:r>
              <a:rPr lang="en-US" sz="1600" dirty="0"/>
              <a:t>IEEE 802 Operations Manual (Approved </a:t>
            </a:r>
            <a:r>
              <a:rPr lang="en-US" sz="1600" dirty="0"/>
              <a:t>13 July 2018)</a:t>
            </a:r>
            <a:endParaRPr lang="en-US" sz="1600" dirty="0"/>
          </a:p>
          <a:p>
            <a:pPr lvl="1">
              <a:lnSpc>
                <a:spcPct val="80000"/>
              </a:lnSpc>
              <a:defRPr/>
            </a:pPr>
            <a:r>
              <a:rPr lang="en-US" altLang="en-US" sz="1440" dirty="0">
                <a:hlinkClick r:id="rId4"/>
              </a:rPr>
              <a:t>https://</a:t>
            </a:r>
            <a:r>
              <a:rPr lang="en-US" altLang="en-US" sz="1440" dirty="0">
                <a:hlinkClick r:id="rId4"/>
              </a:rPr>
              <a:t>mentor.ieee.org/802-ec/dcn/17/ec-17-0090-22-0PNP-ieee-802-lmsc-operations-manual.pdf</a:t>
            </a:r>
            <a:r>
              <a:rPr lang="en-US" altLang="en-US" sz="1440" dirty="0"/>
              <a:t> </a:t>
            </a:r>
            <a:endParaRPr lang="en-US" altLang="en-US" sz="1440" dirty="0"/>
          </a:p>
          <a:p>
            <a:pPr>
              <a:lnSpc>
                <a:spcPct val="80000"/>
              </a:lnSpc>
              <a:defRPr/>
            </a:pPr>
            <a:r>
              <a:rPr lang="en-US" sz="1600" dirty="0"/>
              <a:t>IEEE 802 Working Group Policies </a:t>
            </a:r>
            <a:r>
              <a:rPr lang="en-US" sz="1600" dirty="0"/>
              <a:t>&amp; Procedures </a:t>
            </a:r>
            <a:r>
              <a:rPr lang="en-US" sz="1600" dirty="0"/>
              <a:t>(29 </a:t>
            </a:r>
            <a:r>
              <a:rPr lang="en-US" sz="1600" dirty="0"/>
              <a:t>July </a:t>
            </a:r>
            <a:r>
              <a:rPr lang="en-US" sz="1600" dirty="0"/>
              <a:t>2016)</a:t>
            </a:r>
            <a:r>
              <a:rPr lang="en-US" altLang="en-US" sz="1600" dirty="0"/>
              <a:t> </a:t>
            </a:r>
          </a:p>
          <a:p>
            <a:pPr lvl="1"/>
            <a:r>
              <a:rPr lang="en-US" altLang="en-US" sz="1440" dirty="0">
                <a:hlinkClick r:id="rId5"/>
              </a:rPr>
              <a:t>http://www.ieee802.org/PNP/approved/IEEE_802_WG_PandP_v19.pdf</a:t>
            </a:r>
            <a:r>
              <a:rPr lang="en-US" altLang="en-US" sz="1440" dirty="0"/>
              <a:t> </a:t>
            </a:r>
          </a:p>
          <a:p>
            <a:r>
              <a:rPr lang="en-US" sz="1600" dirty="0"/>
              <a:t>IEEE 802 LMSC Chair's Guidelines (Approved </a:t>
            </a:r>
            <a:r>
              <a:rPr lang="en-US" sz="1600" dirty="0"/>
              <a:t>13 July 2018)</a:t>
            </a:r>
            <a:endParaRPr lang="en-US" sz="1600" dirty="0">
              <a:hlinkClick r:id="rId6"/>
            </a:endParaRPr>
          </a:p>
          <a:p>
            <a:pPr lvl="1"/>
            <a:r>
              <a:rPr lang="en-US" sz="1440" dirty="0">
                <a:hlinkClick r:id="rId7"/>
              </a:rPr>
              <a:t>https://</a:t>
            </a:r>
            <a:r>
              <a:rPr lang="en-US" sz="1440" dirty="0">
                <a:hlinkClick r:id="rId7"/>
              </a:rPr>
              <a:t>mentor.ieee.org/802-ec/dcn/17/ec-17-0120-27-0PNP-ieee-802-lmsc-chairs-guidelines.pdf</a:t>
            </a:r>
            <a:r>
              <a:rPr lang="en-US" sz="1440" dirty="0"/>
              <a:t> </a:t>
            </a:r>
            <a:endParaRPr lang="en-US" sz="1440" dirty="0"/>
          </a:p>
          <a:p>
            <a:r>
              <a:rPr lang="en-US" sz="1600" dirty="0"/>
              <a:t>Participation in IEEE 802 Meetings</a:t>
            </a:r>
          </a:p>
          <a:p>
            <a:pPr lvl="1"/>
            <a:r>
              <a:rPr lang="en-US" sz="1440" u="sng" dirty="0">
                <a:hlinkClick r:id="rId8"/>
              </a:rPr>
              <a:t>https://mentor.ieee.org/802-ec/dcn/16/ec-16-0180-05-00EC-ieee-802-participation-slide.pptx</a:t>
            </a:r>
            <a:endParaRPr lang="en-US" sz="1440" u="sng" dirty="0"/>
          </a:p>
          <a:p>
            <a:pPr lvl="1"/>
            <a:endParaRPr lang="en-US" sz="1280" dirty="0"/>
          </a:p>
          <a:p>
            <a:r>
              <a:rPr lang="en-US" sz="1280" dirty="0"/>
              <a:t>Policies and Procedures hierarchy: </a:t>
            </a:r>
            <a:r>
              <a:rPr lang="en-US" sz="1280" b="0" dirty="0">
                <a:hlinkClick r:id="rId9"/>
              </a:rPr>
              <a:t>http://www.ieee802.org/11/Rules/rules.shtml</a:t>
            </a:r>
            <a:endParaRPr lang="en-US" sz="1280" b="0" dirty="0"/>
          </a:p>
          <a:p>
            <a:pPr marL="274320" lvl="1" indent="-274320">
              <a:buFontTx/>
              <a:buChar char="•"/>
            </a:pPr>
            <a:r>
              <a:rPr lang="en-US" altLang="en-US" sz="1280" b="1" dirty="0"/>
              <a:t>IEEE 802 Procedural document website: </a:t>
            </a:r>
            <a:r>
              <a:rPr lang="en-US" altLang="en-US" sz="1280" dirty="0">
                <a:hlinkClick r:id="rId10"/>
              </a:rPr>
              <a:t>http://www.ieee802.org/devdocs.shtml</a:t>
            </a:r>
            <a:r>
              <a:rPr lang="en-US" altLang="en-US" sz="1280" dirty="0"/>
              <a:t> </a:t>
            </a:r>
          </a:p>
          <a:p>
            <a:endParaRPr lang="en-US" dirty="0" smtClean="0"/>
          </a:p>
          <a:p>
            <a:pPr lvl="1"/>
            <a:endParaRPr lang="en-US" sz="1440" dirty="0"/>
          </a:p>
        </p:txBody>
      </p:sp>
      <p:sp>
        <p:nvSpPr>
          <p:cNvPr id="2" name="Slide Number Placeholder 1"/>
          <p:cNvSpPr>
            <a:spLocks noGrp="1"/>
          </p:cNvSpPr>
          <p:nvPr>
            <p:ph type="sldNum" idx="12"/>
          </p:nvPr>
        </p:nvSpPr>
        <p:spPr/>
        <p:txBody>
          <a:bodyPr/>
          <a:lstStyle/>
          <a:p>
            <a:r>
              <a:rPr lang="en-GB" smtClean="0"/>
              <a:t>Slide </a:t>
            </a:r>
            <a:fld id="{440F5867-744E-4AA6-B0ED-4C44D2DFBB7B}" type="slidenum">
              <a:rPr lang="en-GB" smtClean="0"/>
              <a:pPr/>
              <a:t>21</a:t>
            </a:fld>
            <a:endParaRPr lang="en-GB" dirty="0"/>
          </a:p>
        </p:txBody>
      </p:sp>
      <p:sp>
        <p:nvSpPr>
          <p:cNvPr id="8195" name="Footer Placeholder 4"/>
          <p:cNvSpPr>
            <a:spLocks noGrp="1"/>
          </p:cNvSpPr>
          <p:nvPr>
            <p:ph type="ftr" idx="14"/>
          </p:nvPr>
        </p:nvSpPr>
        <p:spPr>
          <a:prstGeom prst="rect">
            <a:avLst/>
          </a:prstGeom>
          <a:noFill/>
        </p:spPr>
        <p:txBody>
          <a:bodyPr/>
          <a:lstStyle/>
          <a:p>
            <a:r>
              <a:rPr lang="en-US" smtClean="0"/>
              <a:t>Benjamin Rolfe BCA/MERL</a:t>
            </a:r>
            <a:endParaRPr lang="en-US"/>
          </a:p>
        </p:txBody>
      </p:sp>
      <p:sp>
        <p:nvSpPr>
          <p:cNvPr id="8194" name="Date Placeholder 3"/>
          <p:cNvSpPr>
            <a:spLocks noGrp="1"/>
          </p:cNvSpPr>
          <p:nvPr>
            <p:ph type="dt" idx="15"/>
          </p:nvPr>
        </p:nvSpPr>
        <p:spPr>
          <a:prstGeom prst="rect">
            <a:avLst/>
          </a:prstGeom>
          <a:noFill/>
        </p:spPr>
        <p:txBody>
          <a:bodyPr/>
          <a:lstStyle/>
          <a:p>
            <a:r>
              <a:rPr lang="en-US" smtClean="0"/>
              <a:t>November 2019</a:t>
            </a:r>
            <a:endParaRPr lang="en-US"/>
          </a:p>
        </p:txBody>
      </p:sp>
    </p:spTree>
    <p:extLst>
      <p:ext uri="{BB962C8B-B14F-4D97-AF65-F5344CB8AC3E}">
        <p14:creationId xmlns:p14="http://schemas.microsoft.com/office/powerpoint/2010/main" val="395523724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 802.19 Operations Manual</a:t>
            </a:r>
            <a:endParaRPr lang="en-US" dirty="0"/>
          </a:p>
        </p:txBody>
      </p:sp>
      <p:sp>
        <p:nvSpPr>
          <p:cNvPr id="3" name="Content Placeholder 2"/>
          <p:cNvSpPr>
            <a:spLocks noGrp="1"/>
          </p:cNvSpPr>
          <p:nvPr>
            <p:ph idx="1"/>
          </p:nvPr>
        </p:nvSpPr>
        <p:spPr/>
        <p:txBody>
          <a:bodyPr/>
          <a:lstStyle/>
          <a:p>
            <a:r>
              <a:rPr lang="en-US" dirty="0">
                <a:hlinkClick r:id="rId2"/>
              </a:rPr>
              <a:t>http://</a:t>
            </a:r>
            <a:r>
              <a:rPr lang="en-US" dirty="0" smtClean="0">
                <a:hlinkClick r:id="rId2"/>
              </a:rPr>
              <a:t>ieee802.org/19/pub/IEEE%20802.19%20Operations%20Manual.pdf</a:t>
            </a:r>
            <a:endParaRPr lang="en-US" dirty="0" smtClean="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November 2019</a:t>
            </a:r>
            <a:endParaRPr lang="en-GB" dirty="0"/>
          </a:p>
        </p:txBody>
      </p:sp>
    </p:spTree>
    <p:extLst>
      <p:ext uri="{BB962C8B-B14F-4D97-AF65-F5344CB8AC3E}">
        <p14:creationId xmlns:p14="http://schemas.microsoft.com/office/powerpoint/2010/main" val="187978572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US" dirty="0"/>
          </a:p>
        </p:txBody>
      </p:sp>
      <p:sp>
        <p:nvSpPr>
          <p:cNvPr id="3" name="Content Placeholder 2"/>
          <p:cNvSpPr>
            <a:spLocks noGrp="1"/>
          </p:cNvSpPr>
          <p:nvPr>
            <p:ph idx="1"/>
          </p:nvPr>
        </p:nvSpPr>
        <p:spPr/>
        <p:txBody>
          <a:bodyPr/>
          <a:lstStyle/>
          <a:p>
            <a:pPr marL="0" indent="0">
              <a:buNone/>
            </a:pPr>
            <a:r>
              <a:rPr lang="en-US" dirty="0"/>
              <a:t>TG3 Agenda:</a:t>
            </a:r>
          </a:p>
          <a:p>
            <a:r>
              <a:rPr lang="en-US" dirty="0">
                <a:hlinkClick r:id="rId2"/>
              </a:rPr>
              <a:t>https://</a:t>
            </a:r>
            <a:r>
              <a:rPr lang="en-US" dirty="0" smtClean="0">
                <a:hlinkClick r:id="rId2"/>
              </a:rPr>
              <a:t>mentor.ieee.org/802.19/dcn/19/19-19-0072-00-0003-november-agenda-tg3.xlsx</a:t>
            </a:r>
            <a:endParaRPr lang="en-US" dirty="0" smtClean="0"/>
          </a:p>
          <a:p>
            <a:pPr marL="0" indent="0">
              <a:buNone/>
            </a:pPr>
            <a:endParaRPr lang="en-US" dirty="0" smtClean="0"/>
          </a:p>
          <a:p>
            <a:r>
              <a:rPr lang="en-US" dirty="0" smtClean="0"/>
              <a:t>Discussion </a:t>
            </a:r>
            <a:endParaRPr lang="en-US" dirty="0" smtClean="0"/>
          </a:p>
          <a:p>
            <a:r>
              <a:rPr lang="en-US" dirty="0" smtClean="0"/>
              <a:t>Approved of agenda</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November 2019</a:t>
            </a:r>
            <a:endParaRPr lang="en-GB" dirty="0"/>
          </a:p>
        </p:txBody>
      </p:sp>
    </p:spTree>
    <p:extLst>
      <p:ext uri="{BB962C8B-B14F-4D97-AF65-F5344CB8AC3E}">
        <p14:creationId xmlns:p14="http://schemas.microsoft.com/office/powerpoint/2010/main" val="63754351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September Minutes</a:t>
            </a:r>
            <a:endParaRPr lang="en-US" dirty="0"/>
          </a:p>
        </p:txBody>
      </p:sp>
      <p:sp>
        <p:nvSpPr>
          <p:cNvPr id="3" name="Content Placeholder 2"/>
          <p:cNvSpPr>
            <a:spLocks noGrp="1"/>
          </p:cNvSpPr>
          <p:nvPr>
            <p:ph idx="1"/>
          </p:nvPr>
        </p:nvSpPr>
        <p:spPr/>
        <p:txBody>
          <a:bodyPr/>
          <a:lstStyle/>
          <a:p>
            <a:pPr marL="0" indent="0">
              <a:buNone/>
            </a:pPr>
            <a:r>
              <a:rPr lang="en-US" dirty="0" smtClean="0"/>
              <a:t>Minutes from </a:t>
            </a:r>
            <a:r>
              <a:rPr lang="en-US" dirty="0" smtClean="0"/>
              <a:t>September</a:t>
            </a:r>
            <a:endParaRPr lang="en-US" dirty="0" smtClean="0"/>
          </a:p>
          <a:p>
            <a:endParaRPr lang="en-US" dirty="0"/>
          </a:p>
          <a:p>
            <a:r>
              <a:rPr lang="en-US" dirty="0" smtClean="0"/>
              <a:t>Discussion</a:t>
            </a:r>
          </a:p>
          <a:p>
            <a:r>
              <a:rPr lang="en-US" dirty="0" smtClean="0"/>
              <a:t>Approval</a:t>
            </a:r>
          </a:p>
          <a:p>
            <a:pPr marL="0" indent="0">
              <a:buNone/>
            </a:pPr>
            <a:endParaRPr lang="en-US" dirty="0"/>
          </a:p>
          <a:p>
            <a:pPr marL="0" indent="0">
              <a:buNone/>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November 2019</a:t>
            </a:r>
            <a:endParaRPr lang="en-GB" dirty="0"/>
          </a:p>
        </p:txBody>
      </p:sp>
    </p:spTree>
    <p:extLst>
      <p:ext uri="{BB962C8B-B14F-4D97-AF65-F5344CB8AC3E}">
        <p14:creationId xmlns:p14="http://schemas.microsoft.com/office/powerpoint/2010/main" val="317744053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Meeting Goals</a:t>
            </a:r>
            <a:endParaRPr lang="en-US" dirty="0"/>
          </a:p>
        </p:txBody>
      </p:sp>
      <p:sp>
        <p:nvSpPr>
          <p:cNvPr id="3" name="Content Placeholder 2"/>
          <p:cNvSpPr>
            <a:spLocks noGrp="1"/>
          </p:cNvSpPr>
          <p:nvPr>
            <p:ph idx="1"/>
          </p:nvPr>
        </p:nvSpPr>
        <p:spPr>
          <a:xfrm>
            <a:off x="731520" y="1834221"/>
            <a:ext cx="8288868" cy="4753183"/>
          </a:xfrm>
        </p:spPr>
        <p:txBody>
          <a:bodyPr/>
          <a:lstStyle/>
          <a:p>
            <a:pPr>
              <a:buFont typeface="Wingdings" panose="05000000000000000000" pitchFamily="2" charset="2"/>
              <a:buChar char="Ø"/>
            </a:pPr>
            <a:r>
              <a:rPr lang="en-US" dirty="0"/>
              <a:t>Usual updates</a:t>
            </a:r>
          </a:p>
          <a:p>
            <a:pPr>
              <a:buFont typeface="Wingdings" panose="05000000000000000000" pitchFamily="2" charset="2"/>
              <a:buChar char="Ø"/>
            </a:pPr>
            <a:r>
              <a:rPr lang="en-US" dirty="0" smtClean="0"/>
              <a:t>Draft </a:t>
            </a:r>
            <a:r>
              <a:rPr lang="en-US" dirty="0" smtClean="0"/>
              <a:t>Development</a:t>
            </a:r>
          </a:p>
          <a:p>
            <a:pPr lvl="1">
              <a:buFont typeface="Wingdings" panose="05000000000000000000" pitchFamily="2" charset="2"/>
              <a:buChar char="Ø"/>
            </a:pPr>
            <a:r>
              <a:rPr lang="en-US" dirty="0" smtClean="0"/>
              <a:t>Editor status</a:t>
            </a:r>
            <a:endParaRPr lang="en-US" dirty="0" smtClean="0"/>
          </a:p>
          <a:p>
            <a:pPr>
              <a:buFont typeface="Wingdings" panose="05000000000000000000" pitchFamily="2" charset="2"/>
              <a:buChar char="Ø"/>
            </a:pPr>
            <a:r>
              <a:rPr lang="en-US" dirty="0" smtClean="0"/>
              <a:t>Technical </a:t>
            </a:r>
            <a:r>
              <a:rPr lang="en-US" dirty="0" smtClean="0"/>
              <a:t>Contributions</a:t>
            </a:r>
          </a:p>
          <a:p>
            <a:pPr lvl="1">
              <a:buFont typeface="Wingdings" panose="05000000000000000000" pitchFamily="2" charset="2"/>
              <a:buChar char="Ø"/>
            </a:pPr>
            <a:endParaRPr lang="en-US" dirty="0"/>
          </a:p>
          <a:p>
            <a:pPr>
              <a:buFont typeface="Wingdings" panose="05000000000000000000" pitchFamily="2" charset="2"/>
              <a:buChar char="Ø"/>
            </a:pPr>
            <a:r>
              <a:rPr lang="en-US" dirty="0" smtClean="0"/>
              <a:t>Draft development plan</a:t>
            </a:r>
            <a:endParaRPr lang="en-US" dirty="0" smtClean="0"/>
          </a:p>
          <a:p>
            <a:pPr>
              <a:buFont typeface="Wingdings" panose="05000000000000000000" pitchFamily="2" charset="2"/>
              <a:buChar char="Ø"/>
            </a:pPr>
            <a:r>
              <a:rPr lang="en-US" dirty="0" smtClean="0"/>
              <a:t>Next steps</a:t>
            </a:r>
          </a:p>
          <a:p>
            <a:pPr marL="0" indent="0">
              <a:buNone/>
            </a:pPr>
            <a:endParaRPr lang="en-US" dirty="0"/>
          </a:p>
          <a:p>
            <a:pPr marL="0" indent="0">
              <a:buNone/>
            </a:pPr>
            <a:endParaRPr lang="en-US" dirty="0"/>
          </a:p>
          <a:p>
            <a:endParaRPr lang="en-US"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November 2019</a:t>
            </a:r>
            <a:endParaRPr lang="en-GB" dirty="0"/>
          </a:p>
        </p:txBody>
      </p:sp>
    </p:spTree>
    <p:extLst>
      <p:ext uri="{BB962C8B-B14F-4D97-AF65-F5344CB8AC3E}">
        <p14:creationId xmlns:p14="http://schemas.microsoft.com/office/powerpoint/2010/main" val="110819614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 and Schedule</a:t>
            </a:r>
            <a:endParaRPr lang="en-US" dirty="0"/>
          </a:p>
        </p:txBody>
      </p:sp>
      <p:sp>
        <p:nvSpPr>
          <p:cNvPr id="3" name="Content Placeholder 2"/>
          <p:cNvSpPr>
            <a:spLocks noGrp="1"/>
          </p:cNvSpPr>
          <p:nvPr>
            <p:ph idx="1"/>
          </p:nvPr>
        </p:nvSpPr>
        <p:spPr>
          <a:xfrm>
            <a:off x="731520" y="1867750"/>
            <a:ext cx="8288868" cy="5039360"/>
          </a:xfrm>
        </p:spPr>
        <p:txBody>
          <a:bodyPr>
            <a:normAutofit fontScale="92500" lnSpcReduction="20000"/>
          </a:bodyPr>
          <a:lstStyle/>
          <a:p>
            <a:pPr lvl="0"/>
            <a:r>
              <a:rPr lang="en-US" dirty="0"/>
              <a:t>January 2019  TG organization and first technical input, outline for RP content, issue Call for </a:t>
            </a:r>
            <a:r>
              <a:rPr lang="en-US" dirty="0" smtClean="0"/>
              <a:t>Proposals</a:t>
            </a:r>
          </a:p>
          <a:p>
            <a:pPr lvl="0"/>
            <a:r>
              <a:rPr lang="en-US" dirty="0" smtClean="0"/>
              <a:t>March 2019   Review contributions and prepare call for proposals</a:t>
            </a:r>
            <a:endParaRPr lang="en-US" dirty="0"/>
          </a:p>
          <a:p>
            <a:pPr lvl="0"/>
            <a:r>
              <a:rPr lang="en-US" dirty="0" smtClean="0"/>
              <a:t>May 2019   Initial call for proposals</a:t>
            </a:r>
          </a:p>
          <a:p>
            <a:pPr lvl="0"/>
            <a:r>
              <a:rPr lang="en-US" dirty="0"/>
              <a:t>July 2019 Hear technical proposals – start drafting process </a:t>
            </a:r>
          </a:p>
          <a:p>
            <a:pPr lvl="0"/>
            <a:r>
              <a:rPr lang="en-US" dirty="0" smtClean="0"/>
              <a:t>Sept 2019 more proposals, draft development</a:t>
            </a:r>
            <a:endParaRPr lang="en-US" dirty="0"/>
          </a:p>
          <a:p>
            <a:pPr lvl="0"/>
            <a:r>
              <a:rPr lang="en-US" dirty="0" smtClean="0"/>
              <a:t>Nov 2019 Draft Ready for WG Ballot</a:t>
            </a:r>
          </a:p>
          <a:p>
            <a:pPr lvl="0"/>
            <a:r>
              <a:rPr lang="en-US" dirty="0" smtClean="0"/>
              <a:t>Jan 2020  Comment resolution and recirculate draft</a:t>
            </a:r>
          </a:p>
          <a:p>
            <a:pPr lvl="0"/>
            <a:r>
              <a:rPr lang="en-US" dirty="0" smtClean="0"/>
              <a:t>March 2020 </a:t>
            </a:r>
            <a:r>
              <a:rPr lang="en-US" dirty="0"/>
              <a:t>EC approval for </a:t>
            </a:r>
            <a:r>
              <a:rPr lang="en-US" dirty="0" smtClean="0"/>
              <a:t>Standards Association Ballot</a:t>
            </a:r>
          </a:p>
          <a:p>
            <a:pPr lvl="0"/>
            <a:r>
              <a:rPr lang="en-US" dirty="0" smtClean="0"/>
              <a:t>April 2020 SA Ballot Comment Resolution, Recirculation</a:t>
            </a:r>
            <a:endParaRPr lang="en-US" dirty="0"/>
          </a:p>
          <a:p>
            <a:pPr lvl="0"/>
            <a:r>
              <a:rPr lang="en-US" dirty="0" smtClean="0"/>
              <a:t>May 2020 SA Ballot Comment Resolution</a:t>
            </a:r>
            <a:endParaRPr lang="en-US" dirty="0"/>
          </a:p>
          <a:p>
            <a:pPr lvl="0"/>
            <a:r>
              <a:rPr lang="en-US" dirty="0" smtClean="0"/>
              <a:t>June 2020 Final recirculation(s) (Stable Draft)</a:t>
            </a:r>
            <a:endParaRPr lang="en-US" dirty="0"/>
          </a:p>
          <a:p>
            <a:pPr lvl="0"/>
            <a:r>
              <a:rPr lang="en-US" dirty="0" smtClean="0"/>
              <a:t>July </a:t>
            </a:r>
            <a:r>
              <a:rPr lang="en-US" dirty="0"/>
              <a:t>2020 EC approval to </a:t>
            </a:r>
            <a:r>
              <a:rPr lang="en-US" dirty="0" err="1"/>
              <a:t>RevCom</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November 2019</a:t>
            </a:r>
            <a:endParaRPr lang="en-GB" dirty="0"/>
          </a:p>
        </p:txBody>
      </p:sp>
      <p:sp>
        <p:nvSpPr>
          <p:cNvPr id="7" name="Right Arrow 6"/>
          <p:cNvSpPr/>
          <p:nvPr/>
        </p:nvSpPr>
        <p:spPr bwMode="auto">
          <a:xfrm rot="21406284">
            <a:off x="64113" y="4206558"/>
            <a:ext cx="567495" cy="533400"/>
          </a:xfrm>
          <a:prstGeom prst="rightArrow">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Tree>
    <p:extLst>
      <p:ext uri="{BB962C8B-B14F-4D97-AF65-F5344CB8AC3E}">
        <p14:creationId xmlns:p14="http://schemas.microsoft.com/office/powerpoint/2010/main" val="201430157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Technical Presentations</a:t>
            </a:r>
            <a:endParaRPr lang="en-US" dirty="0"/>
          </a:p>
        </p:txBody>
      </p:sp>
      <p:sp>
        <p:nvSpPr>
          <p:cNvPr id="3" name="Content Placeholder 2"/>
          <p:cNvSpPr>
            <a:spLocks noGrp="1"/>
          </p:cNvSpPr>
          <p:nvPr>
            <p:ph idx="1"/>
          </p:nvPr>
        </p:nvSpPr>
        <p:spPr>
          <a:xfrm>
            <a:off x="731520" y="1952417"/>
            <a:ext cx="8288868" cy="4753183"/>
          </a:xfrm>
        </p:spPr>
        <p:txBody>
          <a:bodyPr>
            <a:normAutofit/>
          </a:bodyPr>
          <a:lstStyle/>
          <a:p>
            <a:r>
              <a:rPr lang="en-US" dirty="0" smtClean="0"/>
              <a:t>Impact of Network Profiles</a:t>
            </a:r>
            <a:endParaRPr lang="en-US" dirty="0"/>
          </a:p>
          <a:p>
            <a:r>
              <a:rPr lang="en-US" dirty="0"/>
              <a:t>802.15.4w overview and status </a:t>
            </a:r>
            <a:endParaRPr lang="en-US" dirty="0"/>
          </a:p>
          <a:p>
            <a:r>
              <a:rPr lang="en-US" dirty="0" smtClean="0"/>
              <a:t>EU RF Measurements</a:t>
            </a:r>
            <a:endParaRPr lang="en-US" dirty="0"/>
          </a:p>
          <a:p>
            <a:r>
              <a:rPr lang="en-US" dirty="0" smtClean="0"/>
              <a:t>Coexistence Methods</a:t>
            </a:r>
            <a:endParaRPr lang="en-US" dirty="0"/>
          </a:p>
          <a:p>
            <a:pPr marL="0" indent="0">
              <a:buNone/>
            </a:pPr>
            <a:endParaRPr lang="en-US" dirty="0"/>
          </a:p>
          <a:p>
            <a:pPr marL="0" indent="0">
              <a:buNone/>
            </a:pPr>
            <a:endParaRPr lang="en-US" dirty="0"/>
          </a:p>
          <a:p>
            <a:endParaRPr lang="en-US"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November 2019</a:t>
            </a:r>
            <a:endParaRPr lang="en-GB" dirty="0"/>
          </a:p>
        </p:txBody>
      </p:sp>
    </p:spTree>
    <p:extLst>
      <p:ext uri="{BB962C8B-B14F-4D97-AF65-F5344CB8AC3E}">
        <p14:creationId xmlns:p14="http://schemas.microsoft.com/office/powerpoint/2010/main" val="242341772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Task Group Organization</a:t>
            </a:r>
            <a:endParaRPr lang="en-US" dirty="0"/>
          </a:p>
        </p:txBody>
      </p:sp>
      <p:sp>
        <p:nvSpPr>
          <p:cNvPr id="3" name="Content Placeholder 2"/>
          <p:cNvSpPr>
            <a:spLocks noGrp="1"/>
          </p:cNvSpPr>
          <p:nvPr>
            <p:ph idx="1"/>
          </p:nvPr>
        </p:nvSpPr>
        <p:spPr/>
        <p:txBody>
          <a:bodyPr/>
          <a:lstStyle/>
          <a:p>
            <a:r>
              <a:rPr lang="en-US" dirty="0" smtClean="0"/>
              <a:t>Chair: Ben Rolfe</a:t>
            </a:r>
          </a:p>
          <a:p>
            <a:r>
              <a:rPr lang="en-US" dirty="0" smtClean="0"/>
              <a:t>Recording secretary: </a:t>
            </a:r>
            <a:r>
              <a:rPr lang="en-US" dirty="0"/>
              <a:t>Harry </a:t>
            </a:r>
            <a:r>
              <a:rPr lang="en-US" dirty="0" err="1"/>
              <a:t>Bims</a:t>
            </a:r>
            <a:endParaRPr lang="en-US" dirty="0" smtClean="0"/>
          </a:p>
          <a:p>
            <a:r>
              <a:rPr lang="en-US" dirty="0" smtClean="0"/>
              <a:t>Vice Chair: </a:t>
            </a:r>
            <a:r>
              <a:rPr lang="en-US" dirty="0" err="1" smtClean="0"/>
              <a:t>Shoichi</a:t>
            </a:r>
            <a:r>
              <a:rPr lang="en-US" dirty="0" smtClean="0"/>
              <a:t> Kitazawa</a:t>
            </a:r>
          </a:p>
          <a:p>
            <a:r>
              <a:rPr lang="en-US" dirty="0" smtClean="0"/>
              <a:t>Technical Editor: </a:t>
            </a:r>
            <a:r>
              <a:rPr lang="en-US" dirty="0" err="1" smtClean="0"/>
              <a:t>Jianlin</a:t>
            </a:r>
            <a:r>
              <a:rPr lang="en-US" dirty="0" smtClean="0"/>
              <a:t> </a:t>
            </a:r>
            <a:r>
              <a:rPr lang="en-US" dirty="0" err="1" smtClean="0"/>
              <a:t>Guo</a:t>
            </a:r>
            <a:endParaRPr lang="en-US" dirty="0"/>
          </a:p>
          <a:p>
            <a:endParaRPr lang="en-US" dirty="0" smtClean="0"/>
          </a:p>
          <a:p>
            <a:pPr marL="0" indent="0">
              <a:buNone/>
            </a:pPr>
            <a:r>
              <a:rPr lang="en-US" dirty="0" smtClean="0"/>
              <a:t>Notes: </a:t>
            </a:r>
            <a:endParaRPr lang="en-US" dirty="0"/>
          </a:p>
          <a:p>
            <a:pPr marL="0" indent="0">
              <a:buNone/>
            </a:pPr>
            <a:r>
              <a:rPr lang="en-US" dirty="0" smtClean="0"/>
              <a:t>TG confirmation of secretary appointment requested</a:t>
            </a:r>
            <a:endParaRPr lang="en-US"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November 2019</a:t>
            </a:r>
            <a:endParaRPr lang="en-GB" dirty="0"/>
          </a:p>
        </p:txBody>
      </p:sp>
    </p:spTree>
    <p:extLst>
      <p:ext uri="{BB962C8B-B14F-4D97-AF65-F5344CB8AC3E}">
        <p14:creationId xmlns:p14="http://schemas.microsoft.com/office/powerpoint/2010/main" val="208537320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3373" y="671765"/>
            <a:ext cx="8288868" cy="716278"/>
          </a:xfrm>
        </p:spPr>
        <p:txBody>
          <a:bodyPr/>
          <a:lstStyle/>
          <a:p>
            <a:r>
              <a:rPr lang="en-US" sz="3600" dirty="0" smtClean="0"/>
              <a:t>Opening</a:t>
            </a:r>
            <a:endParaRPr lang="en-US" sz="36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November 2019</a:t>
            </a:r>
            <a:endParaRPr lang="en-GB" dirty="0"/>
          </a:p>
        </p:txBody>
      </p:sp>
      <p:sp>
        <p:nvSpPr>
          <p:cNvPr id="7" name="TextBox 6"/>
          <p:cNvSpPr txBox="1"/>
          <p:nvPr/>
        </p:nvSpPr>
        <p:spPr>
          <a:xfrm>
            <a:off x="1066800" y="1981200"/>
            <a:ext cx="5470985" cy="2062103"/>
          </a:xfrm>
          <a:prstGeom prst="rect">
            <a:avLst/>
          </a:prstGeom>
          <a:noFill/>
        </p:spPr>
        <p:txBody>
          <a:bodyPr wrap="none" rtlCol="0">
            <a:spAutoFit/>
          </a:bodyPr>
          <a:lstStyle/>
          <a:p>
            <a:pPr marL="457200" indent="-457200">
              <a:buFont typeface="Arial" panose="020B0604020202020204" pitchFamily="34" charset="0"/>
              <a:buChar char="•"/>
            </a:pPr>
            <a:r>
              <a:rPr lang="en-US" sz="3200" dirty="0" smtClean="0">
                <a:solidFill>
                  <a:schemeClr val="accent2">
                    <a:lumMod val="75000"/>
                  </a:schemeClr>
                </a:solidFill>
              </a:rPr>
              <a:t>Meeting Preamble</a:t>
            </a:r>
          </a:p>
          <a:p>
            <a:pPr marL="457200" indent="-457200">
              <a:buFont typeface="Arial" panose="020B0604020202020204" pitchFamily="34" charset="0"/>
              <a:buChar char="•"/>
            </a:pPr>
            <a:r>
              <a:rPr lang="en-US" sz="3200" dirty="0" smtClean="0">
                <a:solidFill>
                  <a:schemeClr val="accent2">
                    <a:lumMod val="75000"/>
                  </a:schemeClr>
                </a:solidFill>
              </a:rPr>
              <a:t>Review and Approve Agenda</a:t>
            </a:r>
          </a:p>
          <a:p>
            <a:pPr marL="457200" indent="-457200">
              <a:buFont typeface="Arial" panose="020B0604020202020204" pitchFamily="34" charset="0"/>
              <a:buChar char="•"/>
            </a:pPr>
            <a:r>
              <a:rPr lang="en-US" sz="3200" dirty="0" smtClean="0">
                <a:solidFill>
                  <a:schemeClr val="accent2">
                    <a:lumMod val="75000"/>
                  </a:schemeClr>
                </a:solidFill>
              </a:rPr>
              <a:t>Review Objectives</a:t>
            </a:r>
          </a:p>
          <a:p>
            <a:pPr marL="457200" indent="-457200">
              <a:buFont typeface="Arial" panose="020B0604020202020204" pitchFamily="34" charset="0"/>
              <a:buChar char="•"/>
            </a:pPr>
            <a:r>
              <a:rPr lang="en-US" sz="3200" dirty="0" smtClean="0">
                <a:solidFill>
                  <a:schemeClr val="accent2">
                    <a:lumMod val="75000"/>
                  </a:schemeClr>
                </a:solidFill>
              </a:rPr>
              <a:t>Plan for the week</a:t>
            </a:r>
          </a:p>
        </p:txBody>
      </p:sp>
    </p:spTree>
    <p:extLst>
      <p:ext uri="{BB962C8B-B14F-4D97-AF65-F5344CB8AC3E}">
        <p14:creationId xmlns:p14="http://schemas.microsoft.com/office/powerpoint/2010/main" val="237640896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8BA519C-DE1F-4573-B83E-8DF786518135}"/>
              </a:ext>
            </a:extLst>
          </p:cNvPr>
          <p:cNvSpPr>
            <a:spLocks noGrp="1"/>
          </p:cNvSpPr>
          <p:nvPr>
            <p:ph type="title"/>
          </p:nvPr>
        </p:nvSpPr>
        <p:spPr/>
        <p:txBody>
          <a:bodyPr/>
          <a:lstStyle/>
          <a:p>
            <a:r>
              <a:rPr lang="en-US" sz="3600" dirty="0" smtClean="0"/>
              <a:t>Sub-1GHz Coexistence Task Group</a:t>
            </a:r>
            <a:endParaRPr lang="en-US" sz="3600" dirty="0"/>
          </a:p>
        </p:txBody>
      </p:sp>
      <p:sp>
        <p:nvSpPr>
          <p:cNvPr id="3" name="Content Placeholder 2">
            <a:extLst>
              <a:ext uri="{FF2B5EF4-FFF2-40B4-BE49-F238E27FC236}">
                <a16:creationId xmlns:a16="http://schemas.microsoft.com/office/drawing/2014/main" xmlns="" id="{77D41C8B-B134-4FD3-BDEE-B93E12984B67}"/>
              </a:ext>
            </a:extLst>
          </p:cNvPr>
          <p:cNvSpPr>
            <a:spLocks noGrp="1"/>
          </p:cNvSpPr>
          <p:nvPr>
            <p:ph idx="1"/>
          </p:nvPr>
        </p:nvSpPr>
        <p:spPr>
          <a:xfrm>
            <a:off x="533400" y="1952417"/>
            <a:ext cx="8686800" cy="4954691"/>
          </a:xfrm>
        </p:spPr>
        <p:txBody>
          <a:bodyPr>
            <a:normAutofit lnSpcReduction="10000"/>
          </a:bodyPr>
          <a:lstStyle/>
          <a:p>
            <a:pPr marL="0" indent="0" algn="ctr">
              <a:buNone/>
            </a:pPr>
            <a:r>
              <a:rPr lang="en-US" sz="2800" dirty="0"/>
              <a:t>Recommended Practice for Local and Metropolitan Area Networks - Part 19: Coexistence Methods for 802.11 and 802.15.4 based systems operating in the Sub-1 GHz Frequency </a:t>
            </a:r>
            <a:r>
              <a:rPr lang="en-US" sz="2800" dirty="0" smtClean="0"/>
              <a:t>Bands</a:t>
            </a:r>
          </a:p>
          <a:p>
            <a:pPr marL="0" indent="0" algn="ctr">
              <a:buNone/>
            </a:pPr>
            <a:endParaRPr lang="en-US" sz="2800" dirty="0"/>
          </a:p>
          <a:p>
            <a:pPr marL="0" indent="0" algn="ctr">
              <a:buNone/>
            </a:pPr>
            <a:r>
              <a:rPr lang="en-US" sz="2800" dirty="0" smtClean="0"/>
              <a:t>Scope: </a:t>
            </a:r>
          </a:p>
          <a:p>
            <a:pPr marL="0" indent="0">
              <a:buNone/>
            </a:pPr>
            <a:r>
              <a:rPr lang="en-US" sz="2800" b="0" dirty="0"/>
              <a:t>This recommended practice provides guidance on the implementation, configuration and commissioning of systems sharing spectrum between IEEE Std 802.11ah-2016 and IEEE Std 802.15.4 Smart Utility Networking (SUN) Frequency Shift Keying (FSK) Physical Layer (PHY) operating in Sub-1 GHz frequency bands.</a:t>
            </a:r>
            <a:endParaRPr lang="en-US" sz="2800" dirty="0" smtClean="0"/>
          </a:p>
        </p:txBody>
      </p:sp>
      <p:sp>
        <p:nvSpPr>
          <p:cNvPr id="4" name="Slide Number Placeholder 3">
            <a:extLst>
              <a:ext uri="{FF2B5EF4-FFF2-40B4-BE49-F238E27FC236}">
                <a16:creationId xmlns:a16="http://schemas.microsoft.com/office/drawing/2014/main" xmlns="" id="{25B89E7C-9E10-4E3D-A070-4F7901D71345}"/>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xmlns="" id="{FF00FE75-67C5-41DA-9816-B90016863EFE}"/>
              </a:ext>
            </a:extLst>
          </p:cNvPr>
          <p:cNvSpPr>
            <a:spLocks noGrp="1"/>
          </p:cNvSpPr>
          <p:nvPr>
            <p:ph type="ftr" idx="14"/>
          </p:nvPr>
        </p:nvSpPr>
        <p:spPr/>
        <p:txBody>
          <a:bodyPr/>
          <a:lstStyle/>
          <a:p>
            <a:r>
              <a:rPr lang="en-GB" smtClean="0"/>
              <a:t>Benjamin Rolfe BCA/MERL</a:t>
            </a:r>
            <a:endParaRPr lang="en-GB" dirty="0"/>
          </a:p>
        </p:txBody>
      </p:sp>
      <p:sp>
        <p:nvSpPr>
          <p:cNvPr id="6" name="Date Placeholder 5">
            <a:extLst>
              <a:ext uri="{FF2B5EF4-FFF2-40B4-BE49-F238E27FC236}">
                <a16:creationId xmlns:a16="http://schemas.microsoft.com/office/drawing/2014/main" xmlns="" id="{1104F9A4-3C82-4EA9-B0F3-E5B4CFA77A4F}"/>
              </a:ext>
            </a:extLst>
          </p:cNvPr>
          <p:cNvSpPr>
            <a:spLocks noGrp="1"/>
          </p:cNvSpPr>
          <p:nvPr>
            <p:ph type="dt" idx="15"/>
          </p:nvPr>
        </p:nvSpPr>
        <p:spPr/>
        <p:txBody>
          <a:bodyPr/>
          <a:lstStyle/>
          <a:p>
            <a:r>
              <a:rPr lang="en-US" smtClean="0"/>
              <a:t>November 2019</a:t>
            </a:r>
            <a:endParaRPr lang="en-GB" dirty="0"/>
          </a:p>
        </p:txBody>
      </p:sp>
    </p:spTree>
    <p:extLst>
      <p:ext uri="{BB962C8B-B14F-4D97-AF65-F5344CB8AC3E}">
        <p14:creationId xmlns:p14="http://schemas.microsoft.com/office/powerpoint/2010/main" val="159254021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Meeting Preamble</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November 2019</a:t>
            </a:r>
            <a:endParaRPr lang="en-GB" dirty="0"/>
          </a:p>
        </p:txBody>
      </p:sp>
    </p:spTree>
    <p:extLst>
      <p:ext uri="{BB962C8B-B14F-4D97-AF65-F5344CB8AC3E}">
        <p14:creationId xmlns:p14="http://schemas.microsoft.com/office/powerpoint/2010/main" val="383538640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1026"/>
          <p:cNvSpPr>
            <a:spLocks noGrp="1" noChangeArrowheads="1"/>
          </p:cNvSpPr>
          <p:nvPr>
            <p:ph type="title"/>
          </p:nvPr>
        </p:nvSpPr>
        <p:spPr/>
        <p:txBody>
          <a:bodyPr vert="horz" wrap="square" lIns="72390" tIns="35560" rIns="72390" bIns="35560" numCol="1" anchor="ctr" anchorCtr="0" compatLnSpc="1">
            <a:prstTxWarp prst="textNoShape">
              <a:avLst/>
            </a:prstTxWarp>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altLang="en-US" u="sng" dirty="0">
              <a:latin typeface="Calibri" panose="020F0502020204030204" pitchFamily="34" charset="0"/>
              <a:cs typeface="Calibri" panose="020F0502020204030204" pitchFamily="34" charset="0"/>
            </a:endParaRPr>
          </a:p>
        </p:txBody>
      </p:sp>
      <p:sp>
        <p:nvSpPr>
          <p:cNvPr id="7170" name="Rectangle 1027"/>
          <p:cNvSpPr>
            <a:spLocks noGrp="1" noChangeArrowheads="1"/>
          </p:cNvSpPr>
          <p:nvPr>
            <p:ph idx="1"/>
          </p:nvPr>
        </p:nvSpPr>
        <p:spPr>
          <a:xfrm>
            <a:off x="304800" y="2131061"/>
            <a:ext cx="9083040" cy="3963670"/>
          </a:xfrm>
        </p:spPr>
        <p:txBody>
          <a:bodyPr vert="horz" wrap="square" lIns="72390" tIns="35560" rIns="72390" bIns="35560" numCol="1" anchor="t" anchorCtr="0" compatLnSpc="1">
            <a:prstTxWarp prst="textNoShape">
              <a:avLst/>
            </a:prstTxWarp>
          </a:bodyPr>
          <a:lstStyle/>
          <a:p>
            <a:pPr>
              <a:lnSpc>
                <a:spcPct val="80000"/>
              </a:lnSpc>
              <a:spcAft>
                <a:spcPct val="30000"/>
              </a:spcAft>
              <a:buFont typeface="Monotype Sorts"/>
              <a:buNone/>
            </a:pPr>
            <a:r>
              <a:rPr lang="en-US" altLang="en-US" sz="1440" dirty="0"/>
              <a:t>	</a:t>
            </a:r>
            <a:r>
              <a:rPr lang="en-US" altLang="en-US" sz="1600" dirty="0">
                <a:solidFill>
                  <a:schemeClr val="tx1"/>
                </a:solidFill>
                <a:cs typeface="Calibri" panose="020F0502020204030204" pitchFamily="34" charset="0"/>
              </a:rPr>
              <a:t>The IEEE-SA strongly recommends that at each WG meeting the chair or a designee:</a:t>
            </a:r>
          </a:p>
          <a:p>
            <a:pPr lvl="1">
              <a:lnSpc>
                <a:spcPct val="80000"/>
              </a:lnSpc>
              <a:buSzPct val="150000"/>
              <a:buFont typeface="Arial" panose="020B0604020202020204" pitchFamily="34" charset="0"/>
              <a:buChar char="•"/>
            </a:pPr>
            <a:r>
              <a:rPr lang="en-US" altLang="en-US" sz="1280" b="1" dirty="0">
                <a:solidFill>
                  <a:schemeClr val="tx1"/>
                </a:solidFill>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280" b="1" dirty="0">
                <a:solidFill>
                  <a:schemeClr val="tx1"/>
                </a:solidFill>
                <a:cs typeface="Calibri" panose="020F0502020204030204" pitchFamily="34" charset="0"/>
              </a:rPr>
              <a:t>Advise the WG attendees that:</a:t>
            </a:r>
            <a:r>
              <a:rPr lang="en-US" altLang="en-US" sz="1280" dirty="0">
                <a:solidFill>
                  <a:schemeClr val="tx1"/>
                </a:solidFill>
                <a:cs typeface="Calibri" panose="020F0502020204030204" pitchFamily="34" charset="0"/>
              </a:rPr>
              <a:t> </a:t>
            </a:r>
          </a:p>
          <a:p>
            <a:pPr lvl="2">
              <a:lnSpc>
                <a:spcPct val="80000"/>
              </a:lnSpc>
              <a:buSzPct val="150000"/>
              <a:buFont typeface="Arial" panose="020B0604020202020204" pitchFamily="34" charset="0"/>
              <a:buChar char="•"/>
            </a:pPr>
            <a:r>
              <a:rPr lang="en-US" altLang="en-US" sz="1120" dirty="0">
                <a:solidFill>
                  <a:schemeClr val="tx1"/>
                </a:solidFill>
                <a:cs typeface="Calibri" panose="020F0502020204030204" pitchFamily="34" charset="0"/>
              </a:rPr>
              <a:t>IEEE’s patent policy is described in Clause 6 of the </a:t>
            </a:r>
            <a:r>
              <a:rPr lang="en-US" altLang="en-US" sz="1120" i="1" dirty="0">
                <a:solidFill>
                  <a:schemeClr val="tx1"/>
                </a:solidFill>
                <a:cs typeface="Calibri" panose="020F0502020204030204" pitchFamily="34" charset="0"/>
              </a:rPr>
              <a:t>IEEE-SA Standards Board Bylaws</a:t>
            </a:r>
            <a:r>
              <a:rPr lang="en-US" altLang="en-US" sz="1120" dirty="0">
                <a:solidFill>
                  <a:schemeClr val="tx1"/>
                </a:solidFill>
                <a:cs typeface="Calibri" panose="020F0502020204030204" pitchFamily="34" charset="0"/>
              </a:rPr>
              <a:t>;</a:t>
            </a:r>
          </a:p>
          <a:p>
            <a:pPr lvl="2">
              <a:lnSpc>
                <a:spcPct val="80000"/>
              </a:lnSpc>
              <a:buSzPct val="150000"/>
              <a:buFont typeface="Arial" panose="020B0604020202020204" pitchFamily="34" charset="0"/>
              <a:buChar char="•"/>
            </a:pPr>
            <a:r>
              <a:rPr lang="en-US" altLang="en-US" sz="1120" dirty="0">
                <a:solidFill>
                  <a:schemeClr val="tx1"/>
                </a:solidFill>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120" dirty="0">
                <a:solidFill>
                  <a:schemeClr val="tx1"/>
                </a:solidFill>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120" dirty="0">
                <a:solidFill>
                  <a:schemeClr val="tx1"/>
                </a:solidFill>
                <a:cs typeface="Calibri" panose="020F0502020204030204" pitchFamily="34" charset="0"/>
              </a:rPr>
            </a:br>
            <a:endParaRPr lang="en-US" altLang="en-US" sz="1280" dirty="0">
              <a:solidFill>
                <a:schemeClr val="tx1"/>
              </a:solidFill>
              <a:cs typeface="Calibri" panose="020F0502020204030204" pitchFamily="34" charset="0"/>
            </a:endParaRPr>
          </a:p>
          <a:p>
            <a:pPr lvl="1">
              <a:lnSpc>
                <a:spcPct val="20000"/>
              </a:lnSpc>
              <a:buSzPct val="150000"/>
              <a:buFont typeface="Arial" panose="020B0604020202020204" pitchFamily="34" charset="0"/>
              <a:buChar char="•"/>
            </a:pPr>
            <a:r>
              <a:rPr lang="en-US" altLang="en-US" sz="1280" b="1" dirty="0">
                <a:solidFill>
                  <a:schemeClr val="tx1"/>
                </a:solidFill>
                <a:cs typeface="Calibri" panose="020F0502020204030204" pitchFamily="34" charset="0"/>
              </a:rPr>
              <a:t>Instruct the WG Secretary to record in the minutes of the relevant WG meeting:</a:t>
            </a:r>
            <a:r>
              <a:rPr lang="en-US" altLang="en-US" sz="1280" dirty="0">
                <a:solidFill>
                  <a:schemeClr val="tx1"/>
                </a:solidFill>
                <a:cs typeface="Calibri" panose="020F0502020204030204" pitchFamily="34" charset="0"/>
              </a:rPr>
              <a:t> </a:t>
            </a:r>
          </a:p>
          <a:p>
            <a:pPr lvl="2">
              <a:lnSpc>
                <a:spcPct val="80000"/>
              </a:lnSpc>
              <a:buSzPct val="150000"/>
              <a:buFont typeface="Arial" panose="020B0604020202020204" pitchFamily="34" charset="0"/>
              <a:buChar char="•"/>
            </a:pPr>
            <a:r>
              <a:rPr lang="en-US" altLang="en-US" sz="1120" dirty="0">
                <a:solidFill>
                  <a:schemeClr val="tx1"/>
                </a:solidFill>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120" dirty="0">
                <a:solidFill>
                  <a:schemeClr val="tx1"/>
                </a:solidFill>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120" dirty="0">
                <a:solidFill>
                  <a:schemeClr val="tx1"/>
                </a:solidFill>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120" dirty="0">
              <a:solidFill>
                <a:schemeClr val="tx1"/>
              </a:solidFill>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120" dirty="0">
                <a:solidFill>
                  <a:schemeClr val="tx1"/>
                </a:solidFill>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120" dirty="0">
                <a:solidFill>
                  <a:schemeClr val="tx1"/>
                </a:solidFill>
                <a:cs typeface="Calibri" panose="020F0502020204030204" pitchFamily="34" charset="0"/>
              </a:rPr>
              <a:t>It is recommended that the WG Chair review the guidance in </a:t>
            </a:r>
            <a:r>
              <a:rPr lang="en-US" altLang="en-US" sz="1120" i="1" dirty="0">
                <a:solidFill>
                  <a:schemeClr val="tx1"/>
                </a:solidFill>
                <a:cs typeface="Calibri" panose="020F0502020204030204" pitchFamily="34" charset="0"/>
              </a:rPr>
              <a:t>IEEE-SA Standards Board Operations Manual</a:t>
            </a:r>
            <a:r>
              <a:rPr lang="en-US" altLang="en-US" sz="1120" dirty="0">
                <a:solidFill>
                  <a:schemeClr val="tx1"/>
                </a:solidFill>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120" dirty="0">
              <a:solidFill>
                <a:schemeClr val="tx1"/>
              </a:solidFill>
              <a:cs typeface="Calibri" panose="020F0502020204030204" pitchFamily="34" charset="0"/>
            </a:endParaRPr>
          </a:p>
          <a:p>
            <a:pPr lvl="1">
              <a:lnSpc>
                <a:spcPct val="80000"/>
              </a:lnSpc>
              <a:spcBef>
                <a:spcPct val="5000"/>
              </a:spcBef>
              <a:buFont typeface="Monotype Sorts"/>
              <a:buNone/>
            </a:pPr>
            <a:r>
              <a:rPr lang="en-US" altLang="en-US" sz="1120" dirty="0">
                <a:solidFill>
                  <a:schemeClr val="tx1"/>
                </a:solidFill>
                <a:cs typeface="Calibri" panose="020F0502020204030204" pitchFamily="34" charset="0"/>
              </a:rPr>
              <a:t>	Note: </a:t>
            </a:r>
            <a:r>
              <a:rPr lang="en-US" altLang="en-US" sz="1120" b="1" dirty="0">
                <a:solidFill>
                  <a:schemeClr val="tx1"/>
                </a:solidFill>
                <a:cs typeface="Calibri" panose="020F0502020204030204" pitchFamily="34" charset="0"/>
              </a:rPr>
              <a:t>WG</a:t>
            </a:r>
            <a:r>
              <a:rPr lang="en-US" altLang="en-US" sz="1120" dirty="0">
                <a:solidFill>
                  <a:schemeClr val="tx1"/>
                </a:solidFill>
                <a:cs typeface="Calibri" panose="020F0502020204030204" pitchFamily="34" charset="0"/>
              </a:rPr>
              <a:t> includes Working Groups, Task Groups, and other standards-developing committees with a PAR approved by the IEEE-SA Standards Board.</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smtClean="0"/>
              <a:t>Benjamin Rolfe BCA/MERL</a:t>
            </a:r>
            <a:endParaRPr lang="en-US"/>
          </a:p>
        </p:txBody>
      </p:sp>
      <p:sp>
        <p:nvSpPr>
          <p:cNvPr id="2" name="Date Placeholder 1"/>
          <p:cNvSpPr>
            <a:spLocks noGrp="1"/>
          </p:cNvSpPr>
          <p:nvPr>
            <p:ph type="dt" idx="15"/>
          </p:nvPr>
        </p:nvSpPr>
        <p:spPr>
          <a:prstGeom prst="rect">
            <a:avLst/>
          </a:prstGeom>
        </p:spPr>
        <p:txBody>
          <a:bodyPr/>
          <a:lstStyle/>
          <a:p>
            <a:pPr>
              <a:defRPr/>
            </a:pPr>
            <a:r>
              <a:rPr lang="en-US" smtClean="0"/>
              <a:t>November 2019</a:t>
            </a:r>
            <a:endParaRPr lang="en-US" dirty="0"/>
          </a:p>
        </p:txBody>
      </p:sp>
      <p:sp>
        <p:nvSpPr>
          <p:cNvPr id="7172" name="Rectangle 1028"/>
          <p:cNvSpPr>
            <a:spLocks noChangeArrowheads="1"/>
          </p:cNvSpPr>
          <p:nvPr/>
        </p:nvSpPr>
        <p:spPr bwMode="auto">
          <a:xfrm>
            <a:off x="1767840" y="731520"/>
            <a:ext cx="6217920" cy="8559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560" b="1" u="sng"/>
          </a:p>
        </p:txBody>
      </p:sp>
      <p:sp>
        <p:nvSpPr>
          <p:cNvPr id="7173" name="Rectangle 1029"/>
          <p:cNvSpPr>
            <a:spLocks noChangeArrowheads="1"/>
          </p:cNvSpPr>
          <p:nvPr/>
        </p:nvSpPr>
        <p:spPr bwMode="auto">
          <a:xfrm>
            <a:off x="1524000" y="1584960"/>
            <a:ext cx="6766560" cy="44500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endParaRPr lang="en-GB" altLang="en-US" sz="1440"/>
          </a:p>
        </p:txBody>
      </p:sp>
      <p:sp>
        <p:nvSpPr>
          <p:cNvPr id="7174" name="Text Box 1030"/>
          <p:cNvSpPr txBox="1">
            <a:spLocks noChangeArrowheads="1"/>
          </p:cNvSpPr>
          <p:nvPr/>
        </p:nvSpPr>
        <p:spPr bwMode="auto">
          <a:xfrm>
            <a:off x="1219201" y="6156960"/>
            <a:ext cx="1588897" cy="264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120" b="1" dirty="0">
                <a:solidFill>
                  <a:schemeClr val="tx1"/>
                </a:solidFill>
                <a:latin typeface="Times New Roman" panose="02020603050405020304" pitchFamily="18" charset="0"/>
              </a:rPr>
              <a:t>(Optional to be shown)</a:t>
            </a:r>
          </a:p>
        </p:txBody>
      </p:sp>
    </p:spTree>
    <p:extLst>
      <p:ext uri="{BB962C8B-B14F-4D97-AF65-F5344CB8AC3E}">
        <p14:creationId xmlns:p14="http://schemas.microsoft.com/office/powerpoint/2010/main" val="1195330646"/>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normAutofit lnSpcReduction="10000"/>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365760" lvl="1" indent="0" algn="ctr">
              <a:defRPr/>
            </a:pPr>
            <a:r>
              <a:rPr lang="en-US" altLang="en-US" sz="2560" b="1" dirty="0">
                <a:solidFill>
                  <a:schemeClr val="tx1"/>
                </a:solidFill>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smtClean="0"/>
              <a:t>Benjamin Rolfe BCA/MERL</a:t>
            </a:r>
            <a:endParaRPr lang="en-US"/>
          </a:p>
        </p:txBody>
      </p:sp>
      <p:sp>
        <p:nvSpPr>
          <p:cNvPr id="2" name="Date Placeholder 1"/>
          <p:cNvSpPr>
            <a:spLocks noGrp="1"/>
          </p:cNvSpPr>
          <p:nvPr>
            <p:ph type="dt" idx="15"/>
          </p:nvPr>
        </p:nvSpPr>
        <p:spPr>
          <a:prstGeom prst="rect">
            <a:avLst/>
          </a:prstGeom>
        </p:spPr>
        <p:txBody>
          <a:bodyPr/>
          <a:lstStyle/>
          <a:p>
            <a:pPr>
              <a:defRPr/>
            </a:pPr>
            <a:r>
              <a:rPr lang="en-US" smtClean="0"/>
              <a:t>November 2019</a:t>
            </a:r>
            <a:endParaRPr lang="en-US" dirty="0"/>
          </a:p>
        </p:txBody>
      </p:sp>
      <p:sp>
        <p:nvSpPr>
          <p:cNvPr id="8196" name="Text Box 1028"/>
          <p:cNvSpPr txBox="1">
            <a:spLocks noChangeArrowheads="1"/>
          </p:cNvSpPr>
          <p:nvPr/>
        </p:nvSpPr>
        <p:spPr bwMode="auto">
          <a:xfrm>
            <a:off x="743373" y="6389977"/>
            <a:ext cx="806631" cy="3139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44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79107037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1600" dirty="0">
                <a:solidFill>
                  <a:schemeClr val="tx1"/>
                </a:solidFill>
                <a:cs typeface="Calibri" pitchFamily="34" charset="0"/>
              </a:rPr>
              <a:t>Cause an LOA to be submitted to the IEEE-SA (patcom@ieee.org); or</a:t>
            </a:r>
          </a:p>
          <a:p>
            <a:pPr marL="0" indent="0">
              <a:buSzPct val="150000"/>
              <a:defRPr/>
            </a:pPr>
            <a:endParaRPr lang="en-US" altLang="en-US" sz="1600" dirty="0">
              <a:solidFill>
                <a:schemeClr val="tx1"/>
              </a:solidFill>
              <a:cs typeface="Calibri" pitchFamily="34" charset="0"/>
            </a:endParaRPr>
          </a:p>
          <a:p>
            <a:pPr>
              <a:buSzPct val="150000"/>
              <a:buFont typeface="Arial" panose="020B0604020202020204" pitchFamily="34" charset="0"/>
              <a:buChar char="•"/>
              <a:defRPr/>
            </a:pPr>
            <a:r>
              <a:rPr lang="en-US" altLang="en-US" sz="1600" dirty="0">
                <a:solidFill>
                  <a:schemeClr val="tx1"/>
                </a:solidFill>
                <a:cs typeface="Calibri" pitchFamily="34" charset="0"/>
              </a:rPr>
              <a:t>Provide the chair of this group with the identity of the holder(s) of any and all such claims as soon as possible; or</a:t>
            </a:r>
          </a:p>
          <a:p>
            <a:pPr marL="0" indent="0">
              <a:buSzPct val="150000"/>
              <a:defRPr/>
            </a:pPr>
            <a:endParaRPr lang="en-US" altLang="en-US" sz="1600" dirty="0">
              <a:solidFill>
                <a:schemeClr val="tx1"/>
              </a:solidFill>
              <a:cs typeface="Calibri" pitchFamily="34" charset="0"/>
            </a:endParaRPr>
          </a:p>
          <a:p>
            <a:pPr>
              <a:buSzPct val="150000"/>
              <a:buFont typeface="Arial" panose="020B0604020202020204" pitchFamily="34" charset="0"/>
              <a:buChar char="•"/>
              <a:defRPr/>
            </a:pPr>
            <a:r>
              <a:rPr lang="en-US" altLang="en-US" sz="1600" dirty="0">
                <a:solidFill>
                  <a:schemeClr val="tx1"/>
                </a:solidFill>
                <a:cs typeface="Calibri" pitchFamily="34" charset="0"/>
              </a:rPr>
              <a:t>Speak up now and respond to this Call for Potentially Essential Patents</a:t>
            </a:r>
          </a:p>
          <a:p>
            <a:pPr marL="0" indent="0">
              <a:defRPr/>
            </a:pPr>
            <a:r>
              <a:rPr lang="en-US" altLang="en-US" sz="1600" dirty="0">
                <a:solidFill>
                  <a:schemeClr val="tx1"/>
                </a:solidFill>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1600" dirty="0">
                <a:solidFill>
                  <a:schemeClr val="tx1"/>
                </a:solidFill>
                <a:cs typeface="Calibri" pitchFamily="34" charset="0"/>
              </a:rPr>
            </a:br>
            <a:endParaRPr lang="en-US" altLang="en-US" sz="1600" dirty="0">
              <a:solidFill>
                <a:schemeClr val="tx1"/>
              </a:solidFill>
              <a:cs typeface="Calibri" pitchFamily="34" charset="0"/>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smtClean="0"/>
              <a:t>Benjamin Rolfe BCA/MERL</a:t>
            </a:r>
            <a:endParaRPr lang="en-US"/>
          </a:p>
        </p:txBody>
      </p:sp>
      <p:sp>
        <p:nvSpPr>
          <p:cNvPr id="2" name="Date Placeholder 1"/>
          <p:cNvSpPr>
            <a:spLocks noGrp="1"/>
          </p:cNvSpPr>
          <p:nvPr>
            <p:ph type="dt" idx="15"/>
          </p:nvPr>
        </p:nvSpPr>
        <p:spPr>
          <a:prstGeom prst="rect">
            <a:avLst/>
          </a:prstGeom>
        </p:spPr>
        <p:txBody>
          <a:bodyPr/>
          <a:lstStyle/>
          <a:p>
            <a:pPr>
              <a:defRPr/>
            </a:pPr>
            <a:r>
              <a:rPr lang="en-US" smtClean="0"/>
              <a:t>November 2019</a:t>
            </a:r>
            <a:endParaRPr lang="en-US" dirty="0"/>
          </a:p>
        </p:txBody>
      </p:sp>
      <p:sp>
        <p:nvSpPr>
          <p:cNvPr id="9220" name="Text Box 6"/>
          <p:cNvSpPr txBox="1">
            <a:spLocks noChangeArrowheads="1"/>
          </p:cNvSpPr>
          <p:nvPr/>
        </p:nvSpPr>
        <p:spPr bwMode="auto">
          <a:xfrm>
            <a:off x="719328" y="6432310"/>
            <a:ext cx="806631" cy="3139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440" b="1" u="sng" dirty="0">
                <a:solidFill>
                  <a:schemeClr val="tx1"/>
                </a:solidFill>
                <a:latin typeface="Times New Roman" panose="02020603050405020304" pitchFamily="18" charset="0"/>
              </a:rPr>
              <a:t>Slide #2</a:t>
            </a:r>
            <a:endParaRPr lang="en-US" altLang="en-US" sz="192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91919630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5100</TotalTime>
  <Words>1973</Words>
  <Application>Microsoft Office PowerPoint</Application>
  <PresentationFormat>Custom</PresentationFormat>
  <Paragraphs>322</Paragraphs>
  <Slides>27</Slides>
  <Notes>8</Notes>
  <HiddenSlides>0</HiddenSlides>
  <MMClips>0</MMClips>
  <ScaleCrop>false</ScaleCrop>
  <HeadingPairs>
    <vt:vector size="8" baseType="variant">
      <vt:variant>
        <vt:lpstr>Fonts Used</vt:lpstr>
      </vt:variant>
      <vt:variant>
        <vt:i4>11</vt:i4>
      </vt:variant>
      <vt:variant>
        <vt:lpstr>Theme</vt:lpstr>
      </vt:variant>
      <vt:variant>
        <vt:i4>1</vt:i4>
      </vt:variant>
      <vt:variant>
        <vt:lpstr>Embedded OLE Servers</vt:lpstr>
      </vt:variant>
      <vt:variant>
        <vt:i4>1</vt:i4>
      </vt:variant>
      <vt:variant>
        <vt:lpstr>Slide Titles</vt:lpstr>
      </vt:variant>
      <vt:variant>
        <vt:i4>27</vt:i4>
      </vt:variant>
    </vt:vector>
  </HeadingPairs>
  <TitlesOfParts>
    <vt:vector size="40" baseType="lpstr">
      <vt:lpstr>Arial Unicode MS</vt:lpstr>
      <vt:lpstr>MS Gothic</vt:lpstr>
      <vt:lpstr>Arial</vt:lpstr>
      <vt:lpstr>Calibri</vt:lpstr>
      <vt:lpstr>Courier New</vt:lpstr>
      <vt:lpstr>DejaVu Sans</vt:lpstr>
      <vt:lpstr>Helvetica</vt:lpstr>
      <vt:lpstr>Monotype Sorts</vt:lpstr>
      <vt:lpstr>Montserrat</vt:lpstr>
      <vt:lpstr>Times New Roman</vt:lpstr>
      <vt:lpstr>Wingdings</vt:lpstr>
      <vt:lpstr>Office Theme</vt:lpstr>
      <vt:lpstr>Document</vt:lpstr>
      <vt:lpstr>Sept 2019 Sub 1 GHz Task Group</vt:lpstr>
      <vt:lpstr>PowerPoint Presentation</vt:lpstr>
      <vt:lpstr>Task Group Organization</vt:lpstr>
      <vt:lpstr>Opening</vt:lpstr>
      <vt:lpstr>Sub-1GHz Coexistence Task Group</vt:lpstr>
      <vt:lpstr>Meeting Preamble</vt:lpstr>
      <vt:lpstr>Instructions for the WG Chair</vt:lpstr>
      <vt:lpstr>Participants have a duty to inform the IEEE</vt:lpstr>
      <vt:lpstr>Ways to inform IEEE</vt:lpstr>
      <vt:lpstr>Other guidelines for IEEE WG meetings</vt:lpstr>
      <vt:lpstr>Patent-related information</vt:lpstr>
      <vt:lpstr>Instructions for Chairs of  standards development activities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lpstr>IEEE 802 Ground Rules</vt:lpstr>
      <vt:lpstr>IEEE 802 Rules Documents </vt:lpstr>
      <vt:lpstr>IEEE 802.19 Operations Manual</vt:lpstr>
      <vt:lpstr>Agenda</vt:lpstr>
      <vt:lpstr>September Minutes</vt:lpstr>
      <vt:lpstr>Meeting Goals</vt:lpstr>
      <vt:lpstr>Overview and Schedule</vt:lpstr>
      <vt:lpstr>Technical Presentations</vt:lpstr>
    </vt:vector>
  </TitlesOfParts>
  <Company>Qualcomm Incorporated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Benjamin Rolfe</cp:lastModifiedBy>
  <cp:revision>224</cp:revision>
  <cp:lastPrinted>2015-01-08T23:35:49Z</cp:lastPrinted>
  <dcterms:created xsi:type="dcterms:W3CDTF">2014-10-30T17:06:39Z</dcterms:created>
  <dcterms:modified xsi:type="dcterms:W3CDTF">2019-11-11T06:44:15Z</dcterms:modified>
</cp:coreProperties>
</file>