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6" r:id="rId2"/>
    <p:sldId id="257" r:id="rId3"/>
    <p:sldId id="269" r:id="rId4"/>
    <p:sldId id="271" r:id="rId5"/>
    <p:sldId id="272" r:id="rId6"/>
    <p:sldId id="273" r:id="rId7"/>
    <p:sldId id="281" r:id="rId8"/>
    <p:sldId id="275" r:id="rId9"/>
    <p:sldId id="276" r:id="rId10"/>
    <p:sldId id="270" r:id="rId11"/>
    <p:sldId id="277" r:id="rId12"/>
    <p:sldId id="278" r:id="rId13"/>
    <p:sldId id="279" r:id="rId14"/>
    <p:sldId id="283" r:id="rId15"/>
    <p:sldId id="280" r:id="rId16"/>
    <p:sldId id="282" r:id="rId17"/>
    <p:sldId id="274" r:id="rId18"/>
    <p:sldId id="268" r:id="rId19"/>
    <p:sldId id="264" r:id="rId20"/>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12" autoAdjust="0"/>
    <p:restoredTop sz="94660"/>
  </p:normalViewPr>
  <p:slideViewPr>
    <p:cSldViewPr>
      <p:cViewPr>
        <p:scale>
          <a:sx n="60" d="100"/>
          <a:sy n="60" d="100"/>
        </p:scale>
        <p:origin x="-462" y="-210"/>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9/15/2019</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‹Nr.›</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19</a:t>
            </a:fld>
            <a:endParaRPr lang="en-US" dirty="0"/>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smtClean="0"/>
              <a:t>Joerg ROBERT, FAU Erlangen-N.</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de-DE" dirty="0" smtClean="0"/>
              <a:t>September 2019</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de-DE" dirty="0" smtClean="0"/>
              <a:t>September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Joerg ROBERT, FAU Erlangen-N.</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Slide </a:t>
            </a:r>
            <a:fld id="{D09C756B-EB39-4236-ADBB-73052B179AE4}" type="slidenum">
              <a:rPr lang="en-GB" smtClean="0"/>
              <a:pPr/>
              <a:t>‹Nr.›</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802.19-19-0064-00-0003</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de-DE" dirty="0" smtClean="0"/>
              <a:t>September 2019</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dirty="0" smtClean="0"/>
              <a:t>Joerg ROBERT, FAU Erlangen-N.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smtClean="0"/>
              <a:t>802.15.4w Overview and Status</a:t>
            </a:r>
            <a:endParaRPr lang="en-GB"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2019-09-17</a:t>
            </a:r>
            <a:endParaRPr lang="en-GB" sz="2133"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828589704"/>
              </p:ext>
            </p:extLst>
          </p:nvPr>
        </p:nvGraphicFramePr>
        <p:xfrm>
          <a:off x="549275" y="2430463"/>
          <a:ext cx="8594725" cy="2663825"/>
        </p:xfrm>
        <a:graphic>
          <a:graphicData uri="http://schemas.openxmlformats.org/presentationml/2006/ole">
            <mc:AlternateContent xmlns:mc="http://schemas.openxmlformats.org/markup-compatibility/2006">
              <mc:Choice xmlns:v="urn:schemas-microsoft-com:vml" Requires="v">
                <p:oleObj spid="_x0000_s3228" name="Document" r:id="rId4" imgW="8236743" imgH="2562026" progId="Word.Document.8">
                  <p:embed/>
                </p:oleObj>
              </mc:Choice>
              <mc:Fallback>
                <p:oleObj name="Document" r:id="rId4" imgW="8236743" imgH="2562026" progId="Word.Document.8">
                  <p:embed/>
                  <p:pic>
                    <p:nvPicPr>
                      <p:cNvPr id="0" name="Picture 3"/>
                      <p:cNvPicPr>
                        <a:picLocks noChangeAspect="1" noChangeArrowheads="1"/>
                      </p:cNvPicPr>
                      <p:nvPr/>
                    </p:nvPicPr>
                    <p:blipFill>
                      <a:blip r:embed="rId5"/>
                      <a:srcRect/>
                      <a:stretch>
                        <a:fillRect/>
                      </a:stretch>
                    </p:blipFill>
                    <p:spPr bwMode="auto">
                      <a:xfrm>
                        <a:off x="549275" y="2430463"/>
                        <a:ext cx="8594725" cy="26638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802.15.4w Frequency Hopping</a:t>
            </a:r>
            <a:endParaRPr lang="en-US" dirty="0"/>
          </a:p>
        </p:txBody>
      </p:sp>
      <p:sp>
        <p:nvSpPr>
          <p:cNvPr id="3" name="Inhaltsplatzhalter 2"/>
          <p:cNvSpPr>
            <a:spLocks noGrp="1"/>
          </p:cNvSpPr>
          <p:nvPr>
            <p:ph idx="1"/>
          </p:nvPr>
        </p:nvSpPr>
        <p:spPr>
          <a:xfrm>
            <a:off x="731520" y="1524000"/>
            <a:ext cx="8288868" cy="4387427"/>
          </a:xfrm>
        </p:spPr>
        <p:txBody>
          <a:bodyPr/>
          <a:lstStyle/>
          <a:p>
            <a:endParaRPr lang="en-US" dirty="0"/>
          </a:p>
        </p:txBody>
      </p:sp>
      <p:sp>
        <p:nvSpPr>
          <p:cNvPr id="4" name="Foliennummernplatzhalter 3"/>
          <p:cNvSpPr>
            <a:spLocks noGrp="1"/>
          </p:cNvSpPr>
          <p:nvPr>
            <p:ph type="sldNum" idx="12"/>
          </p:nvPr>
        </p:nvSpPr>
        <p:spPr/>
        <p:txBody>
          <a:bodyPr/>
          <a:lstStyle/>
          <a:p>
            <a:r>
              <a:rPr lang="en-GB" dirty="0" smtClean="0"/>
              <a:t>Slide </a:t>
            </a:r>
            <a:fld id="{440F5867-744E-4AA6-B0ED-4C44D2DFBB7B}" type="slidenum">
              <a:rPr lang="en-GB" smtClean="0"/>
              <a:pPr/>
              <a:t>10</a:t>
            </a:fld>
            <a:endParaRPr lang="en-GB" dirty="0"/>
          </a:p>
        </p:txBody>
      </p:sp>
      <p:sp>
        <p:nvSpPr>
          <p:cNvPr id="5" name="Fußzeilenplatzhalter 4"/>
          <p:cNvSpPr>
            <a:spLocks noGrp="1"/>
          </p:cNvSpPr>
          <p:nvPr>
            <p:ph type="ftr" idx="14"/>
          </p:nvPr>
        </p:nvSpPr>
        <p:spPr/>
        <p:txBody>
          <a:bodyPr/>
          <a:lstStyle/>
          <a:p>
            <a:r>
              <a:rPr lang="en-GB" dirty="0" smtClean="0"/>
              <a:t>Joerg ROBERT, FAU Erlangen-N.</a:t>
            </a:r>
            <a:endParaRPr lang="en-GB" dirty="0"/>
          </a:p>
        </p:txBody>
      </p:sp>
      <p:pic>
        <p:nvPicPr>
          <p:cNvPr id="5122" name="Picture 2" descr="\\131.188.69.207\robert\Desktop\868.13MHz_250kS_iisTurm_5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77770" y="1544318"/>
            <a:ext cx="8313830" cy="4435053"/>
          </a:xfrm>
          <a:prstGeom prst="rect">
            <a:avLst/>
          </a:prstGeom>
          <a:noFill/>
          <a:extLst>
            <a:ext uri="{909E8E84-426E-40DD-AFC4-6F175D3DCCD1}">
              <a14:hiddenFill xmlns:a14="http://schemas.microsoft.com/office/drawing/2010/main">
                <a:solidFill>
                  <a:srgbClr val="FFFFFF"/>
                </a:solidFill>
              </a14:hiddenFill>
            </a:ext>
          </a:extLst>
        </p:spPr>
      </p:pic>
      <p:sp>
        <p:nvSpPr>
          <p:cNvPr id="6" name="Datumsplatzhalter 5"/>
          <p:cNvSpPr>
            <a:spLocks noGrp="1"/>
          </p:cNvSpPr>
          <p:nvPr>
            <p:ph type="dt" idx="15"/>
          </p:nvPr>
        </p:nvSpPr>
        <p:spPr/>
        <p:txBody>
          <a:bodyPr/>
          <a:lstStyle/>
          <a:p>
            <a:r>
              <a:rPr lang="de-DE" dirty="0" smtClean="0"/>
              <a:t>September 2019</a:t>
            </a:r>
            <a:endParaRPr lang="en-GB" dirty="0"/>
          </a:p>
        </p:txBody>
      </p:sp>
      <p:sp>
        <p:nvSpPr>
          <p:cNvPr id="15" name="Rechteck 14"/>
          <p:cNvSpPr/>
          <p:nvPr/>
        </p:nvSpPr>
        <p:spPr bwMode="auto">
          <a:xfrm>
            <a:off x="1371600" y="3068318"/>
            <a:ext cx="152400" cy="1143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7" name="Gerade Verbindung mit Pfeil 16"/>
          <p:cNvCxnSpPr/>
          <p:nvPr/>
        </p:nvCxnSpPr>
        <p:spPr bwMode="auto">
          <a:xfrm>
            <a:off x="677770" y="6040118"/>
            <a:ext cx="839003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Gerade Verbindung mit Pfeil 19"/>
          <p:cNvCxnSpPr/>
          <p:nvPr/>
        </p:nvCxnSpPr>
        <p:spPr bwMode="auto">
          <a:xfrm flipV="1">
            <a:off x="609600" y="1544318"/>
            <a:ext cx="0" cy="443505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3" name="Textfeld 22"/>
          <p:cNvSpPr txBox="1"/>
          <p:nvPr/>
        </p:nvSpPr>
        <p:spPr>
          <a:xfrm>
            <a:off x="4527271" y="5943600"/>
            <a:ext cx="715837" cy="400110"/>
          </a:xfrm>
          <a:prstGeom prst="rect">
            <a:avLst/>
          </a:prstGeom>
          <a:noFill/>
        </p:spPr>
        <p:txBody>
          <a:bodyPr wrap="none" rtlCol="0">
            <a:spAutoFit/>
          </a:bodyPr>
          <a:lstStyle/>
          <a:p>
            <a:r>
              <a:rPr lang="en-US" sz="2000" dirty="0" smtClean="0">
                <a:solidFill>
                  <a:schemeClr val="tx1"/>
                </a:solidFill>
              </a:rPr>
              <a:t>Time</a:t>
            </a:r>
            <a:endParaRPr lang="en-US" sz="2000" dirty="0">
              <a:solidFill>
                <a:schemeClr val="tx1"/>
              </a:solidFill>
            </a:endParaRPr>
          </a:p>
        </p:txBody>
      </p:sp>
      <p:sp>
        <p:nvSpPr>
          <p:cNvPr id="25" name="Textfeld 24"/>
          <p:cNvSpPr txBox="1"/>
          <p:nvPr/>
        </p:nvSpPr>
        <p:spPr>
          <a:xfrm rot="16200000">
            <a:off x="-223802" y="3473256"/>
            <a:ext cx="1266693" cy="400110"/>
          </a:xfrm>
          <a:prstGeom prst="rect">
            <a:avLst/>
          </a:prstGeom>
          <a:noFill/>
        </p:spPr>
        <p:txBody>
          <a:bodyPr wrap="none" rtlCol="0">
            <a:spAutoFit/>
          </a:bodyPr>
          <a:lstStyle/>
          <a:p>
            <a:r>
              <a:rPr lang="en-US" sz="2000" dirty="0" smtClean="0">
                <a:solidFill>
                  <a:schemeClr val="tx1"/>
                </a:solidFill>
              </a:rPr>
              <a:t>Frequency</a:t>
            </a:r>
            <a:endParaRPr lang="en-US" sz="2000" dirty="0">
              <a:solidFill>
                <a:schemeClr val="tx1"/>
              </a:solidFill>
            </a:endParaRPr>
          </a:p>
        </p:txBody>
      </p:sp>
      <p:sp>
        <p:nvSpPr>
          <p:cNvPr id="26" name="Rechteck 25"/>
          <p:cNvSpPr/>
          <p:nvPr/>
        </p:nvSpPr>
        <p:spPr bwMode="auto">
          <a:xfrm>
            <a:off x="1828800" y="3982718"/>
            <a:ext cx="152400" cy="1143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7" name="Rechteck 26"/>
          <p:cNvSpPr/>
          <p:nvPr/>
        </p:nvSpPr>
        <p:spPr bwMode="auto">
          <a:xfrm>
            <a:off x="2286000" y="2534918"/>
            <a:ext cx="152400" cy="1143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8" name="Rechteck 27"/>
          <p:cNvSpPr/>
          <p:nvPr/>
        </p:nvSpPr>
        <p:spPr bwMode="auto">
          <a:xfrm>
            <a:off x="2530549" y="4516118"/>
            <a:ext cx="152400" cy="1143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9" name="Rechteck 28"/>
          <p:cNvSpPr/>
          <p:nvPr/>
        </p:nvSpPr>
        <p:spPr bwMode="auto">
          <a:xfrm>
            <a:off x="3494567" y="5735318"/>
            <a:ext cx="152400" cy="1143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0" name="Rechteck 29"/>
          <p:cNvSpPr/>
          <p:nvPr/>
        </p:nvSpPr>
        <p:spPr bwMode="auto">
          <a:xfrm>
            <a:off x="3962400" y="2915031"/>
            <a:ext cx="152400" cy="1143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1" name="Rechteck 30"/>
          <p:cNvSpPr/>
          <p:nvPr/>
        </p:nvSpPr>
        <p:spPr bwMode="auto">
          <a:xfrm>
            <a:off x="4885190" y="3764944"/>
            <a:ext cx="152400" cy="1143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2" name="Rechteck 31"/>
          <p:cNvSpPr/>
          <p:nvPr/>
        </p:nvSpPr>
        <p:spPr bwMode="auto">
          <a:xfrm>
            <a:off x="5943600" y="4744718"/>
            <a:ext cx="152400" cy="1143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3" name="Rechteck 32"/>
          <p:cNvSpPr/>
          <p:nvPr/>
        </p:nvSpPr>
        <p:spPr bwMode="auto">
          <a:xfrm>
            <a:off x="6324600" y="2857881"/>
            <a:ext cx="152400" cy="1143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Rechteck 23"/>
          <p:cNvSpPr/>
          <p:nvPr/>
        </p:nvSpPr>
        <p:spPr bwMode="auto">
          <a:xfrm>
            <a:off x="6705600" y="4744718"/>
            <a:ext cx="2286000" cy="9906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solidFill>
                  <a:schemeClr val="tx1"/>
                </a:solidFill>
                <a:effectLst/>
                <a:latin typeface="Times New Roman" pitchFamily="16" charset="0"/>
                <a:ea typeface="MS Gothic" charset="-128"/>
              </a:rPr>
              <a:t>    Collided Hop</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lang="en-US" sz="1800" dirty="0">
              <a:solidFill>
                <a:schemeClr val="tx1"/>
              </a:solidFill>
              <a:latin typeface="Times New Roman" pitchFamily="16" charset="0"/>
              <a:ea typeface="MS Gothic" charset="-128"/>
            </a:endParaRPr>
          </a:p>
          <a:p>
            <a:pPr defTabSz="449263"/>
            <a:r>
              <a:rPr lang="en-US" sz="1800" dirty="0" smtClean="0">
                <a:solidFill>
                  <a:schemeClr val="tx1"/>
                </a:solidFill>
                <a:latin typeface="Times New Roman" pitchFamily="16" charset="0"/>
                <a:ea typeface="MS Gothic" charset="-128"/>
              </a:rPr>
              <a:t>    Non-Collided </a:t>
            </a:r>
            <a:r>
              <a:rPr lang="en-US" sz="1800" dirty="0">
                <a:solidFill>
                  <a:schemeClr val="tx1"/>
                </a:solidFill>
                <a:latin typeface="Times New Roman" pitchFamily="16" charset="0"/>
                <a:ea typeface="MS Gothic" charset="-128"/>
              </a:rPr>
              <a:t>Hop</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34" name="Rechteck 33"/>
          <p:cNvSpPr/>
          <p:nvPr/>
        </p:nvSpPr>
        <p:spPr bwMode="auto">
          <a:xfrm>
            <a:off x="6787116" y="4878068"/>
            <a:ext cx="152400" cy="1143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5" name="Rechteck 34"/>
          <p:cNvSpPr/>
          <p:nvPr/>
        </p:nvSpPr>
        <p:spPr bwMode="auto">
          <a:xfrm>
            <a:off x="6787116" y="5375141"/>
            <a:ext cx="152400" cy="1143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6" name="Textfeld 35"/>
          <p:cNvSpPr txBox="1"/>
          <p:nvPr/>
        </p:nvSpPr>
        <p:spPr>
          <a:xfrm>
            <a:off x="609600" y="6248400"/>
            <a:ext cx="6868483" cy="707886"/>
          </a:xfrm>
          <a:prstGeom prst="rect">
            <a:avLst/>
          </a:prstGeom>
          <a:noFill/>
        </p:spPr>
        <p:txBody>
          <a:bodyPr wrap="none" rtlCol="0">
            <a:spAutoFit/>
          </a:bodyPr>
          <a:lstStyle/>
          <a:p>
            <a:pPr marL="342900" indent="-342900">
              <a:buFont typeface="Wingdings" pitchFamily="2" charset="2"/>
              <a:buChar char="à"/>
            </a:pPr>
            <a:r>
              <a:rPr lang="en-US" sz="2000" dirty="0" smtClean="0">
                <a:solidFill>
                  <a:schemeClr val="tx1"/>
                </a:solidFill>
                <a:latin typeface="Calibri" panose="020F0502020204030204" pitchFamily="34" charset="0"/>
              </a:rPr>
              <a:t>Number of lost hops gets predictable (law of large numbers)</a:t>
            </a:r>
          </a:p>
          <a:p>
            <a:pPr marL="342900" indent="-342900">
              <a:buFont typeface="Wingdings" pitchFamily="2" charset="2"/>
              <a:buChar char="à"/>
            </a:pPr>
            <a:r>
              <a:rPr lang="en-US" sz="2000" dirty="0" smtClean="0">
                <a:solidFill>
                  <a:schemeClr val="tx1"/>
                </a:solidFill>
                <a:latin typeface="Calibri" panose="020F0502020204030204" pitchFamily="34" charset="0"/>
              </a:rPr>
              <a:t>Coexistence mechanism for highly occupied frequency bands</a:t>
            </a:r>
            <a:endParaRPr lang="en-US" sz="2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45872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SNR vs. Number of Collided Hops</a:t>
            </a:r>
            <a:endParaRPr lang="en-US" dirty="0"/>
          </a:p>
        </p:txBody>
      </p:sp>
      <p:sp>
        <p:nvSpPr>
          <p:cNvPr id="3" name="Inhaltsplatzhalter 2"/>
          <p:cNvSpPr>
            <a:spLocks noGrp="1"/>
          </p:cNvSpPr>
          <p:nvPr>
            <p:ph idx="1"/>
          </p:nvPr>
        </p:nvSpPr>
        <p:spPr>
          <a:xfrm>
            <a:off x="5181600" y="1893145"/>
            <a:ext cx="3055727" cy="328509"/>
          </a:xfrm>
        </p:spPr>
        <p:txBody>
          <a:bodyPr/>
          <a:lstStyle/>
          <a:p>
            <a:pPr marL="0" indent="0">
              <a:buNone/>
            </a:pPr>
            <a:r>
              <a:rPr lang="en-US" sz="1800" dirty="0" smtClean="0">
                <a:latin typeface="+mj-lt"/>
              </a:rPr>
              <a:t>LDPC Code-Rate ¼, 23 Hops</a:t>
            </a:r>
            <a:endParaRPr lang="en-US" sz="1800" dirty="0">
              <a:latin typeface="+mj-lt"/>
            </a:endParaRPr>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September 2019</a:t>
            </a:r>
            <a:endParaRPr lang="en-GB" dirty="0"/>
          </a:p>
        </p:txBody>
      </p:sp>
      <p:pic>
        <p:nvPicPr>
          <p:cNvPr id="7" name="Grafik 6"/>
          <p:cNvPicPr/>
          <p:nvPr/>
        </p:nvPicPr>
        <p:blipFill rotWithShape="1">
          <a:blip r:embed="rId2">
            <a:extLst>
              <a:ext uri="{28A0092B-C50C-407E-A947-70E740481C1C}">
                <a14:useLocalDpi xmlns:a14="http://schemas.microsoft.com/office/drawing/2010/main" val="0"/>
              </a:ext>
            </a:extLst>
          </a:blip>
          <a:srcRect t="4431"/>
          <a:stretch/>
        </p:blipFill>
        <p:spPr>
          <a:xfrm>
            <a:off x="1143000" y="2264734"/>
            <a:ext cx="7359015" cy="4471345"/>
          </a:xfrm>
          <a:prstGeom prst="rect">
            <a:avLst/>
          </a:prstGeom>
        </p:spPr>
      </p:pic>
      <p:cxnSp>
        <p:nvCxnSpPr>
          <p:cNvPr id="9" name="Gerade Verbindung mit Pfeil 8"/>
          <p:cNvCxnSpPr/>
          <p:nvPr/>
        </p:nvCxnSpPr>
        <p:spPr bwMode="auto">
          <a:xfrm flipH="1">
            <a:off x="5181600" y="3905310"/>
            <a:ext cx="266700" cy="112389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0" name="Textfeld 9"/>
          <p:cNvSpPr txBox="1"/>
          <p:nvPr/>
        </p:nvSpPr>
        <p:spPr>
          <a:xfrm>
            <a:off x="5029200" y="3505200"/>
            <a:ext cx="3334567"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solidFill>
                  <a:schemeClr val="tx1"/>
                </a:solidFill>
              </a:rPr>
              <a:t>Still works with 65% lost hops</a:t>
            </a:r>
            <a:endParaRPr lang="en-US" sz="2000" dirty="0">
              <a:solidFill>
                <a:schemeClr val="tx1"/>
              </a:solidFill>
            </a:endParaRPr>
          </a:p>
        </p:txBody>
      </p:sp>
    </p:spTree>
    <p:extLst>
      <p:ext uri="{BB962C8B-B14F-4D97-AF65-F5344CB8AC3E}">
        <p14:creationId xmlns:p14="http://schemas.microsoft.com/office/powerpoint/2010/main" val="3092467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802.15.4w Interference Model</a:t>
            </a:r>
            <a:endParaRPr lang="en-US" dirty="0"/>
          </a:p>
        </p:txBody>
      </p:sp>
      <p:sp>
        <p:nvSpPr>
          <p:cNvPr id="3" name="Inhaltsplatzhalter 2"/>
          <p:cNvSpPr>
            <a:spLocks noGrp="1"/>
          </p:cNvSpPr>
          <p:nvPr>
            <p:ph idx="1"/>
          </p:nvPr>
        </p:nvSpPr>
        <p:spPr>
          <a:xfrm>
            <a:off x="762000" y="5715000"/>
            <a:ext cx="8288868" cy="729827"/>
          </a:xfrm>
        </p:spPr>
        <p:txBody>
          <a:bodyPr/>
          <a:lstStyle/>
          <a:p>
            <a:r>
              <a:rPr lang="en-US" dirty="0" smtClean="0"/>
              <a:t>Special interference model was created to simulate interference in LPWAN [2] </a:t>
            </a:r>
            <a:endParaRPr lang="en-US"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September 2019</a:t>
            </a:r>
            <a:endParaRPr lang="en-GB" dirty="0"/>
          </a:p>
        </p:txBody>
      </p:sp>
      <p:pic>
        <p:nvPicPr>
          <p:cNvPr id="7" name="Grafik 6"/>
          <p:cNvPicPr/>
          <p:nvPr/>
        </p:nvPicPr>
        <p:blipFill>
          <a:blip r:embed="rId2">
            <a:extLst>
              <a:ext uri="{28A0092B-C50C-407E-A947-70E740481C1C}">
                <a14:useLocalDpi xmlns:a14="http://schemas.microsoft.com/office/drawing/2010/main" val="0"/>
              </a:ext>
            </a:extLst>
          </a:blip>
          <a:stretch>
            <a:fillRect/>
          </a:stretch>
        </p:blipFill>
        <p:spPr>
          <a:xfrm>
            <a:off x="1143000" y="1524000"/>
            <a:ext cx="7315200" cy="4191000"/>
          </a:xfrm>
          <a:prstGeom prst="rect">
            <a:avLst/>
          </a:prstGeom>
        </p:spPr>
      </p:pic>
    </p:spTree>
    <p:extLst>
      <p:ext uri="{BB962C8B-B14F-4D97-AF65-F5344CB8AC3E}">
        <p14:creationId xmlns:p14="http://schemas.microsoft.com/office/powerpoint/2010/main" val="592554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Using Interference Model with </a:t>
            </a:r>
            <a:endParaRPr lang="en-US" dirty="0"/>
          </a:p>
        </p:txBody>
      </p:sp>
      <p:sp>
        <p:nvSpPr>
          <p:cNvPr id="3" name="Inhaltsplatzhalter 2"/>
          <p:cNvSpPr>
            <a:spLocks noGrp="1"/>
          </p:cNvSpPr>
          <p:nvPr>
            <p:ph idx="1"/>
          </p:nvPr>
        </p:nvSpPr>
        <p:spPr>
          <a:xfrm>
            <a:off x="731520" y="6096000"/>
            <a:ext cx="8288868" cy="404709"/>
          </a:xfrm>
        </p:spPr>
        <p:txBody>
          <a:bodyPr/>
          <a:lstStyle/>
          <a:p>
            <a:r>
              <a:rPr lang="en-US" dirty="0" smtClean="0"/>
              <a:t>19.04kS/s, Code-Rate 1/3, 3dB noise figure</a:t>
            </a:r>
          </a:p>
          <a:p>
            <a:r>
              <a:rPr lang="en-US" dirty="0" smtClean="0"/>
              <a:t>Only small loss compared to AWGN, no error-floor</a:t>
            </a:r>
            <a:endParaRPr lang="en-US"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September 2019</a:t>
            </a:r>
            <a:endParaRPr lang="en-GB" dirty="0"/>
          </a:p>
        </p:txBody>
      </p:sp>
      <p:pic>
        <p:nvPicPr>
          <p:cNvPr id="7" name="Picture 11"/>
          <p:cNvPicPr/>
          <p:nvPr/>
        </p:nvPicPr>
        <p:blipFill rotWithShape="1">
          <a:blip r:embed="rId2">
            <a:extLst>
              <a:ext uri="{28A0092B-C50C-407E-A947-70E740481C1C}">
                <a14:useLocalDpi xmlns:a14="http://schemas.microsoft.com/office/drawing/2010/main" val="0"/>
              </a:ext>
            </a:extLst>
          </a:blip>
          <a:srcRect t="4838" b="2493"/>
          <a:stretch/>
        </p:blipFill>
        <p:spPr bwMode="auto">
          <a:xfrm>
            <a:off x="1600200" y="1752600"/>
            <a:ext cx="6629400" cy="4303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5472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a:t>
            </a:r>
            <a:r>
              <a:rPr lang="en-US" dirty="0"/>
              <a:t>E</a:t>
            </a:r>
            <a:r>
              <a:rPr lang="en-US" dirty="0" smtClean="0"/>
              <a:t>xistence Simulations</a:t>
            </a:r>
            <a:endParaRPr lang="en-US" dirty="0"/>
          </a:p>
        </p:txBody>
      </p:sp>
      <p:sp>
        <p:nvSpPr>
          <p:cNvPr id="3" name="Inhaltsplatzhalter 2"/>
          <p:cNvSpPr>
            <a:spLocks noGrp="1"/>
          </p:cNvSpPr>
          <p:nvPr>
            <p:ph idx="1"/>
          </p:nvPr>
        </p:nvSpPr>
        <p:spPr/>
        <p:txBody>
          <a:bodyPr/>
          <a:lstStyle/>
          <a:p>
            <a:r>
              <a:rPr lang="en-US" dirty="0" smtClean="0"/>
              <a:t>Coexistence report is available on mentor [2]</a:t>
            </a:r>
          </a:p>
          <a:p>
            <a:r>
              <a:rPr lang="en-US" dirty="0" smtClean="0"/>
              <a:t>Primary focus was on general performance and co-existence with 802.11ah</a:t>
            </a:r>
          </a:p>
          <a:p>
            <a:endParaRPr lang="en-US" dirty="0" smtClean="0"/>
          </a:p>
          <a:p>
            <a:r>
              <a:rPr lang="en-US" dirty="0" smtClean="0"/>
              <a:t>All simulations assume a distance of 10m between victim signal transmitter and receiver</a:t>
            </a:r>
          </a:p>
          <a:p>
            <a:r>
              <a:rPr lang="en-US" dirty="0" smtClean="0"/>
              <a:t>The distance between the victim receiver and the interfering transmitter is varied</a:t>
            </a:r>
          </a:p>
          <a:p>
            <a:r>
              <a:rPr lang="en-US" dirty="0" smtClean="0"/>
              <a:t>The results shown here are worst-case results without CCA (which would be used in practical systems) and any interference cancellation techniques</a:t>
            </a:r>
          </a:p>
          <a:p>
            <a:endParaRPr lang="en-US"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September 2019</a:t>
            </a:r>
            <a:endParaRPr lang="en-GB" dirty="0"/>
          </a:p>
        </p:txBody>
      </p:sp>
    </p:spTree>
    <p:extLst>
      <p:ext uri="{BB962C8B-B14F-4D97-AF65-F5344CB8AC3E}">
        <p14:creationId xmlns:p14="http://schemas.microsoft.com/office/powerpoint/2010/main" val="494209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1520" y="731522"/>
            <a:ext cx="8488680" cy="1136227"/>
          </a:xfrm>
        </p:spPr>
        <p:txBody>
          <a:bodyPr/>
          <a:lstStyle/>
          <a:p>
            <a:r>
              <a:rPr lang="en-US" dirty="0" smtClean="0"/>
              <a:t>802.11ah Co-Existence – Victim 802.11ah</a:t>
            </a:r>
            <a:endParaRPr lang="en-US" dirty="0"/>
          </a:p>
        </p:txBody>
      </p:sp>
      <p:sp>
        <p:nvSpPr>
          <p:cNvPr id="3" name="Inhaltsplatzhalter 2"/>
          <p:cNvSpPr>
            <a:spLocks noGrp="1"/>
          </p:cNvSpPr>
          <p:nvPr>
            <p:ph idx="1"/>
          </p:nvPr>
        </p:nvSpPr>
        <p:spPr>
          <a:xfrm>
            <a:off x="731520" y="5996091"/>
            <a:ext cx="8288868" cy="557109"/>
          </a:xfrm>
        </p:spPr>
        <p:txBody>
          <a:bodyPr/>
          <a:lstStyle/>
          <a:p>
            <a:r>
              <a:rPr lang="en-US" dirty="0" smtClean="0"/>
              <a:t>802.15.4w also allows for additional CCA for the detection per hop to further reduce the interference to other systems</a:t>
            </a:r>
            <a:endParaRPr lang="en-US"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September 2019</a:t>
            </a:r>
            <a:endParaRPr lang="en-GB" dirty="0"/>
          </a:p>
        </p:txBody>
      </p:sp>
      <p:pic>
        <p:nvPicPr>
          <p:cNvPr id="7" name="Grafik 6"/>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934200" cy="4572000"/>
          </a:xfrm>
          <a:prstGeom prst="rect">
            <a:avLst/>
          </a:prstGeom>
          <a:noFill/>
          <a:ln>
            <a:noFill/>
          </a:ln>
        </p:spPr>
      </p:pic>
      <p:sp>
        <p:nvSpPr>
          <p:cNvPr id="8" name="Ellipse 7"/>
          <p:cNvSpPr/>
          <p:nvPr/>
        </p:nvSpPr>
        <p:spPr bwMode="auto">
          <a:xfrm>
            <a:off x="2895600" y="3733800"/>
            <a:ext cx="1524000" cy="914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Textfeld 8"/>
          <p:cNvSpPr txBox="1"/>
          <p:nvPr/>
        </p:nvSpPr>
        <p:spPr>
          <a:xfrm>
            <a:off x="4114800" y="4343400"/>
            <a:ext cx="3209533" cy="87318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tx1"/>
                </a:solidFill>
              </a:rPr>
              <a:t>Interferer is closer than</a:t>
            </a:r>
            <a:br>
              <a:rPr lang="en-US" dirty="0" smtClean="0">
                <a:solidFill>
                  <a:schemeClr val="tx1"/>
                </a:solidFill>
              </a:rPr>
            </a:br>
            <a:r>
              <a:rPr lang="en-US" dirty="0" smtClean="0">
                <a:solidFill>
                  <a:schemeClr val="tx1"/>
                </a:solidFill>
              </a:rPr>
              <a:t>desired transmitter</a:t>
            </a:r>
            <a:endParaRPr lang="en-US" dirty="0">
              <a:solidFill>
                <a:schemeClr val="tx1"/>
              </a:solidFill>
            </a:endParaRPr>
          </a:p>
        </p:txBody>
      </p:sp>
    </p:spTree>
    <p:extLst>
      <p:ext uri="{BB962C8B-B14F-4D97-AF65-F5344CB8AC3E}">
        <p14:creationId xmlns:p14="http://schemas.microsoft.com/office/powerpoint/2010/main" val="562411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31522"/>
            <a:ext cx="8763000" cy="1136227"/>
          </a:xfrm>
        </p:spPr>
        <p:txBody>
          <a:bodyPr/>
          <a:lstStyle/>
          <a:p>
            <a:r>
              <a:rPr lang="en-US" dirty="0"/>
              <a:t>802.11ah Co-Existence – Victim </a:t>
            </a:r>
            <a:r>
              <a:rPr lang="en-US" dirty="0" smtClean="0"/>
              <a:t>802.15.4w</a:t>
            </a:r>
            <a:endParaRPr lang="en-US" dirty="0"/>
          </a:p>
        </p:txBody>
      </p:sp>
      <p:sp>
        <p:nvSpPr>
          <p:cNvPr id="3" name="Inhaltsplatzhalter 2"/>
          <p:cNvSpPr>
            <a:spLocks noGrp="1"/>
          </p:cNvSpPr>
          <p:nvPr>
            <p:ph idx="1"/>
          </p:nvPr>
        </p:nvSpPr>
        <p:spPr>
          <a:xfrm>
            <a:off x="694266" y="6248400"/>
            <a:ext cx="8288868" cy="633309"/>
          </a:xfrm>
        </p:spPr>
        <p:txBody>
          <a:bodyPr/>
          <a:lstStyle/>
          <a:p>
            <a:r>
              <a:rPr lang="en-US" dirty="0" smtClean="0"/>
              <a:t>Low bandwidth makes 802.15.4w very robust wrt. 802.11ah</a:t>
            </a:r>
            <a:endParaRPr lang="en-US"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September 2019</a:t>
            </a:r>
            <a:endParaRPr lang="en-GB" dirty="0"/>
          </a:p>
        </p:txBody>
      </p:sp>
      <p:pic>
        <p:nvPicPr>
          <p:cNvPr id="7" name="Grafik 6"/>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6629400" cy="4419600"/>
          </a:xfrm>
          <a:prstGeom prst="rect">
            <a:avLst/>
          </a:prstGeom>
          <a:noFill/>
          <a:ln>
            <a:noFill/>
          </a:ln>
        </p:spPr>
      </p:pic>
      <p:sp>
        <p:nvSpPr>
          <p:cNvPr id="8" name="Ellipse 7"/>
          <p:cNvSpPr/>
          <p:nvPr/>
        </p:nvSpPr>
        <p:spPr bwMode="auto">
          <a:xfrm>
            <a:off x="2895600" y="3733800"/>
            <a:ext cx="3200400" cy="9144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Textfeld 8"/>
          <p:cNvSpPr txBox="1"/>
          <p:nvPr/>
        </p:nvSpPr>
        <p:spPr>
          <a:xfrm>
            <a:off x="4267200" y="4648200"/>
            <a:ext cx="3209533" cy="87318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tx1"/>
                </a:solidFill>
              </a:rPr>
              <a:t>Interferer is closer than</a:t>
            </a:r>
            <a:br>
              <a:rPr lang="en-US" dirty="0" smtClean="0">
                <a:solidFill>
                  <a:schemeClr val="tx1"/>
                </a:solidFill>
              </a:rPr>
            </a:br>
            <a:r>
              <a:rPr lang="en-US" dirty="0" smtClean="0">
                <a:solidFill>
                  <a:schemeClr val="tx1"/>
                </a:solidFill>
              </a:rPr>
              <a:t>desired transmitter</a:t>
            </a:r>
            <a:endParaRPr lang="en-US" dirty="0">
              <a:solidFill>
                <a:schemeClr val="tx1"/>
              </a:solidFill>
            </a:endParaRPr>
          </a:p>
        </p:txBody>
      </p:sp>
    </p:spTree>
    <p:extLst>
      <p:ext uri="{BB962C8B-B14F-4D97-AF65-F5344CB8AC3E}">
        <p14:creationId xmlns:p14="http://schemas.microsoft.com/office/powerpoint/2010/main" val="508673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Current Status of IEEE 802.15.4w</a:t>
            </a:r>
            <a:endParaRPr lang="en-US"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September 2019</a:t>
            </a:r>
            <a:endParaRPr lang="en-GB" dirty="0"/>
          </a:p>
        </p:txBody>
      </p:sp>
      <p:graphicFrame>
        <p:nvGraphicFramePr>
          <p:cNvPr id="7" name="Table 1"/>
          <p:cNvGraphicFramePr>
            <a:graphicFrameLocks noGrp="1"/>
          </p:cNvGraphicFramePr>
          <p:nvPr>
            <p:extLst>
              <p:ext uri="{D42A27DB-BD31-4B8C-83A1-F6EECF244321}">
                <p14:modId xmlns:p14="http://schemas.microsoft.com/office/powerpoint/2010/main" val="1925966888"/>
              </p:ext>
            </p:extLst>
          </p:nvPr>
        </p:nvGraphicFramePr>
        <p:xfrm>
          <a:off x="762000" y="1663434"/>
          <a:ext cx="7776864" cy="4384039"/>
        </p:xfrm>
        <a:graphic>
          <a:graphicData uri="http://schemas.openxmlformats.org/drawingml/2006/table">
            <a:tbl>
              <a:tblPr firstRow="1" bandRow="1">
                <a:tableStyleId>{5C22544A-7EE6-4342-B048-85BDC9FD1C3A}</a:tableStyleId>
              </a:tblPr>
              <a:tblGrid>
                <a:gridCol w="4401998"/>
                <a:gridCol w="3374866"/>
              </a:tblGrid>
              <a:tr h="398549">
                <a:tc>
                  <a:txBody>
                    <a:bodyPr/>
                    <a:lstStyle/>
                    <a:p>
                      <a:pPr marL="0" lvl="1" indent="0">
                        <a:buFont typeface="Arial"/>
                        <a:buNone/>
                      </a:pPr>
                      <a:r>
                        <a:rPr lang="en-US" sz="1800" b="1" kern="1200" dirty="0" smtClean="0">
                          <a:solidFill>
                            <a:schemeClr val="lt1"/>
                          </a:solidFill>
                          <a:latin typeface="+mn-lt"/>
                          <a:ea typeface="+mn-ea"/>
                          <a:cs typeface="+mn-cs"/>
                        </a:rPr>
                        <a:t>TASK</a:t>
                      </a:r>
                    </a:p>
                  </a:txBody>
                  <a:tcPr/>
                </a:tc>
                <a:tc>
                  <a:txBody>
                    <a:bodyPr/>
                    <a:lstStyle/>
                    <a:p>
                      <a:r>
                        <a:rPr lang="en-US" dirty="0" smtClean="0"/>
                        <a:t>Completed</a:t>
                      </a:r>
                      <a:endParaRPr lang="en-US" dirty="0"/>
                    </a:p>
                  </a:txBody>
                  <a:tcPr/>
                </a:tc>
              </a:tr>
              <a:tr h="398549">
                <a:tc>
                  <a:txBody>
                    <a:bodyPr/>
                    <a:lstStyle/>
                    <a:p>
                      <a:r>
                        <a:rPr lang="en-US" dirty="0" smtClean="0"/>
                        <a:t>Start of</a:t>
                      </a:r>
                      <a:r>
                        <a:rPr lang="en-US" baseline="0" dirty="0" smtClean="0"/>
                        <a:t> TG work</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Mar, 2018</a:t>
                      </a:r>
                    </a:p>
                  </a:txBody>
                  <a:tcPr/>
                </a:tc>
              </a:tr>
              <a:tr h="398549">
                <a:tc>
                  <a:txBody>
                    <a:bodyPr/>
                    <a:lstStyle/>
                    <a:p>
                      <a:r>
                        <a:rPr lang="en-US" dirty="0" smtClean="0"/>
                        <a:t>Call for Proposals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Mar, 2018</a:t>
                      </a:r>
                    </a:p>
                  </a:txBody>
                  <a:tcPr/>
                </a:tc>
              </a:tr>
              <a:tr h="398549">
                <a:tc>
                  <a:txBody>
                    <a:bodyPr/>
                    <a:lstStyle/>
                    <a:p>
                      <a:r>
                        <a:rPr lang="en-US" dirty="0" smtClean="0">
                          <a:solidFill>
                            <a:schemeClr val="tx1"/>
                          </a:solidFill>
                        </a:rPr>
                        <a:t>Technical Guidelines Doc.</a:t>
                      </a:r>
                      <a:endParaRPr lang="en-US"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trike="noStrike" baseline="0" dirty="0" smtClean="0">
                          <a:solidFill>
                            <a:schemeClr val="tx1"/>
                          </a:solidFill>
                        </a:rPr>
                        <a:t>Mar, 2018</a:t>
                      </a:r>
                    </a:p>
                  </a:txBody>
                  <a:tcPr/>
                </a:tc>
              </a:tr>
              <a:tr h="398549">
                <a:tc>
                  <a:txBody>
                    <a:bodyPr/>
                    <a:lstStyle/>
                    <a:p>
                      <a:r>
                        <a:rPr lang="en-US" dirty="0" smtClean="0">
                          <a:solidFill>
                            <a:schemeClr val="tx1"/>
                          </a:solidFill>
                        </a:rPr>
                        <a:t>Initial discussion of proposals</a:t>
                      </a:r>
                      <a:endParaRPr lang="en-US"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July,</a:t>
                      </a:r>
                      <a:r>
                        <a:rPr lang="en-US" baseline="0" dirty="0" smtClean="0">
                          <a:solidFill>
                            <a:schemeClr val="tx1"/>
                          </a:solidFill>
                        </a:rPr>
                        <a:t> 2018</a:t>
                      </a:r>
                      <a:endParaRPr lang="en-US" dirty="0" smtClean="0">
                        <a:solidFill>
                          <a:schemeClr val="tx1"/>
                        </a:solidFill>
                      </a:endParaRPr>
                    </a:p>
                  </a:txBody>
                  <a:tcPr/>
                </a:tc>
              </a:tr>
              <a:tr h="398549">
                <a:tc>
                  <a:txBody>
                    <a:bodyPr/>
                    <a:lstStyle/>
                    <a:p>
                      <a:r>
                        <a:rPr lang="en-US" dirty="0" smtClean="0"/>
                        <a:t>Editing Draft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trike="noStrike" dirty="0" smtClean="0">
                          <a:solidFill>
                            <a:schemeClr val="tx1"/>
                          </a:solidFill>
                        </a:rPr>
                        <a:t>Jan, 2019</a:t>
                      </a:r>
                    </a:p>
                  </a:txBody>
                  <a:tcPr/>
                </a:tc>
              </a:tr>
              <a:tr h="398549">
                <a:tc>
                  <a:txBody>
                    <a:bodyPr/>
                    <a:lstStyle/>
                    <a:p>
                      <a:r>
                        <a:rPr lang="en-US" dirty="0" smtClean="0"/>
                        <a:t>LB</a:t>
                      </a:r>
                      <a:endParaRPr lang="en-US" dirty="0"/>
                    </a:p>
                  </a:txBody>
                  <a:tcPr/>
                </a:tc>
                <a:tc>
                  <a:txBody>
                    <a:bodyPr/>
                    <a:lstStyle/>
                    <a:p>
                      <a:r>
                        <a:rPr lang="en-US" baseline="0" dirty="0" smtClean="0">
                          <a:solidFill>
                            <a:schemeClr val="tx1"/>
                          </a:solidFill>
                        </a:rPr>
                        <a:t>Mar, 2019</a:t>
                      </a:r>
                      <a:endParaRPr lang="en-US" dirty="0">
                        <a:solidFill>
                          <a:schemeClr val="tx1"/>
                        </a:solidFill>
                      </a:endParaRPr>
                    </a:p>
                  </a:txBody>
                  <a:tcPr/>
                </a:tc>
              </a:tr>
              <a:tr h="398549">
                <a:tc>
                  <a:txBody>
                    <a:bodyPr/>
                    <a:lstStyle/>
                    <a:p>
                      <a:r>
                        <a:rPr lang="en-US" dirty="0" smtClean="0"/>
                        <a:t>LB Comment Resolution</a:t>
                      </a:r>
                      <a:endParaRPr lang="en-US" dirty="0"/>
                    </a:p>
                  </a:txBody>
                  <a:tcPr/>
                </a:tc>
                <a:tc>
                  <a:txBody>
                    <a:bodyPr/>
                    <a:lstStyle/>
                    <a:p>
                      <a:r>
                        <a:rPr lang="en-US" dirty="0" smtClean="0"/>
                        <a:t>May,</a:t>
                      </a:r>
                      <a:r>
                        <a:rPr lang="en-US" baseline="0" dirty="0" smtClean="0"/>
                        <a:t> 2019</a:t>
                      </a:r>
                      <a:endParaRPr lang="en-US" dirty="0"/>
                    </a:p>
                  </a:txBody>
                  <a:tcPr/>
                </a:tc>
              </a:tr>
              <a:tr h="398549">
                <a:tc>
                  <a:txBody>
                    <a:bodyPr/>
                    <a:lstStyle/>
                    <a:p>
                      <a:r>
                        <a:rPr lang="en-US" dirty="0" smtClean="0"/>
                        <a:t>LB Recirculation / SB</a:t>
                      </a:r>
                      <a:endParaRPr lang="en-US" dirty="0"/>
                    </a:p>
                  </a:txBody>
                  <a:tcPr/>
                </a:tc>
                <a:tc>
                  <a:txBody>
                    <a:bodyPr/>
                    <a:lstStyle/>
                    <a:p>
                      <a:r>
                        <a:rPr lang="en-US" dirty="0" smtClean="0"/>
                        <a:t>July, 2019</a:t>
                      </a:r>
                      <a:endParaRPr lang="en-US" dirty="0"/>
                    </a:p>
                  </a:txBody>
                  <a:tcPr/>
                </a:tc>
              </a:tr>
              <a:tr h="398549">
                <a:tc>
                  <a:txBody>
                    <a:bodyPr/>
                    <a:lstStyle/>
                    <a:p>
                      <a:r>
                        <a:rPr lang="en-US" dirty="0" smtClean="0"/>
                        <a:t>SB Comment Resolution</a:t>
                      </a:r>
                      <a:endParaRPr lang="en-US" dirty="0"/>
                    </a:p>
                  </a:txBody>
                  <a:tcPr/>
                </a:tc>
                <a:tc>
                  <a:txBody>
                    <a:bodyPr/>
                    <a:lstStyle/>
                    <a:p>
                      <a:r>
                        <a:rPr lang="en-US" dirty="0" smtClean="0"/>
                        <a:t>Nov, 2019</a:t>
                      </a:r>
                      <a:endParaRPr lang="en-US" dirty="0"/>
                    </a:p>
                  </a:txBody>
                  <a:tcPr/>
                </a:tc>
              </a:tr>
              <a:tr h="398549">
                <a:tc>
                  <a:txBody>
                    <a:bodyPr/>
                    <a:lstStyle/>
                    <a:p>
                      <a:r>
                        <a:rPr lang="en-US" dirty="0" smtClean="0"/>
                        <a:t>Submission to</a:t>
                      </a:r>
                      <a:r>
                        <a:rPr lang="en-US" baseline="0" dirty="0" smtClean="0"/>
                        <a:t> </a:t>
                      </a:r>
                      <a:r>
                        <a:rPr lang="en-US" baseline="0" dirty="0" err="1" smtClean="0"/>
                        <a:t>Rev</a:t>
                      </a:r>
                      <a:r>
                        <a:rPr lang="en-US" dirty="0" err="1" smtClean="0"/>
                        <a:t>Com</a:t>
                      </a:r>
                      <a:endParaRPr lang="en-US" dirty="0"/>
                    </a:p>
                  </a:txBody>
                  <a:tcPr/>
                </a:tc>
                <a:tc>
                  <a:txBody>
                    <a:bodyPr/>
                    <a:lstStyle/>
                    <a:p>
                      <a:r>
                        <a:rPr lang="en-US" dirty="0" smtClean="0"/>
                        <a:t>?,</a:t>
                      </a:r>
                      <a:r>
                        <a:rPr lang="en-US" baseline="0" dirty="0" smtClean="0"/>
                        <a:t> 2020</a:t>
                      </a:r>
                      <a:endParaRPr lang="en-US" dirty="0"/>
                    </a:p>
                  </a:txBody>
                  <a:tcPr/>
                </a:tc>
              </a:tr>
            </a:tbl>
          </a:graphicData>
        </a:graphic>
      </p:graphicFrame>
      <p:pic>
        <p:nvPicPr>
          <p:cNvPr id="8" name="Picture 3" descr="C:\Users\robert\AppData\Local\Microsoft\Windows\Temporary Internet Files\Content.IE5\GPH0NBY1\left-254094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4724400"/>
            <a:ext cx="1178313" cy="1178313"/>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725214" y="6127304"/>
            <a:ext cx="7885386" cy="707886"/>
          </a:xfrm>
          <a:prstGeom prst="rect">
            <a:avLst/>
          </a:prstGeom>
          <a:noFill/>
        </p:spPr>
        <p:txBody>
          <a:bodyPr wrap="square" rtlCol="0">
            <a:spAutoFit/>
          </a:bodyPr>
          <a:lstStyle/>
          <a:p>
            <a:r>
              <a:rPr lang="en-US" sz="2000" dirty="0" smtClean="0">
                <a:solidFill>
                  <a:schemeClr val="tx1"/>
                </a:solidFill>
                <a:latin typeface="Calibri" panose="020F0502020204030204" pitchFamily="34" charset="0"/>
              </a:rPr>
              <a:t>802.15.4w has to wait for current 802.15.4 revision to complete before publication</a:t>
            </a:r>
            <a:endParaRPr lang="en-US" sz="2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658616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Summary</a:t>
            </a:r>
            <a:endParaRPr lang="en-US" dirty="0"/>
          </a:p>
        </p:txBody>
      </p:sp>
      <p:sp>
        <p:nvSpPr>
          <p:cNvPr id="3" name="Inhaltsplatzhalter 2"/>
          <p:cNvSpPr>
            <a:spLocks noGrp="1"/>
          </p:cNvSpPr>
          <p:nvPr>
            <p:ph idx="1"/>
          </p:nvPr>
        </p:nvSpPr>
        <p:spPr/>
        <p:txBody>
          <a:bodyPr/>
          <a:lstStyle/>
          <a:p>
            <a:r>
              <a:rPr lang="en-US" dirty="0" smtClean="0"/>
              <a:t>LPWAN will suffer strong interference from other systems due to their system design</a:t>
            </a:r>
          </a:p>
          <a:p>
            <a:r>
              <a:rPr lang="en-US" dirty="0" smtClean="0"/>
              <a:t>802.15.4w uses diversity and strong forward error correction for reliable communication in densely used license-exempt frequency bands</a:t>
            </a:r>
          </a:p>
          <a:p>
            <a:pPr>
              <a:buFont typeface="Wingdings" pitchFamily="2" charset="2"/>
              <a:buChar char="è"/>
            </a:pPr>
            <a:r>
              <a:rPr lang="en-US" dirty="0" smtClean="0">
                <a:sym typeface="Wingdings" panose="05000000000000000000" pitchFamily="2" charset="2"/>
              </a:rPr>
              <a:t>802.15.4w offers passive co-existence by design</a:t>
            </a:r>
          </a:p>
          <a:p>
            <a:pPr>
              <a:buFont typeface="Wingdings" pitchFamily="2" charset="2"/>
              <a:buChar char="è"/>
            </a:pPr>
            <a:endParaRPr lang="en-US" dirty="0" smtClean="0"/>
          </a:p>
          <a:p>
            <a:r>
              <a:rPr lang="en-US" dirty="0" smtClean="0"/>
              <a:t>All additional transmitter features can be implemented on state-of-the-art FSK transmitter chips using software only</a:t>
            </a:r>
          </a:p>
          <a:p>
            <a:r>
              <a:rPr lang="en-US" dirty="0" smtClean="0"/>
              <a:t>Co-Existence simulations show no significant interference between 802.11ah and 802.15.4w</a:t>
            </a:r>
            <a:endParaRPr lang="en-US" dirty="0"/>
          </a:p>
        </p:txBody>
      </p:sp>
      <p:sp>
        <p:nvSpPr>
          <p:cNvPr id="4" name="Foliennummernplatzhalter 3"/>
          <p:cNvSpPr>
            <a:spLocks noGrp="1"/>
          </p:cNvSpPr>
          <p:nvPr>
            <p:ph type="sldNum" idx="12"/>
          </p:nvPr>
        </p:nvSpPr>
        <p:spPr/>
        <p:txBody>
          <a:bodyPr/>
          <a:lstStyle/>
          <a:p>
            <a:r>
              <a:rPr lang="en-GB" dirty="0" smtClean="0"/>
              <a:t>Slide </a:t>
            </a:r>
            <a:fld id="{440F5867-744E-4AA6-B0ED-4C44D2DFBB7B}" type="slidenum">
              <a:rPr lang="en-GB" smtClean="0"/>
              <a:pPr/>
              <a:t>18</a:t>
            </a:fld>
            <a:endParaRPr lang="en-GB" dirty="0"/>
          </a:p>
        </p:txBody>
      </p:sp>
      <p:sp>
        <p:nvSpPr>
          <p:cNvPr id="5" name="Fußzeilenplatzhalter 4"/>
          <p:cNvSpPr>
            <a:spLocks noGrp="1"/>
          </p:cNvSpPr>
          <p:nvPr>
            <p:ph type="ftr" idx="14"/>
          </p:nvPr>
        </p:nvSpPr>
        <p:spPr/>
        <p:txBody>
          <a:bodyPr/>
          <a:lstStyle/>
          <a:p>
            <a:r>
              <a:rPr lang="en-GB" dirty="0" smtClean="0"/>
              <a:t>Joerg ROBERT, FAU Erlangen-N.</a:t>
            </a:r>
            <a:endParaRPr lang="en-GB" dirty="0"/>
          </a:p>
        </p:txBody>
      </p:sp>
      <p:sp>
        <p:nvSpPr>
          <p:cNvPr id="6" name="Datumsplatzhalter 5"/>
          <p:cNvSpPr>
            <a:spLocks noGrp="1"/>
          </p:cNvSpPr>
          <p:nvPr>
            <p:ph type="dt" idx="15"/>
          </p:nvPr>
        </p:nvSpPr>
        <p:spPr/>
        <p:txBody>
          <a:bodyPr/>
          <a:lstStyle/>
          <a:p>
            <a:r>
              <a:rPr lang="de-DE" dirty="0" smtClean="0"/>
              <a:t>September 2019</a:t>
            </a:r>
            <a:endParaRPr lang="en-GB" dirty="0"/>
          </a:p>
        </p:txBody>
      </p:sp>
    </p:spTree>
    <p:extLst>
      <p:ext uri="{BB962C8B-B14F-4D97-AF65-F5344CB8AC3E}">
        <p14:creationId xmlns:p14="http://schemas.microsoft.com/office/powerpoint/2010/main" val="783504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r>
              <a:rPr lang="en-GB" dirty="0" smtClean="0"/>
              <a:t>References</a:t>
            </a:r>
            <a:endParaRPr lang="en-GB" dirty="0"/>
          </a:p>
        </p:txBody>
      </p:sp>
      <p:sp>
        <p:nvSpPr>
          <p:cNvPr id="11266" name="Rectangle 2"/>
          <p:cNvSpPr>
            <a:spLocks noGrp="1" noChangeArrowheads="1"/>
          </p:cNvSpPr>
          <p:nvPr>
            <p:ph type="body" idx="1"/>
          </p:nvPr>
        </p:nvSpPr>
        <p:spPr/>
        <p:txBody>
          <a:bodyPr/>
          <a:lstStyle/>
          <a:p>
            <a:r>
              <a:rPr lang="en-US" sz="1800" dirty="0" smtClean="0"/>
              <a:t>[1] 802.15.4w CA document, 15-19/212r2</a:t>
            </a:r>
            <a:endParaRPr lang="en-US" sz="1800" dirty="0" smtClean="0"/>
          </a:p>
          <a:p>
            <a:r>
              <a:rPr lang="en-US" sz="1800" dirty="0" smtClean="0"/>
              <a:t>[2</a:t>
            </a:r>
            <a:r>
              <a:rPr lang="en-US" sz="1800" dirty="0"/>
              <a:t>] J. Robert, S. Rauh, H. Lieske and A. Heuberger, "IEEE 802.15 Low Power Wide Area Network (LPWAN) PHY Interference Model," 2018 IEEE International Conference on Communications (ICC), Kansas City, MO, 2018</a:t>
            </a:r>
            <a:endParaRPr lang="en-US" sz="1800" dirty="0"/>
          </a:p>
        </p:txBody>
      </p:sp>
      <p:sp>
        <p:nvSpPr>
          <p:cNvPr id="6" name="Slide Number Placeholder 5"/>
          <p:cNvSpPr>
            <a:spLocks noGrp="1"/>
          </p:cNvSpPr>
          <p:nvPr>
            <p:ph type="sldNum" idx="12"/>
          </p:nvPr>
        </p:nvSpPr>
        <p:spPr/>
        <p:txBody>
          <a:bodyPr/>
          <a:lstStyle/>
          <a:p>
            <a:r>
              <a:rPr lang="en-GB" dirty="0" smtClean="0"/>
              <a:t>Slide </a:t>
            </a:r>
            <a:fld id="{531D307C-65C7-4BB3-B44A-1501D36803F7}" type="slidenum">
              <a:rPr lang="en-GB" smtClean="0"/>
              <a:pPr/>
              <a:t>19</a:t>
            </a:fld>
            <a:endParaRPr lang="en-GB" dirty="0"/>
          </a:p>
        </p:txBody>
      </p:sp>
      <p:sp>
        <p:nvSpPr>
          <p:cNvPr id="5" name="Footer Placeholder 4"/>
          <p:cNvSpPr>
            <a:spLocks noGrp="1"/>
          </p:cNvSpPr>
          <p:nvPr>
            <p:ph type="ftr" idx="14"/>
          </p:nvPr>
        </p:nvSpPr>
        <p:spPr/>
        <p:txBody>
          <a:bodyPr/>
          <a:lstStyle/>
          <a:p>
            <a:r>
              <a:rPr lang="en-GB" dirty="0" smtClean="0"/>
              <a:t>Joerg ROBERT, FAU Erlangen-N.</a:t>
            </a:r>
            <a:endParaRPr lang="en-GB" dirty="0"/>
          </a:p>
        </p:txBody>
      </p:sp>
      <p:sp>
        <p:nvSpPr>
          <p:cNvPr id="4" name="Date Placeholder 3"/>
          <p:cNvSpPr>
            <a:spLocks noGrp="1"/>
          </p:cNvSpPr>
          <p:nvPr>
            <p:ph type="dt" idx="15"/>
          </p:nvPr>
        </p:nvSpPr>
        <p:spPr/>
        <p:txBody>
          <a:bodyPr/>
          <a:lstStyle/>
          <a:p>
            <a:r>
              <a:rPr lang="de-DE" dirty="0" smtClean="0"/>
              <a:t>September 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de-DE" dirty="0" smtClean="0"/>
              <a:t>September 2019</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dirty="0" smtClean="0"/>
              <a:t>Joerg ROBERT, FAU Erlangen-N.</a:t>
            </a:r>
            <a:endParaRPr lang="en-GB"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dirty="0"/>
              <a:t>Abstract</a:t>
            </a:r>
          </a:p>
        </p:txBody>
      </p:sp>
      <p:sp>
        <p:nvSpPr>
          <p:cNvPr id="4098" name="Rectangle 2"/>
          <p:cNvSpPr>
            <a:spLocks noGrp="1" noChangeArrowheads="1"/>
          </p:cNvSpPr>
          <p:nvPr>
            <p:ph type="body" idx="1"/>
          </p:nvPr>
        </p:nvSpPr>
        <p:spPr>
          <a:xfrm>
            <a:off x="731520" y="2113280"/>
            <a:ext cx="8290560"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Introduction to LPWAN</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LPWAN challenges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802.15.4w technological approaches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802.15.4w performance and co-existence performance</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smtClean="0"/>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smtClean="0"/>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Introduction to Low Power Wide Area Networks </a:t>
            </a:r>
            <a:endParaRPr lang="en-US" dirty="0"/>
          </a:p>
        </p:txBody>
      </p:sp>
      <p:sp>
        <p:nvSpPr>
          <p:cNvPr id="3" name="Inhaltsplatzhalter 2"/>
          <p:cNvSpPr>
            <a:spLocks noGrp="1"/>
          </p:cNvSpPr>
          <p:nvPr>
            <p:ph idx="1"/>
          </p:nvPr>
        </p:nvSpPr>
        <p:spPr>
          <a:xfrm>
            <a:off x="731520" y="4648200"/>
            <a:ext cx="8288868" cy="1852509"/>
          </a:xfrm>
        </p:spPr>
        <p:txBody>
          <a:bodyPr/>
          <a:lstStyle/>
          <a:p>
            <a:r>
              <a:rPr lang="en-US" dirty="0"/>
              <a:t>Low Power Wide Area Networks (LPWAN) enable long-range transmission with very low transmit powers by using</a:t>
            </a:r>
          </a:p>
          <a:p>
            <a:pPr lvl="1"/>
            <a:r>
              <a:rPr lang="en-US" dirty="0"/>
              <a:t>very low payload bit-rates (~1kBit/s) </a:t>
            </a:r>
            <a:r>
              <a:rPr lang="en-US" dirty="0" smtClean="0">
                <a:sym typeface="Wingdings" panose="05000000000000000000" pitchFamily="2" charset="2"/>
              </a:rPr>
              <a:t></a:t>
            </a:r>
            <a:r>
              <a:rPr lang="en-US" dirty="0" smtClean="0"/>
              <a:t> </a:t>
            </a:r>
            <a:r>
              <a:rPr lang="en-US" dirty="0"/>
              <a:t>high sensitivity (e.g. -140dBm) </a:t>
            </a:r>
          </a:p>
          <a:p>
            <a:pPr lvl="1"/>
            <a:r>
              <a:rPr lang="en-US" dirty="0"/>
              <a:t>highly exposed base-station antennas </a:t>
            </a:r>
            <a:r>
              <a:rPr lang="en-US" dirty="0" smtClean="0">
                <a:sym typeface="Wingdings" panose="05000000000000000000" pitchFamily="2" charset="2"/>
              </a:rPr>
              <a:t></a:t>
            </a:r>
            <a:r>
              <a:rPr lang="en-US" dirty="0" smtClean="0"/>
              <a:t> </a:t>
            </a:r>
            <a:r>
              <a:rPr lang="en-US" dirty="0"/>
              <a:t>reduced </a:t>
            </a:r>
            <a:r>
              <a:rPr lang="en-US" dirty="0" smtClean="0"/>
              <a:t>path-loss</a:t>
            </a:r>
          </a:p>
          <a:p>
            <a:r>
              <a:rPr lang="en-US" dirty="0" smtClean="0"/>
              <a:t>Focus is almost completely on uplink traffic</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liennummernplatzhalter 3"/>
          <p:cNvSpPr>
            <a:spLocks noGrp="1"/>
          </p:cNvSpPr>
          <p:nvPr>
            <p:ph type="sldNum" idx="12"/>
          </p:nvPr>
        </p:nvSpPr>
        <p:spPr/>
        <p:txBody>
          <a:bodyPr/>
          <a:lstStyle/>
          <a:p>
            <a:r>
              <a:rPr lang="en-GB" dirty="0" smtClean="0"/>
              <a:t>Slide </a:t>
            </a:r>
            <a:fld id="{440F5867-744E-4AA6-B0ED-4C44D2DFBB7B}" type="slidenum">
              <a:rPr lang="en-GB" smtClean="0"/>
              <a:pPr/>
              <a:t>3</a:t>
            </a:fld>
            <a:endParaRPr lang="en-GB" dirty="0"/>
          </a:p>
        </p:txBody>
      </p:sp>
      <p:sp>
        <p:nvSpPr>
          <p:cNvPr id="5" name="Fußzeilenplatzhalter 4"/>
          <p:cNvSpPr>
            <a:spLocks noGrp="1"/>
          </p:cNvSpPr>
          <p:nvPr>
            <p:ph type="ftr" idx="14"/>
          </p:nvPr>
        </p:nvSpPr>
        <p:spPr/>
        <p:txBody>
          <a:bodyPr/>
          <a:lstStyle/>
          <a:p>
            <a:r>
              <a:rPr lang="en-GB" dirty="0" smtClean="0"/>
              <a:t>Joerg ROBERT, FAU Erlangen-N.</a:t>
            </a:r>
            <a:endParaRPr lang="en-GB" dirty="0"/>
          </a:p>
        </p:txBody>
      </p:sp>
      <p:sp>
        <p:nvSpPr>
          <p:cNvPr id="6" name="Datumsplatzhalter 5"/>
          <p:cNvSpPr>
            <a:spLocks noGrp="1"/>
          </p:cNvSpPr>
          <p:nvPr>
            <p:ph type="dt" idx="15"/>
          </p:nvPr>
        </p:nvSpPr>
        <p:spPr/>
        <p:txBody>
          <a:bodyPr/>
          <a:lstStyle/>
          <a:p>
            <a:r>
              <a:rPr lang="de-DE" dirty="0" smtClean="0"/>
              <a:t>September 2019</a:t>
            </a:r>
            <a:endParaRPr lang="en-GB" dirty="0"/>
          </a:p>
        </p:txBody>
      </p:sp>
      <p:grpSp>
        <p:nvGrpSpPr>
          <p:cNvPr id="7" name="Gruppieren 6"/>
          <p:cNvGrpSpPr/>
          <p:nvPr/>
        </p:nvGrpSpPr>
        <p:grpSpPr>
          <a:xfrm>
            <a:off x="1775938" y="1919861"/>
            <a:ext cx="5946503" cy="2311152"/>
            <a:chOff x="1206334" y="1196752"/>
            <a:chExt cx="6242948" cy="2743200"/>
          </a:xfrm>
        </p:grpSpPr>
        <p:pic>
          <p:nvPicPr>
            <p:cNvPr id="8" name="Picture 6" descr="TV-Tower Stuttgart by frank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0586" y="1196752"/>
              <a:ext cx="2047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pieren 8"/>
            <p:cNvGrpSpPr/>
            <p:nvPr/>
          </p:nvGrpSpPr>
          <p:grpSpPr>
            <a:xfrm>
              <a:off x="1206334" y="1257077"/>
              <a:ext cx="6242948" cy="2682875"/>
              <a:chOff x="1206334" y="1257077"/>
              <a:chExt cx="6242948" cy="2682875"/>
            </a:xfrm>
          </p:grpSpPr>
          <p:pic>
            <p:nvPicPr>
              <p:cNvPr id="10" name="Picture 4" descr="Wireless sensor by b.gaulti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5761" y="2796952"/>
                <a:ext cx="9144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mit Pfeil 10"/>
              <p:cNvCxnSpPr>
                <a:stCxn id="10" idx="1"/>
              </p:cNvCxnSpPr>
              <p:nvPr/>
            </p:nvCxnSpPr>
            <p:spPr bwMode="auto">
              <a:xfrm flipH="1" flipV="1">
                <a:off x="2396361" y="1819052"/>
                <a:ext cx="2819400" cy="127635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2" name="Textfeld 9"/>
              <p:cNvSpPr txBox="1">
                <a:spLocks noChangeArrowheads="1"/>
              </p:cNvSpPr>
              <p:nvPr/>
            </p:nvSpPr>
            <p:spPr bwMode="auto">
              <a:xfrm>
                <a:off x="2956748" y="2560415"/>
                <a:ext cx="1439230" cy="4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smtClean="0">
                    <a:solidFill>
                      <a:schemeClr val="tx1"/>
                    </a:solidFill>
                    <a:latin typeface="+mj-lt"/>
                  </a:rPr>
                  <a:t>e.g. &gt;10km</a:t>
                </a:r>
                <a:endParaRPr lang="en-US" altLang="en-US" dirty="0">
                  <a:solidFill>
                    <a:schemeClr val="tx1"/>
                  </a:solidFill>
                  <a:latin typeface="+mj-lt"/>
                </a:endParaRPr>
              </a:p>
            </p:txBody>
          </p:sp>
          <p:sp>
            <p:nvSpPr>
              <p:cNvPr id="13" name="Textfeld 22"/>
              <p:cNvSpPr txBox="1">
                <a:spLocks noChangeArrowheads="1"/>
              </p:cNvSpPr>
              <p:nvPr/>
            </p:nvSpPr>
            <p:spPr bwMode="auto">
              <a:xfrm>
                <a:off x="5020498" y="3477990"/>
                <a:ext cx="2428784" cy="4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smtClean="0">
                    <a:solidFill>
                      <a:schemeClr val="tx1"/>
                    </a:solidFill>
                    <a:latin typeface="+mj-lt"/>
                  </a:rPr>
                  <a:t>e.g. 10dBm (10mW)</a:t>
                </a:r>
                <a:endParaRPr lang="en-US" altLang="en-US" dirty="0">
                  <a:solidFill>
                    <a:schemeClr val="tx1"/>
                  </a:solidFill>
                  <a:latin typeface="+mj-lt"/>
                </a:endParaRPr>
              </a:p>
            </p:txBody>
          </p:sp>
          <p:cxnSp>
            <p:nvCxnSpPr>
              <p:cNvPr id="14" name="Gerade Verbindung mit Pfeil 13"/>
              <p:cNvCxnSpPr/>
              <p:nvPr/>
            </p:nvCxnSpPr>
            <p:spPr bwMode="auto">
              <a:xfrm flipV="1">
                <a:off x="1631186" y="1257077"/>
                <a:ext cx="0" cy="2682875"/>
              </a:xfrm>
              <a:prstGeom prst="straightConnector1">
                <a:avLst/>
              </a:prstGeom>
              <a:ln>
                <a:headEnd type="arrow" w="med" len="med"/>
                <a:tailEnd type="arrow"/>
              </a:ln>
            </p:spPr>
            <p:style>
              <a:lnRef idx="2">
                <a:schemeClr val="dk1"/>
              </a:lnRef>
              <a:fillRef idx="0">
                <a:schemeClr val="dk1"/>
              </a:fillRef>
              <a:effectRef idx="1">
                <a:schemeClr val="dk1"/>
              </a:effectRef>
              <a:fontRef idx="minor">
                <a:schemeClr val="tx1"/>
              </a:fontRef>
            </p:style>
          </p:cxnSp>
          <p:sp>
            <p:nvSpPr>
              <p:cNvPr id="15" name="Textfeld 26"/>
              <p:cNvSpPr txBox="1">
                <a:spLocks noChangeArrowheads="1"/>
              </p:cNvSpPr>
              <p:nvPr/>
            </p:nvSpPr>
            <p:spPr bwMode="auto">
              <a:xfrm rot="16200000">
                <a:off x="605651" y="2404641"/>
                <a:ext cx="1589109" cy="38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smtClean="0">
                    <a:solidFill>
                      <a:schemeClr val="tx1"/>
                    </a:solidFill>
                    <a:latin typeface="+mj-lt"/>
                  </a:rPr>
                  <a:t>up to 100m</a:t>
                </a:r>
                <a:endParaRPr lang="en-US" altLang="en-US" dirty="0">
                  <a:solidFill>
                    <a:schemeClr val="tx1"/>
                  </a:solidFill>
                  <a:latin typeface="+mj-lt"/>
                </a:endParaRPr>
              </a:p>
            </p:txBody>
          </p:sp>
        </p:grpSp>
      </p:grpSp>
    </p:spTree>
    <p:extLst>
      <p:ext uri="{BB962C8B-B14F-4D97-AF65-F5344CB8AC3E}">
        <p14:creationId xmlns:p14="http://schemas.microsoft.com/office/powerpoint/2010/main" val="1010802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Measured Spectrum Use at 868MHz</a:t>
            </a:r>
            <a:endParaRPr lang="en-US" dirty="0"/>
          </a:p>
        </p:txBody>
      </p:sp>
      <p:sp>
        <p:nvSpPr>
          <p:cNvPr id="3" name="Inhaltsplatzhalter 2"/>
          <p:cNvSpPr>
            <a:spLocks noGrp="1"/>
          </p:cNvSpPr>
          <p:nvPr>
            <p:ph idx="1"/>
          </p:nvPr>
        </p:nvSpPr>
        <p:spPr>
          <a:xfrm>
            <a:off x="731520" y="5496314"/>
            <a:ext cx="8288868" cy="828286"/>
          </a:xfrm>
        </p:spPr>
        <p:txBody>
          <a:bodyPr/>
          <a:lstStyle/>
          <a:p>
            <a:r>
              <a:rPr lang="en-US" sz="2000" dirty="0"/>
              <a:t>Measured spectrum use in license-exempt sub-GHz band (868-870 MHz) in Erlangen, Germany</a:t>
            </a:r>
          </a:p>
          <a:p>
            <a:r>
              <a:rPr lang="en-US" sz="2000" dirty="0"/>
              <a:t>The sub-bands have different access parameters (e.g. TX power, duty cycle)</a:t>
            </a:r>
          </a:p>
          <a:p>
            <a:endParaRPr lang="en-US" sz="2000"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September 2019</a:t>
            </a:r>
            <a:endParaRPr lang="en-GB" dirty="0"/>
          </a:p>
        </p:txBody>
      </p:sp>
      <p:pic>
        <p:nvPicPr>
          <p:cNvPr id="7" name="Picture 2" descr="C:\Users\robert\Documents\Paper und Präsentationen\ICC2018 LPWAN Model\figures\spectrum_4s_marker.png"/>
          <p:cNvPicPr>
            <a:picLocks noChangeAspect="1" noChangeArrowheads="1"/>
          </p:cNvPicPr>
          <p:nvPr/>
        </p:nvPicPr>
        <p:blipFill rotWithShape="1">
          <a:blip r:embed="rId2">
            <a:extLst>
              <a:ext uri="{28A0092B-C50C-407E-A947-70E740481C1C}">
                <a14:useLocalDpi xmlns:a14="http://schemas.microsoft.com/office/drawing/2010/main" val="0"/>
              </a:ext>
            </a:extLst>
          </a:blip>
          <a:srcRect t="1536" r="4394"/>
          <a:stretch/>
        </p:blipFill>
        <p:spPr bwMode="auto">
          <a:xfrm>
            <a:off x="533400" y="1600200"/>
            <a:ext cx="8780091"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7"/>
          <p:cNvGrpSpPr/>
          <p:nvPr/>
        </p:nvGrpSpPr>
        <p:grpSpPr>
          <a:xfrm>
            <a:off x="1133460" y="3253830"/>
            <a:ext cx="7176804" cy="1980220"/>
            <a:chOff x="779572" y="2888940"/>
            <a:chExt cx="7176804" cy="1980220"/>
          </a:xfrm>
        </p:grpSpPr>
        <p:sp>
          <p:nvSpPr>
            <p:cNvPr id="9" name="Rechteck 8"/>
            <p:cNvSpPr/>
            <p:nvPr/>
          </p:nvSpPr>
          <p:spPr bwMode="auto">
            <a:xfrm>
              <a:off x="779572" y="2888940"/>
              <a:ext cx="7176804" cy="90010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mj-lt"/>
              </a:endParaRPr>
            </a:p>
          </p:txBody>
        </p:sp>
        <p:sp>
          <p:nvSpPr>
            <p:cNvPr id="10" name="Rechteck 9"/>
            <p:cNvSpPr/>
            <p:nvPr/>
          </p:nvSpPr>
          <p:spPr bwMode="auto">
            <a:xfrm>
              <a:off x="779572" y="3789040"/>
              <a:ext cx="7176804" cy="108012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dirty="0" smtClean="0">
                <a:ln>
                  <a:noFill/>
                </a:ln>
                <a:solidFill>
                  <a:schemeClr val="tx1"/>
                </a:solidFill>
                <a:effectLst/>
                <a:latin typeface="+mj-lt"/>
              </a:endParaRPr>
            </a:p>
          </p:txBody>
        </p:sp>
      </p:grpSp>
    </p:spTree>
    <p:extLst>
      <p:ext uri="{BB962C8B-B14F-4D97-AF65-F5344CB8AC3E}">
        <p14:creationId xmlns:p14="http://schemas.microsoft.com/office/powerpoint/2010/main" val="635076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LPWAN Challenges</a:t>
            </a:r>
            <a:endParaRPr lang="en-US" dirty="0"/>
          </a:p>
        </p:txBody>
      </p:sp>
      <p:sp>
        <p:nvSpPr>
          <p:cNvPr id="3" name="Inhaltsplatzhalter 2"/>
          <p:cNvSpPr>
            <a:spLocks noGrp="1"/>
          </p:cNvSpPr>
          <p:nvPr>
            <p:ph idx="1"/>
          </p:nvPr>
        </p:nvSpPr>
        <p:spPr/>
        <p:txBody>
          <a:bodyPr/>
          <a:lstStyle/>
          <a:p>
            <a:r>
              <a:rPr lang="en-US" dirty="0"/>
              <a:t>Large spectral footprint of LPWAN </a:t>
            </a:r>
            <a:r>
              <a:rPr lang="en-US" dirty="0" smtClean="0"/>
              <a:t>signals due to low payload bit-rates</a:t>
            </a:r>
            <a:endParaRPr lang="en-US" dirty="0"/>
          </a:p>
          <a:p>
            <a:pPr lvl="1"/>
            <a:r>
              <a:rPr lang="en-US" dirty="0"/>
              <a:t>High probability of collision with interferer</a:t>
            </a:r>
          </a:p>
          <a:p>
            <a:r>
              <a:rPr lang="en-US" dirty="0"/>
              <a:t>Very low required reception levels</a:t>
            </a:r>
          </a:p>
          <a:p>
            <a:pPr lvl="1"/>
            <a:r>
              <a:rPr lang="en-US" dirty="0"/>
              <a:t>Other systems may not be able to detect our LPWAN transmissions</a:t>
            </a:r>
          </a:p>
          <a:p>
            <a:r>
              <a:rPr lang="en-US" dirty="0"/>
              <a:t>Highly exposed base-stations</a:t>
            </a:r>
          </a:p>
          <a:p>
            <a:pPr lvl="1"/>
            <a:r>
              <a:rPr lang="en-US" dirty="0"/>
              <a:t>Listen before talk </a:t>
            </a:r>
            <a:r>
              <a:rPr lang="en-US" dirty="0" smtClean="0"/>
              <a:t>(CCA) will </a:t>
            </a:r>
            <a:r>
              <a:rPr lang="en-US" dirty="0"/>
              <a:t>not work due to hidden node problem</a:t>
            </a:r>
          </a:p>
          <a:p>
            <a:r>
              <a:rPr lang="en-US" dirty="0"/>
              <a:t>Significantly increased use of license-exempt bands expected in the future</a:t>
            </a:r>
          </a:p>
          <a:p>
            <a:pPr lvl="1"/>
            <a:r>
              <a:rPr lang="en-US" dirty="0"/>
              <a:t>Introduction of new </a:t>
            </a:r>
            <a:r>
              <a:rPr lang="en-US" dirty="0" smtClean="0"/>
              <a:t>systems, </a:t>
            </a:r>
            <a:r>
              <a:rPr lang="en-US" dirty="0"/>
              <a:t>e.g. sub-GHz </a:t>
            </a:r>
            <a:r>
              <a:rPr lang="en-US" dirty="0" err="1"/>
              <a:t>WiFi</a:t>
            </a:r>
            <a:r>
              <a:rPr lang="en-US" dirty="0"/>
              <a:t> (IEEE 802.11ah</a:t>
            </a:r>
            <a:r>
              <a:rPr lang="en-US" dirty="0" smtClean="0"/>
              <a:t>), and increased use of other sub-GHz systems</a:t>
            </a:r>
            <a:endParaRPr lang="en-US" dirty="0"/>
          </a:p>
          <a:p>
            <a:endParaRPr lang="en-US"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September 2019</a:t>
            </a:r>
            <a:endParaRPr lang="en-GB" dirty="0"/>
          </a:p>
        </p:txBody>
      </p:sp>
    </p:spTree>
    <p:extLst>
      <p:ext uri="{BB962C8B-B14F-4D97-AF65-F5344CB8AC3E}">
        <p14:creationId xmlns:p14="http://schemas.microsoft.com/office/powerpoint/2010/main" val="3482602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802.15.4w Approaches </a:t>
            </a:r>
            <a:endParaRPr lang="en-US" dirty="0"/>
          </a:p>
        </p:txBody>
      </p:sp>
      <p:sp>
        <p:nvSpPr>
          <p:cNvPr id="3" name="Inhaltsplatzhalter 2"/>
          <p:cNvSpPr>
            <a:spLocks noGrp="1"/>
          </p:cNvSpPr>
          <p:nvPr>
            <p:ph idx="1"/>
          </p:nvPr>
        </p:nvSpPr>
        <p:spPr/>
        <p:txBody>
          <a:bodyPr/>
          <a:lstStyle/>
          <a:p>
            <a:r>
              <a:rPr lang="en-US" dirty="0" smtClean="0"/>
              <a:t>Amends 802.15.4k FSK PHY as it operates already quite close to the theoretical bounds in the AWGN channel</a:t>
            </a:r>
          </a:p>
          <a:p>
            <a:r>
              <a:rPr lang="en-US" dirty="0" smtClean="0"/>
              <a:t>Adds additional lower bit-rates and frequency hopping</a:t>
            </a:r>
          </a:p>
          <a:p>
            <a:r>
              <a:rPr lang="en-US" dirty="0" smtClean="0"/>
              <a:t>Adds improved forward error correction using powerful LDPC and convolutional codes</a:t>
            </a:r>
          </a:p>
          <a:p>
            <a:endParaRPr lang="en-US" dirty="0"/>
          </a:p>
          <a:p>
            <a:r>
              <a:rPr lang="en-US" dirty="0" smtClean="0"/>
              <a:t>All additional features on the transmitter side can be achieved purely by software using existing FSK transmitter chips</a:t>
            </a:r>
          </a:p>
          <a:p>
            <a:endParaRPr lang="en-US" dirty="0"/>
          </a:p>
          <a:p>
            <a:r>
              <a:rPr lang="en-US" dirty="0" smtClean="0"/>
              <a:t>Performance in extensively analyzed in CA document [1]</a:t>
            </a:r>
          </a:p>
          <a:p>
            <a:endParaRPr lang="en-US"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September 2019</a:t>
            </a:r>
            <a:endParaRPr lang="en-GB" dirty="0"/>
          </a:p>
        </p:txBody>
      </p:sp>
    </p:spTree>
    <p:extLst>
      <p:ext uri="{BB962C8B-B14F-4D97-AF65-F5344CB8AC3E}">
        <p14:creationId xmlns:p14="http://schemas.microsoft.com/office/powerpoint/2010/main" val="3457558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802.15.4w Frequency Bands</a:t>
            </a:r>
            <a:endParaRPr lang="en-US" dirty="0"/>
          </a:p>
        </p:txBody>
      </p:sp>
      <p:sp>
        <p:nvSpPr>
          <p:cNvPr id="3" name="Inhaltsplatzhalter 2"/>
          <p:cNvSpPr>
            <a:spLocks noGrp="1"/>
          </p:cNvSpPr>
          <p:nvPr>
            <p:ph idx="1"/>
          </p:nvPr>
        </p:nvSpPr>
        <p:spPr>
          <a:xfrm>
            <a:off x="762000" y="1828800"/>
            <a:ext cx="8288868" cy="4387427"/>
          </a:xfrm>
        </p:spPr>
        <p:txBody>
          <a:bodyPr/>
          <a:lstStyle/>
          <a:p>
            <a:r>
              <a:rPr lang="en-US" sz="2000" dirty="0"/>
              <a:t>(a)	169.4 – 169.475 MHz (Europe)</a:t>
            </a:r>
          </a:p>
          <a:p>
            <a:r>
              <a:rPr lang="en-US" sz="2000" dirty="0"/>
              <a:t>(b)	262 – 264 MHz (Korea)</a:t>
            </a:r>
          </a:p>
          <a:p>
            <a:r>
              <a:rPr lang="en-US" sz="2000" dirty="0"/>
              <a:t>(c)	433.05 – 434.79 MHz (North America, Europe)</a:t>
            </a:r>
          </a:p>
          <a:p>
            <a:r>
              <a:rPr lang="en-US" sz="2000" dirty="0"/>
              <a:t>(d)	470 – 510 MHz (China)</a:t>
            </a:r>
          </a:p>
          <a:p>
            <a:r>
              <a:rPr lang="en-US" sz="2000" dirty="0"/>
              <a:t>(e)	779 – 787 MHz (China)</a:t>
            </a:r>
          </a:p>
          <a:p>
            <a:r>
              <a:rPr lang="en-US" sz="2000" dirty="0"/>
              <a:t>(f)	863 – 876 MHz (Europe)</a:t>
            </a:r>
          </a:p>
          <a:p>
            <a:r>
              <a:rPr lang="en-US" sz="2000" dirty="0"/>
              <a:t>(g)	902 – 928 MHz (Americas)</a:t>
            </a:r>
          </a:p>
          <a:p>
            <a:r>
              <a:rPr lang="en-US" sz="2000" dirty="0"/>
              <a:t>(h)	915 – 928 MHz (Australia)</a:t>
            </a:r>
          </a:p>
          <a:p>
            <a:r>
              <a:rPr lang="en-US" sz="2000" dirty="0"/>
              <a:t>(</a:t>
            </a:r>
            <a:r>
              <a:rPr lang="en-US" sz="2000" dirty="0" err="1"/>
              <a:t>i</a:t>
            </a:r>
            <a:r>
              <a:rPr lang="en-US" sz="2000" dirty="0"/>
              <a:t>)	917 – 923 MHz (Korea)</a:t>
            </a:r>
          </a:p>
          <a:p>
            <a:r>
              <a:rPr lang="en-US" sz="2000" dirty="0"/>
              <a:t>(j)	920.5 – 923.5 MHz (Japan)</a:t>
            </a:r>
          </a:p>
          <a:p>
            <a:r>
              <a:rPr lang="en-US" sz="2000" dirty="0"/>
              <a:t>(k)	921 – 928 MHz (New Zealand</a:t>
            </a:r>
            <a:r>
              <a:rPr lang="en-US" sz="2000" dirty="0" smtClean="0"/>
              <a:t>)</a:t>
            </a:r>
          </a:p>
          <a:p>
            <a:endParaRPr lang="en-US" sz="2000" dirty="0" smtClean="0"/>
          </a:p>
          <a:p>
            <a:r>
              <a:rPr lang="en-US" sz="2000" dirty="0" smtClean="0"/>
              <a:t>Typical LPWAN bands are in the 900MHz range</a:t>
            </a:r>
            <a:endParaRPr lang="en-US" sz="2000" dirty="0"/>
          </a:p>
          <a:p>
            <a:pPr marL="0" indent="0">
              <a:buNone/>
            </a:pPr>
            <a:endParaRPr lang="en-US" sz="2000" dirty="0"/>
          </a:p>
          <a:p>
            <a:endParaRPr lang="en-US" sz="2000"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September 2019</a:t>
            </a:r>
            <a:endParaRPr lang="en-GB" dirty="0"/>
          </a:p>
        </p:txBody>
      </p:sp>
    </p:spTree>
    <p:extLst>
      <p:ext uri="{BB962C8B-B14F-4D97-AF65-F5344CB8AC3E}">
        <p14:creationId xmlns:p14="http://schemas.microsoft.com/office/powerpoint/2010/main" val="4233655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SNR Requirements for the Available Forward Error Correction Code-Rates</a:t>
            </a:r>
            <a:endParaRPr lang="en-US" dirty="0"/>
          </a:p>
        </p:txBody>
      </p:sp>
      <p:sp>
        <p:nvSpPr>
          <p:cNvPr id="3" name="Inhaltsplatzhalter 2"/>
          <p:cNvSpPr>
            <a:spLocks noGrp="1"/>
          </p:cNvSpPr>
          <p:nvPr>
            <p:ph idx="1"/>
          </p:nvPr>
        </p:nvSpPr>
        <p:spPr>
          <a:xfrm>
            <a:off x="762000" y="5977247"/>
            <a:ext cx="8534400" cy="557109"/>
          </a:xfrm>
        </p:spPr>
        <p:txBody>
          <a:bodyPr/>
          <a:lstStyle/>
          <a:p>
            <a:r>
              <a:rPr lang="en-US" dirty="0" smtClean="0"/>
              <a:t>Operates also at negative SNR</a:t>
            </a:r>
          </a:p>
          <a:p>
            <a:r>
              <a:rPr lang="en-US" dirty="0" smtClean="0"/>
              <a:t>Preamble is optimized for reliable synchronization at low SNR</a:t>
            </a:r>
            <a:endParaRPr lang="en-US"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September 2019</a:t>
            </a:r>
            <a:endParaRPr lang="en-GB" dirty="0"/>
          </a:p>
        </p:txBody>
      </p:sp>
      <p:pic>
        <p:nvPicPr>
          <p:cNvPr id="7" name="Grafik 6"/>
          <p:cNvPicPr/>
          <p:nvPr/>
        </p:nvPicPr>
        <p:blipFill rotWithShape="1">
          <a:blip r:embed="rId2" cstate="print">
            <a:extLst>
              <a:ext uri="{28A0092B-C50C-407E-A947-70E740481C1C}">
                <a14:useLocalDpi xmlns:a14="http://schemas.microsoft.com/office/drawing/2010/main" val="0"/>
              </a:ext>
            </a:extLst>
          </a:blip>
          <a:srcRect l="4476" t="8322" r="7716" b="3152"/>
          <a:stretch/>
        </p:blipFill>
        <p:spPr bwMode="auto">
          <a:xfrm>
            <a:off x="1676400" y="1828800"/>
            <a:ext cx="6172200" cy="4114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6131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Typical Parameter Configurations</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903221522"/>
              </p:ext>
            </p:extLst>
          </p:nvPr>
        </p:nvGraphicFramePr>
        <p:xfrm>
          <a:off x="381000" y="2514600"/>
          <a:ext cx="8839200" cy="2819398"/>
        </p:xfrm>
        <a:graphic>
          <a:graphicData uri="http://schemas.openxmlformats.org/drawingml/2006/table">
            <a:tbl>
              <a:tblPr firstRow="1" firstCol="1" bandRow="1">
                <a:tableStyleId>{5C22544A-7EE6-4342-B048-85BDC9FD1C3A}</a:tableStyleId>
              </a:tblPr>
              <a:tblGrid>
                <a:gridCol w="1394758"/>
                <a:gridCol w="1394758"/>
                <a:gridCol w="1394758"/>
                <a:gridCol w="1265692"/>
                <a:gridCol w="1265692"/>
                <a:gridCol w="1103932"/>
                <a:gridCol w="1019610"/>
              </a:tblGrid>
              <a:tr h="939798">
                <a:tc>
                  <a:txBody>
                    <a:bodyPr/>
                    <a:lstStyle/>
                    <a:p>
                      <a:pPr>
                        <a:spcAft>
                          <a:spcPts val="0"/>
                        </a:spcAft>
                      </a:pPr>
                      <a:r>
                        <a:rPr lang="en-US" sz="1600" dirty="0">
                          <a:effectLst/>
                        </a:rPr>
                        <a:t>System</a:t>
                      </a:r>
                      <a:endParaRPr lang="de-DE" sz="1600" dirty="0">
                        <a:effectLst/>
                        <a:latin typeface="Times New Roman"/>
                        <a:ea typeface="Times New Roman"/>
                      </a:endParaRPr>
                    </a:p>
                  </a:txBody>
                  <a:tcPr marL="68580" marR="68580" marT="0" marB="0"/>
                </a:tc>
                <a:tc>
                  <a:txBody>
                    <a:bodyPr/>
                    <a:lstStyle/>
                    <a:p>
                      <a:pPr>
                        <a:spcAft>
                          <a:spcPts val="0"/>
                        </a:spcAft>
                      </a:pPr>
                      <a:r>
                        <a:rPr lang="en-US" sz="1600">
                          <a:effectLst/>
                        </a:rPr>
                        <a:t>PHY</a:t>
                      </a:r>
                      <a:endParaRPr lang="de-DE" sz="1600">
                        <a:effectLst/>
                        <a:latin typeface="Times New Roman"/>
                        <a:ea typeface="Times New Roman"/>
                      </a:endParaRPr>
                    </a:p>
                  </a:txBody>
                  <a:tcPr marL="68580" marR="68580" marT="0" marB="0"/>
                </a:tc>
                <a:tc>
                  <a:txBody>
                    <a:bodyPr/>
                    <a:lstStyle/>
                    <a:p>
                      <a:pPr>
                        <a:spcAft>
                          <a:spcPts val="0"/>
                        </a:spcAft>
                      </a:pPr>
                      <a:r>
                        <a:rPr lang="en-US" sz="1600">
                          <a:effectLst/>
                        </a:rPr>
                        <a:t>PHY Mode</a:t>
                      </a:r>
                      <a:endParaRPr lang="de-DE" sz="1600">
                        <a:effectLst/>
                        <a:latin typeface="Times New Roman"/>
                        <a:ea typeface="Times New Roman"/>
                      </a:endParaRPr>
                    </a:p>
                  </a:txBody>
                  <a:tcPr marL="68580" marR="68580" marT="0" marB="0"/>
                </a:tc>
                <a:tc>
                  <a:txBody>
                    <a:bodyPr/>
                    <a:lstStyle/>
                    <a:p>
                      <a:pPr>
                        <a:spcAft>
                          <a:spcPts val="0"/>
                        </a:spcAft>
                      </a:pPr>
                      <a:r>
                        <a:rPr lang="en-US" sz="1600">
                          <a:effectLst/>
                        </a:rPr>
                        <a:t>Coding</a:t>
                      </a:r>
                      <a:endParaRPr lang="de-DE" sz="1600">
                        <a:effectLst/>
                        <a:latin typeface="Times New Roman"/>
                        <a:ea typeface="Times New Roman"/>
                      </a:endParaRPr>
                    </a:p>
                  </a:txBody>
                  <a:tcPr marL="68580" marR="68580" marT="0" marB="0"/>
                </a:tc>
                <a:tc>
                  <a:txBody>
                    <a:bodyPr/>
                    <a:lstStyle/>
                    <a:p>
                      <a:pPr>
                        <a:spcAft>
                          <a:spcPts val="0"/>
                        </a:spcAft>
                      </a:pPr>
                      <a:r>
                        <a:rPr lang="en-US" sz="1600">
                          <a:effectLst/>
                        </a:rPr>
                        <a:t>SNR for FER &lt; 1%</a:t>
                      </a:r>
                      <a:endParaRPr lang="de-DE" sz="1600">
                        <a:effectLst/>
                        <a:latin typeface="Times New Roman"/>
                        <a:ea typeface="Times New Roman"/>
                      </a:endParaRPr>
                    </a:p>
                  </a:txBody>
                  <a:tcPr marL="68580" marR="68580" marT="0" marB="0"/>
                </a:tc>
                <a:tc>
                  <a:txBody>
                    <a:bodyPr/>
                    <a:lstStyle/>
                    <a:p>
                      <a:pPr>
                        <a:spcAft>
                          <a:spcPts val="0"/>
                        </a:spcAft>
                      </a:pPr>
                      <a:r>
                        <a:rPr lang="en-US" sz="1600">
                          <a:effectLst/>
                        </a:rPr>
                        <a:t>Sensitivity</a:t>
                      </a:r>
                      <a:endParaRPr lang="de-DE" sz="1600">
                        <a:effectLst/>
                        <a:latin typeface="Times New Roman"/>
                        <a:ea typeface="Times New Roman"/>
                      </a:endParaRPr>
                    </a:p>
                  </a:txBody>
                  <a:tcPr marL="68580" marR="68580" marT="0" marB="0"/>
                </a:tc>
                <a:tc>
                  <a:txBody>
                    <a:bodyPr/>
                    <a:lstStyle/>
                    <a:p>
                      <a:pPr>
                        <a:spcAft>
                          <a:spcPts val="0"/>
                        </a:spcAft>
                      </a:pPr>
                      <a:r>
                        <a:rPr lang="en-US" sz="1600">
                          <a:effectLst/>
                        </a:rPr>
                        <a:t>Eff. Bit-rate*)</a:t>
                      </a:r>
                      <a:endParaRPr lang="de-DE" sz="1600">
                        <a:effectLst/>
                        <a:latin typeface="Times New Roman"/>
                        <a:ea typeface="Times New Roman"/>
                      </a:endParaRPr>
                    </a:p>
                  </a:txBody>
                  <a:tcPr marL="68580" marR="68580" marT="0" marB="0"/>
                </a:tc>
              </a:tr>
              <a:tr h="469900">
                <a:tc rowSpan="4">
                  <a:txBody>
                    <a:bodyPr/>
                    <a:lstStyle/>
                    <a:p>
                      <a:pPr algn="ctr">
                        <a:spcAft>
                          <a:spcPts val="0"/>
                        </a:spcAft>
                      </a:pPr>
                      <a:r>
                        <a:rPr lang="en-US" sz="1600" dirty="0">
                          <a:effectLst/>
                        </a:rPr>
                        <a:t>802.15.4.w</a:t>
                      </a:r>
                      <a:endParaRPr lang="de-DE" sz="1600" dirty="0">
                        <a:effectLst/>
                        <a:latin typeface="Times New Roman"/>
                        <a:ea typeface="Times New Roman"/>
                      </a:endParaRPr>
                    </a:p>
                  </a:txBody>
                  <a:tcPr marL="68580" marR="68580" marT="0" marB="0" anchor="ctr"/>
                </a:tc>
                <a:tc rowSpan="3">
                  <a:txBody>
                    <a:bodyPr/>
                    <a:lstStyle/>
                    <a:p>
                      <a:pPr algn="ctr">
                        <a:spcAft>
                          <a:spcPts val="0"/>
                        </a:spcAft>
                      </a:pPr>
                      <a:r>
                        <a:rPr lang="en-US" sz="1600">
                          <a:effectLst/>
                        </a:rPr>
                        <a:t>MSK, SF1</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19.04kS/s</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Conv. 1/2</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0.3 dB</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-131 dBm</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9.5kb/s</a:t>
                      </a:r>
                      <a:endParaRPr lang="de-DE" sz="1600">
                        <a:effectLst/>
                        <a:latin typeface="Times New Roman"/>
                        <a:ea typeface="Times New Roman"/>
                      </a:endParaRPr>
                    </a:p>
                  </a:txBody>
                  <a:tcPr marL="68580" marR="68580" marT="0" marB="0"/>
                </a:tc>
              </a:tr>
              <a:tr h="469900">
                <a:tc vMerge="1">
                  <a:txBody>
                    <a:bodyPr/>
                    <a:lstStyle/>
                    <a:p>
                      <a:endParaRPr lang="en-US"/>
                    </a:p>
                  </a:txBody>
                  <a:tcPr/>
                </a:tc>
                <a:tc vMerge="1">
                  <a:txBody>
                    <a:bodyPr/>
                    <a:lstStyle/>
                    <a:p>
                      <a:endParaRPr lang="en-US"/>
                    </a:p>
                  </a:txBody>
                  <a:tcPr/>
                </a:tc>
                <a:tc>
                  <a:txBody>
                    <a:bodyPr/>
                    <a:lstStyle/>
                    <a:p>
                      <a:pPr algn="ctr">
                        <a:spcAft>
                          <a:spcPts val="0"/>
                        </a:spcAft>
                      </a:pPr>
                      <a:r>
                        <a:rPr lang="en-US" sz="1600">
                          <a:effectLst/>
                        </a:rPr>
                        <a:t>9.52kS/s</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Conv. 1/3</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-1.7 dB</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-136 dBm</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3.2kb/s</a:t>
                      </a:r>
                      <a:endParaRPr lang="de-DE" sz="1600">
                        <a:effectLst/>
                        <a:latin typeface="Times New Roman"/>
                        <a:ea typeface="Times New Roman"/>
                      </a:endParaRPr>
                    </a:p>
                  </a:txBody>
                  <a:tcPr marL="68580" marR="68580" marT="0" marB="0"/>
                </a:tc>
              </a:tr>
              <a:tr h="469900">
                <a:tc vMerge="1">
                  <a:txBody>
                    <a:bodyPr/>
                    <a:lstStyle/>
                    <a:p>
                      <a:endParaRPr lang="en-US"/>
                    </a:p>
                  </a:txBody>
                  <a:tcPr/>
                </a:tc>
                <a:tc vMerge="1">
                  <a:txBody>
                    <a:bodyPr/>
                    <a:lstStyle/>
                    <a:p>
                      <a:endParaRPr lang="en-US"/>
                    </a:p>
                  </a:txBody>
                  <a:tcPr/>
                </a:tc>
                <a:tc>
                  <a:txBody>
                    <a:bodyPr/>
                    <a:lstStyle/>
                    <a:p>
                      <a:pPr algn="ctr">
                        <a:spcAft>
                          <a:spcPts val="0"/>
                        </a:spcAft>
                      </a:pPr>
                      <a:r>
                        <a:rPr lang="en-US" sz="1600" dirty="0">
                          <a:effectLst/>
                        </a:rPr>
                        <a:t>2.38kS/s</a:t>
                      </a:r>
                      <a:endParaRPr lang="de-DE" sz="1600" dirty="0">
                        <a:effectLst/>
                        <a:latin typeface="Times New Roman"/>
                        <a:ea typeface="Times New Roman"/>
                      </a:endParaRPr>
                    </a:p>
                  </a:txBody>
                  <a:tcPr marL="68580" marR="68580" marT="0" marB="0"/>
                </a:tc>
                <a:tc>
                  <a:txBody>
                    <a:bodyPr/>
                    <a:lstStyle/>
                    <a:p>
                      <a:pPr algn="ctr">
                        <a:spcAft>
                          <a:spcPts val="0"/>
                        </a:spcAft>
                      </a:pPr>
                      <a:r>
                        <a:rPr lang="en-US" sz="1600">
                          <a:effectLst/>
                        </a:rPr>
                        <a:t>Conv. 1/3</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-1.7 dB</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-142 dBm</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0.8kb/s</a:t>
                      </a:r>
                      <a:endParaRPr lang="de-DE" sz="1600">
                        <a:effectLst/>
                        <a:latin typeface="Times New Roman"/>
                        <a:ea typeface="Times New Roman"/>
                      </a:endParaRPr>
                    </a:p>
                  </a:txBody>
                  <a:tcPr marL="68580" marR="68580" marT="0" marB="0"/>
                </a:tc>
              </a:tr>
              <a:tr h="469900">
                <a:tc vMerge="1">
                  <a:txBody>
                    <a:bodyPr/>
                    <a:lstStyle/>
                    <a:p>
                      <a:endParaRPr lang="en-US"/>
                    </a:p>
                  </a:txBody>
                  <a:tcPr/>
                </a:tc>
                <a:tc>
                  <a:txBody>
                    <a:bodyPr/>
                    <a:lstStyle/>
                    <a:p>
                      <a:pPr algn="ctr">
                        <a:spcAft>
                          <a:spcPts val="0"/>
                        </a:spcAft>
                      </a:pPr>
                      <a:r>
                        <a:rPr lang="en-US" sz="1600">
                          <a:effectLst/>
                        </a:rPr>
                        <a:t>MSK, SF2</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2.38kS/s</a:t>
                      </a:r>
                      <a:endParaRPr lang="de-DE" sz="1600">
                        <a:effectLst/>
                        <a:latin typeface="Times New Roman"/>
                        <a:ea typeface="Times New Roman"/>
                      </a:endParaRPr>
                    </a:p>
                  </a:txBody>
                  <a:tcPr marL="68580" marR="68580" marT="0" marB="0"/>
                </a:tc>
                <a:tc>
                  <a:txBody>
                    <a:bodyPr/>
                    <a:lstStyle/>
                    <a:p>
                      <a:pPr algn="ctr">
                        <a:spcAft>
                          <a:spcPts val="0"/>
                        </a:spcAft>
                      </a:pPr>
                      <a:r>
                        <a:rPr lang="en-US" sz="1600">
                          <a:effectLst/>
                        </a:rPr>
                        <a:t>LDPC 1/4</a:t>
                      </a:r>
                      <a:endParaRPr lang="de-DE" sz="1600">
                        <a:effectLst/>
                        <a:latin typeface="Times New Roman"/>
                        <a:ea typeface="Times New Roman"/>
                      </a:endParaRPr>
                    </a:p>
                  </a:txBody>
                  <a:tcPr marL="68580" marR="68580" marT="0" marB="0"/>
                </a:tc>
                <a:tc>
                  <a:txBody>
                    <a:bodyPr/>
                    <a:lstStyle/>
                    <a:p>
                      <a:pPr algn="ctr">
                        <a:spcAft>
                          <a:spcPts val="0"/>
                        </a:spcAft>
                      </a:pPr>
                      <a:r>
                        <a:rPr lang="en-US" sz="1600" dirty="0">
                          <a:effectLst/>
                        </a:rPr>
                        <a:t>-7.5dB</a:t>
                      </a:r>
                      <a:endParaRPr lang="de-DE" sz="1600" dirty="0">
                        <a:effectLst/>
                        <a:latin typeface="Times New Roman"/>
                        <a:ea typeface="Times New Roman"/>
                      </a:endParaRPr>
                    </a:p>
                  </a:txBody>
                  <a:tcPr marL="68580" marR="68580" marT="0" marB="0"/>
                </a:tc>
                <a:tc>
                  <a:txBody>
                    <a:bodyPr/>
                    <a:lstStyle/>
                    <a:p>
                      <a:pPr algn="ctr">
                        <a:spcAft>
                          <a:spcPts val="0"/>
                        </a:spcAft>
                      </a:pPr>
                      <a:r>
                        <a:rPr lang="en-US" sz="1600">
                          <a:effectLst/>
                        </a:rPr>
                        <a:t>-148 dBm</a:t>
                      </a:r>
                      <a:endParaRPr lang="de-DE" sz="1600">
                        <a:effectLst/>
                        <a:latin typeface="Times New Roman"/>
                        <a:ea typeface="Times New Roman"/>
                      </a:endParaRPr>
                    </a:p>
                  </a:txBody>
                  <a:tcPr marL="68580" marR="68580" marT="0" marB="0"/>
                </a:tc>
                <a:tc>
                  <a:txBody>
                    <a:bodyPr/>
                    <a:lstStyle/>
                    <a:p>
                      <a:pPr algn="ctr">
                        <a:spcAft>
                          <a:spcPts val="0"/>
                        </a:spcAft>
                      </a:pPr>
                      <a:r>
                        <a:rPr lang="en-US" sz="1600" dirty="0">
                          <a:effectLst/>
                        </a:rPr>
                        <a:t>0.3kb/s</a:t>
                      </a:r>
                      <a:endParaRPr lang="de-DE" sz="1600" dirty="0">
                        <a:effectLst/>
                        <a:latin typeface="Times New Roman"/>
                        <a:ea typeface="Times New Roman"/>
                      </a:endParaRPr>
                    </a:p>
                  </a:txBody>
                  <a:tcPr marL="68580" marR="68580" marT="0" marB="0"/>
                </a:tc>
              </a:tr>
            </a:tbl>
          </a:graphicData>
        </a:graphic>
      </p:graphicFrame>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ußzeilenplatzhalter 4"/>
          <p:cNvSpPr>
            <a:spLocks noGrp="1"/>
          </p:cNvSpPr>
          <p:nvPr>
            <p:ph type="ftr" idx="14"/>
          </p:nvPr>
        </p:nvSpPr>
        <p:spPr/>
        <p:txBody>
          <a:bodyPr/>
          <a:lstStyle/>
          <a:p>
            <a:r>
              <a:rPr lang="en-GB" smtClean="0"/>
              <a:t>Joerg ROBERT, FAU Erlangen-N.</a:t>
            </a:r>
            <a:endParaRPr lang="en-GB" dirty="0"/>
          </a:p>
        </p:txBody>
      </p:sp>
      <p:sp>
        <p:nvSpPr>
          <p:cNvPr id="6" name="Datumsplatzhalter 5"/>
          <p:cNvSpPr>
            <a:spLocks noGrp="1"/>
          </p:cNvSpPr>
          <p:nvPr>
            <p:ph type="dt" idx="15"/>
          </p:nvPr>
        </p:nvSpPr>
        <p:spPr/>
        <p:txBody>
          <a:bodyPr/>
          <a:lstStyle/>
          <a:p>
            <a:r>
              <a:rPr lang="de-DE" smtClean="0"/>
              <a:t>September 2019</a:t>
            </a:r>
            <a:endParaRPr lang="en-GB" dirty="0"/>
          </a:p>
        </p:txBody>
      </p:sp>
      <p:sp>
        <p:nvSpPr>
          <p:cNvPr id="8" name="Textfeld 7"/>
          <p:cNvSpPr txBox="1"/>
          <p:nvPr/>
        </p:nvSpPr>
        <p:spPr>
          <a:xfrm>
            <a:off x="762000" y="6105642"/>
            <a:ext cx="8397684" cy="482761"/>
          </a:xfrm>
          <a:prstGeom prst="rect">
            <a:avLst/>
          </a:prstGeom>
          <a:noFill/>
        </p:spPr>
        <p:txBody>
          <a:bodyPr wrap="none" rtlCol="0">
            <a:spAutoFit/>
          </a:bodyPr>
          <a:lstStyle/>
          <a:p>
            <a:r>
              <a:rPr lang="en-US" dirty="0" smtClean="0">
                <a:solidFill>
                  <a:schemeClr val="tx1"/>
                </a:solidFill>
                <a:latin typeface="Calibri" panose="020F0502020204030204" pitchFamily="34" charset="0"/>
              </a:rPr>
              <a:t>CCA will not be able to reliably detect 802.15.4w transmissions</a:t>
            </a:r>
            <a:endParaRPr lang="en-US" dirty="0">
              <a:solidFill>
                <a:schemeClr val="tx1"/>
              </a:solidFill>
              <a:latin typeface="Calibri" panose="020F0502020204030204" pitchFamily="34" charset="0"/>
            </a:endParaRPr>
          </a:p>
        </p:txBody>
      </p:sp>
      <p:sp>
        <p:nvSpPr>
          <p:cNvPr id="9" name="Ellipse 8"/>
          <p:cNvSpPr/>
          <p:nvPr/>
        </p:nvSpPr>
        <p:spPr bwMode="auto">
          <a:xfrm>
            <a:off x="6934200" y="3200400"/>
            <a:ext cx="1447800" cy="2286000"/>
          </a:xfrm>
          <a:prstGeom prst="ellipse">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1" name="Gerade Verbindung mit Pfeil 10"/>
          <p:cNvCxnSpPr/>
          <p:nvPr/>
        </p:nvCxnSpPr>
        <p:spPr bwMode="auto">
          <a:xfrm flipV="1">
            <a:off x="5943600" y="5334000"/>
            <a:ext cx="1371600" cy="685800"/>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30487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1079</Words>
  <Application>Microsoft Office PowerPoint</Application>
  <PresentationFormat>Benutzerdefiniert</PresentationFormat>
  <Paragraphs>224</Paragraphs>
  <Slides>19</Slides>
  <Notes>3</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19</vt:i4>
      </vt:variant>
    </vt:vector>
  </HeadingPairs>
  <TitlesOfParts>
    <vt:vector size="21" baseType="lpstr">
      <vt:lpstr>Office Theme</vt:lpstr>
      <vt:lpstr>Microsoft Word 97 - 2003 Document</vt:lpstr>
      <vt:lpstr>802.15.4w Overview and Status</vt:lpstr>
      <vt:lpstr>Abstract</vt:lpstr>
      <vt:lpstr>Introduction to Low Power Wide Area Networks </vt:lpstr>
      <vt:lpstr>Measured Spectrum Use at 868MHz</vt:lpstr>
      <vt:lpstr>LPWAN Challenges</vt:lpstr>
      <vt:lpstr>802.15.4w Approaches </vt:lpstr>
      <vt:lpstr>802.15.4w Frequency Bands</vt:lpstr>
      <vt:lpstr>SNR Requirements for the Available Forward Error Correction Code-Rates</vt:lpstr>
      <vt:lpstr>Typical Parameter Configurations</vt:lpstr>
      <vt:lpstr>802.15.4w Frequency Hopping</vt:lpstr>
      <vt:lpstr>Simulation Results SNR vs. Number of Collided Hops</vt:lpstr>
      <vt:lpstr>802.15.4w Interference Model</vt:lpstr>
      <vt:lpstr>Simulation Results Using Interference Model with </vt:lpstr>
      <vt:lpstr>Co-Existence Simulations</vt:lpstr>
      <vt:lpstr>802.11ah Co-Existence – Victim 802.11ah</vt:lpstr>
      <vt:lpstr>802.11ah Co-Existence – Victim 802.15.4w</vt:lpstr>
      <vt:lpstr>Current Status of IEEE 802.15.4w</vt:lpstr>
      <vt:lpstr>Summary</vt:lpstr>
      <vt:lpstr>References</vt:lpstr>
    </vt:vector>
  </TitlesOfParts>
  <Company>Qualcomm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Joerg Robert</cp:lastModifiedBy>
  <cp:revision>136</cp:revision>
  <cp:lastPrinted>2014-11-08T20:15:38Z</cp:lastPrinted>
  <dcterms:created xsi:type="dcterms:W3CDTF">2014-10-30T17:06:39Z</dcterms:created>
  <dcterms:modified xsi:type="dcterms:W3CDTF">2019-09-16T07:43:42Z</dcterms:modified>
</cp:coreProperties>
</file>