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20"/>
  </p:notesMasterIdLst>
  <p:handoutMasterIdLst>
    <p:handoutMasterId r:id="rId21"/>
  </p:handoutMasterIdLst>
  <p:sldIdLst>
    <p:sldId id="287" r:id="rId2"/>
    <p:sldId id="289" r:id="rId3"/>
    <p:sldId id="273" r:id="rId4"/>
    <p:sldId id="290" r:id="rId5"/>
    <p:sldId id="274" r:id="rId6"/>
    <p:sldId id="285" r:id="rId7"/>
    <p:sldId id="275" r:id="rId8"/>
    <p:sldId id="276" r:id="rId9"/>
    <p:sldId id="277" r:id="rId10"/>
    <p:sldId id="278" r:id="rId11"/>
    <p:sldId id="279" r:id="rId12"/>
    <p:sldId id="280" r:id="rId13"/>
    <p:sldId id="281" r:id="rId14"/>
    <p:sldId id="282" r:id="rId15"/>
    <p:sldId id="283" r:id="rId16"/>
    <p:sldId id="284" r:id="rId17"/>
    <p:sldId id="291"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12">
          <p15:clr>
            <a:srgbClr val="A4A3A4"/>
          </p15:clr>
        </p15:guide>
        <p15:guide id="2" pos="257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20" autoAdjust="0"/>
    <p:restoredTop sz="94660"/>
  </p:normalViewPr>
  <p:slideViewPr>
    <p:cSldViewPr snapToGrid="0" showGuides="1">
      <p:cViewPr varScale="1">
        <p:scale>
          <a:sx n="79" d="100"/>
          <a:sy n="79" d="100"/>
        </p:scale>
        <p:origin x="84" y="212"/>
      </p:cViewPr>
      <p:guideLst>
        <p:guide orient="horz" pos="1212"/>
        <p:guide pos="2575"/>
      </p:guideLst>
    </p:cSldViewPr>
  </p:slideViewPr>
  <p:notesTextViewPr>
    <p:cViewPr>
      <p:scale>
        <a:sx n="1" d="1"/>
        <a:sy n="1" d="1"/>
      </p:scale>
      <p:origin x="0" y="0"/>
    </p:cViewPr>
  </p:notesTextViewPr>
  <p:notesViewPr>
    <p:cSldViewPr snapToGrid="0">
      <p:cViewPr varScale="1">
        <p:scale>
          <a:sx n="50" d="100"/>
          <a:sy n="50" d="100"/>
        </p:scale>
        <p:origin x="-293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10986-0021-4D46-80B0-041B560DBC26}" type="datetimeFigureOut">
              <a:rPr kumimoji="1" lang="ja-JP" altLang="en-US" smtClean="0"/>
              <a:t>2019/7/15</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D72880-55A0-47E5-BB80-0E07B6324C3B}" type="slidenum">
              <a:rPr kumimoji="1" lang="ja-JP" altLang="en-US" smtClean="0"/>
              <a:t>‹#›</a:t>
            </a:fld>
            <a:endParaRPr kumimoji="1" lang="ja-JP" altLang="en-US"/>
          </a:p>
        </p:txBody>
      </p:sp>
    </p:spTree>
    <p:extLst>
      <p:ext uri="{BB962C8B-B14F-4D97-AF65-F5344CB8AC3E}">
        <p14:creationId xmlns:p14="http://schemas.microsoft.com/office/powerpoint/2010/main" val="1923735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74CF56-7D3D-4566-ABFF-08ABD2298071}" type="datetimeFigureOut">
              <a:rPr kumimoji="1" lang="ja-JP" altLang="en-US" smtClean="0"/>
              <a:t>2019/7/15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AD84B7-1959-4964-B533-C936DD8694E3}" type="slidenum">
              <a:rPr kumimoji="1" lang="ja-JP" altLang="en-US" smtClean="0"/>
              <a:t>‹#›</a:t>
            </a:fld>
            <a:endParaRPr kumimoji="1" lang="ja-JP" altLang="en-US"/>
          </a:p>
        </p:txBody>
      </p:sp>
    </p:spTree>
    <p:extLst>
      <p:ext uri="{BB962C8B-B14F-4D97-AF65-F5344CB8AC3E}">
        <p14:creationId xmlns:p14="http://schemas.microsoft.com/office/powerpoint/2010/main" val="253858588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3621403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18</a:t>
            </a:fld>
            <a:endParaRPr lang="en-US"/>
          </a:p>
        </p:txBody>
      </p:sp>
      <p:sp>
        <p:nvSpPr>
          <p:cNvPr id="20481" name="Rectangle 1"/>
          <p:cNvSpPr txBox="1">
            <a:spLocks noGrp="1" noRot="1" noChangeAspect="1" noChangeArrowheads="1"/>
          </p:cNvSpPr>
          <p:nvPr>
            <p:ph type="sldImg"/>
          </p:nvPr>
        </p:nvSpPr>
        <p:spPr bwMode="auto">
          <a:xfrm>
            <a:off x="1155700" y="701675"/>
            <a:ext cx="462280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7207529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GB"/>
          </a:p>
        </p:txBody>
      </p:sp>
      <p:sp>
        <p:nvSpPr>
          <p:cNvPr id="3" name="Content Placeholder 2"/>
          <p:cNvSpPr>
            <a:spLocks noGrp="1"/>
          </p:cNvSpPr>
          <p:nvPr>
            <p:ph idx="1"/>
          </p:nvPr>
        </p:nvSpPr>
        <p:spPr/>
        <p:txBody>
          <a:bodyPr/>
          <a:lstStyle>
            <a:lvl1pPr>
              <a:buFont typeface="Arial" panose="020B0604020202020204" pitchFamily="34" charset="0"/>
              <a:buChar char="•"/>
              <a:defRPr sz="2250"/>
            </a:lvl1pPr>
            <a:lvl2pPr marL="800122" indent="-342909">
              <a:buFont typeface="Courier New" panose="02070309020205020404" pitchFamily="49" charset="0"/>
              <a:buChar char="o"/>
              <a:defRPr sz="1875"/>
            </a:lvl2pPr>
            <a:lvl3pPr marL="1200183" indent="-285758">
              <a:buFont typeface="Arial" panose="020B0604020202020204" pitchFamily="34" charset="0"/>
              <a:buChar char="•"/>
              <a:defRPr/>
            </a:lvl3pPr>
            <a:lvl4pPr marL="1657394" indent="-285758">
              <a:buFont typeface="Arial" panose="020B0604020202020204" pitchFamily="34" charset="0"/>
              <a:buChar char="•"/>
              <a:defRPr/>
            </a:lvl4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5"/>
            <a:ext cx="3184520" cy="230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cs typeface="Arial Unicode MS" charset="0"/>
              </a:defRPr>
            </a:lvl1pPr>
          </a:lstStyle>
          <a:p>
            <a:r>
              <a:rPr lang="en-GB" altLang="ja-JP"/>
              <a:t>Yasuhiko Inoue (NTT), et. al.</a:t>
            </a:r>
            <a:endParaRPr lang="en-GB" altLang="ja-JP" dirty="0"/>
          </a:p>
        </p:txBody>
      </p:sp>
      <p:sp>
        <p:nvSpPr>
          <p:cNvPr id="12" name="Rectangle 3"/>
          <p:cNvSpPr>
            <a:spLocks noGrp="1" noChangeArrowheads="1"/>
          </p:cNvSpPr>
          <p:nvPr>
            <p:ph type="dt" idx="15"/>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cs typeface="Arial Unicode MS" charset="0"/>
              </a:defRPr>
            </a:lvl1pPr>
          </a:lstStyle>
          <a:p>
            <a:r>
              <a:rPr lang="en-US" altLang="ja-JP"/>
              <a:t>July 2019</a:t>
            </a:r>
            <a:endParaRPr lang="en-GB" dirty="0"/>
          </a:p>
        </p:txBody>
      </p:sp>
    </p:spTree>
    <p:extLst>
      <p:ext uri="{BB962C8B-B14F-4D97-AF65-F5344CB8AC3E}">
        <p14:creationId xmlns:p14="http://schemas.microsoft.com/office/powerpoint/2010/main" val="157482440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5"/>
          <p:cNvSpPr>
            <a:spLocks noGrp="1"/>
          </p:cNvSpPr>
          <p:nvPr>
            <p:ph type="sldNum" idx="12"/>
          </p:nvPr>
        </p:nvSpPr>
        <p:spPr>
          <a:xfrm>
            <a:off x="4191001" y="6475415"/>
            <a:ext cx="682625" cy="363537"/>
          </a:xfrm>
        </p:spPr>
        <p:txBody>
          <a:bodyPr/>
          <a:lstStyle>
            <a:lvl1pPr>
              <a:defRPr/>
            </a:lvl1pPr>
          </a:lstStyle>
          <a:p>
            <a:r>
              <a:rPr lang="en-GB" dirty="0"/>
              <a:t>Slide </a:t>
            </a:r>
            <a:fld id="{440F5867-744E-4AA6-B0ED-4C44D2DFBB7B}" type="slidenum">
              <a:rPr lang="en-GB"/>
              <a:pPr/>
              <a:t>‹#›</a:t>
            </a:fld>
            <a:endParaRPr lang="en-GB" dirty="0"/>
          </a:p>
        </p:txBody>
      </p:sp>
      <p:sp>
        <p:nvSpPr>
          <p:cNvPr id="4" name="Rectangle 4"/>
          <p:cNvSpPr>
            <a:spLocks noGrp="1" noChangeArrowheads="1"/>
          </p:cNvSpPr>
          <p:nvPr>
            <p:ph type="ftr" idx="14"/>
          </p:nvPr>
        </p:nvSpPr>
        <p:spPr bwMode="auto">
          <a:xfrm>
            <a:off x="5357818" y="6475415"/>
            <a:ext cx="3184520" cy="23018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cs typeface="Arial Unicode MS" charset="0"/>
              </a:defRPr>
            </a:lvl1pPr>
          </a:lstStyle>
          <a:p>
            <a:r>
              <a:rPr lang="en-GB" altLang="ja-JP"/>
              <a:t>Yasuhiko Inoue (NTT), et. al.</a:t>
            </a:r>
            <a:endParaRPr lang="en-GB" altLang="ja-JP" dirty="0"/>
          </a:p>
        </p:txBody>
      </p:sp>
      <p:sp>
        <p:nvSpPr>
          <p:cNvPr id="5" name="Rectangle 3"/>
          <p:cNvSpPr>
            <a:spLocks noGrp="1" noChangeArrowheads="1"/>
          </p:cNvSpPr>
          <p:nvPr>
            <p:ph type="dt" idx="15"/>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cs typeface="Arial Unicode MS" charset="0"/>
              </a:defRPr>
            </a:lvl1pPr>
          </a:lstStyle>
          <a:p>
            <a:r>
              <a:rPr lang="en-US" altLang="ja-JP"/>
              <a:t>July 2019</a:t>
            </a:r>
            <a:endParaRPr lang="en-GB" dirty="0"/>
          </a:p>
        </p:txBody>
      </p:sp>
    </p:spTree>
    <p:extLst>
      <p:ext uri="{BB962C8B-B14F-4D97-AF65-F5344CB8AC3E}">
        <p14:creationId xmlns:p14="http://schemas.microsoft.com/office/powerpoint/2010/main" val="39965121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2"/>
            <a:ext cx="7770814"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1026" name="Rectangle 2"/>
          <p:cNvSpPr>
            <a:spLocks noGrp="1" noChangeArrowheads="1"/>
          </p:cNvSpPr>
          <p:nvPr>
            <p:ph type="body" idx="1"/>
          </p:nvPr>
        </p:nvSpPr>
        <p:spPr bwMode="auto">
          <a:xfrm>
            <a:off x="685800" y="1981202"/>
            <a:ext cx="7770814"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p:txBody>
      </p:sp>
      <p:sp>
        <p:nvSpPr>
          <p:cNvPr id="1027" name="Rectangle 3"/>
          <p:cNvSpPr>
            <a:spLocks noGrp="1" noChangeArrowheads="1"/>
          </p:cNvSpPr>
          <p:nvPr>
            <p:ph type="dt"/>
          </p:nvPr>
        </p:nvSpPr>
        <p:spPr bwMode="auto">
          <a:xfrm>
            <a:off x="696913" y="333376"/>
            <a:ext cx="187482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800" b="1">
                <a:solidFill>
                  <a:srgbClr val="000000"/>
                </a:solidFill>
                <a:latin typeface="Calibri" panose="020F0502020204030204" pitchFamily="34" charset="0"/>
                <a:cs typeface="Arial Unicode MS" charset="0"/>
              </a:defRPr>
            </a:lvl1pPr>
          </a:lstStyle>
          <a:p>
            <a:r>
              <a:rPr lang="en-US" altLang="ja-JP"/>
              <a:t>July 2019</a:t>
            </a:r>
            <a:endParaRPr lang="en-GB" dirty="0"/>
          </a:p>
        </p:txBody>
      </p:sp>
      <p:sp>
        <p:nvSpPr>
          <p:cNvPr id="1028" name="Rectangle 4"/>
          <p:cNvSpPr>
            <a:spLocks noGrp="1" noChangeArrowheads="1"/>
          </p:cNvSpPr>
          <p:nvPr>
            <p:ph type="ftr"/>
          </p:nvPr>
        </p:nvSpPr>
        <p:spPr bwMode="auto">
          <a:xfrm>
            <a:off x="5357818" y="6475414"/>
            <a:ext cx="3184520" cy="246221"/>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r>
              <a:rPr lang="en-GB"/>
              <a:t>Yasuhiko Inoue (NTT), et. al.</a:t>
            </a:r>
            <a:endParaRPr lang="en-GB" dirty="0"/>
          </a:p>
        </p:txBody>
      </p:sp>
      <p:sp>
        <p:nvSpPr>
          <p:cNvPr id="1029" name="Rectangle 5"/>
          <p:cNvSpPr>
            <a:spLocks noGrp="1" noChangeArrowheads="1"/>
          </p:cNvSpPr>
          <p:nvPr>
            <p:ph type="sldNum"/>
          </p:nvPr>
        </p:nvSpPr>
        <p:spPr bwMode="auto">
          <a:xfrm>
            <a:off x="4191001" y="6475415"/>
            <a:ext cx="682625"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sz="1600">
                <a:solidFill>
                  <a:srgbClr val="000000"/>
                </a:solidFill>
                <a:latin typeface="Calibri" panose="020F0502020204030204" pitchFamily="34" charset="0"/>
                <a:cs typeface="Arial Unicode MS" charset="0"/>
              </a:defRPr>
            </a:lvl1pPr>
          </a:lstStyle>
          <a:p>
            <a:r>
              <a:rPr lang="en-GB"/>
              <a:t>Slide </a:t>
            </a:r>
            <a:fld id="{D09C756B-EB39-4236-ADBB-73052B179AE4}" type="slidenum">
              <a:rPr lang="en-GB" smtClean="0"/>
              <a:pPr/>
              <a:t>‹#›</a:t>
            </a:fld>
            <a:endParaRPr lang="en-GB" dirty="0"/>
          </a:p>
        </p:txBody>
      </p:sp>
      <p:sp>
        <p:nvSpPr>
          <p:cNvPr id="1030" name="Line 6"/>
          <p:cNvSpPr>
            <a:spLocks noChangeShapeType="1"/>
          </p:cNvSpPr>
          <p:nvPr/>
        </p:nvSpPr>
        <p:spPr bwMode="auto">
          <a:xfrm>
            <a:off x="684214" y="604838"/>
            <a:ext cx="7772400" cy="1588"/>
          </a:xfrm>
          <a:prstGeom prst="line">
            <a:avLst/>
          </a:prstGeom>
          <a:noFill/>
          <a:ln w="12600">
            <a:solidFill>
              <a:srgbClr val="000000"/>
            </a:solidFill>
            <a:miter lim="800000"/>
            <a:headEnd/>
            <a:tailEnd/>
          </a:ln>
          <a:effectLst/>
        </p:spPr>
        <p:txBody>
          <a:bodyPr/>
          <a:lstStyle/>
          <a:p>
            <a:endParaRPr lang="en-GB" sz="2537" dirty="0">
              <a:latin typeface="Calibri" panose="020F0502020204030204" pitchFamily="34" charset="0"/>
            </a:endParaRPr>
          </a:p>
        </p:txBody>
      </p:sp>
      <p:sp>
        <p:nvSpPr>
          <p:cNvPr id="1031" name="Rectangle 7"/>
          <p:cNvSpPr>
            <a:spLocks noChangeArrowheads="1"/>
          </p:cNvSpPr>
          <p:nvPr/>
        </p:nvSpPr>
        <p:spPr bwMode="auto">
          <a:xfrm>
            <a:off x="684214" y="6475414"/>
            <a:ext cx="942566" cy="246221"/>
          </a:xfrm>
          <a:prstGeom prst="rect">
            <a:avLst/>
          </a:prstGeom>
          <a:noFill/>
          <a:ln w="9525">
            <a:noFill/>
            <a:round/>
            <a:headEnd/>
            <a:tailEnd/>
          </a:ln>
          <a:effectLst/>
        </p:spPr>
        <p:txBody>
          <a:bodyPr wrap="none" lIns="0" tIns="0" rIns="0" bIns="0">
            <a:spAutoFit/>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sz="1600" dirty="0">
                <a:solidFill>
                  <a:srgbClr val="000000"/>
                </a:solidFill>
                <a:latin typeface="Calibri" panose="020F0502020204030204" pitchFamily="34" charset="0"/>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sz="2800" dirty="0">
              <a:latin typeface="Calibri" panose="020F0502020204030204" pitchFamily="34" charset="0"/>
            </a:endParaRPr>
          </a:p>
        </p:txBody>
      </p:sp>
      <p:sp>
        <p:nvSpPr>
          <p:cNvPr id="10" name="Date Placeholder 3"/>
          <p:cNvSpPr txBox="1">
            <a:spLocks/>
          </p:cNvSpPr>
          <p:nvPr/>
        </p:nvSpPr>
        <p:spPr bwMode="auto">
          <a:xfrm>
            <a:off x="5000628" y="357167"/>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74"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24" algn="l"/>
                <a:tab pos="1828849" algn="l"/>
                <a:tab pos="2743273" algn="l"/>
                <a:tab pos="3657698" algn="l"/>
                <a:tab pos="4572122" algn="l"/>
                <a:tab pos="5486545" algn="l"/>
                <a:tab pos="6400970" algn="l"/>
                <a:tab pos="7315394" algn="l"/>
                <a:tab pos="8229818" algn="l"/>
                <a:tab pos="9144243" algn="l"/>
                <a:tab pos="10058667" algn="l"/>
              </a:tabLst>
              <a:defRPr/>
            </a:pPr>
            <a:r>
              <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rPr>
              <a:t>doc.: IEEE </a:t>
            </a:r>
            <a:r>
              <a:rPr kumimoji="0" lang="en-GB" sz="1800" b="1" i="0" u="none" strike="noStrike" kern="1200" cap="none" spc="0" normalizeH="0" baseline="0" noProof="0" dirty="0" smtClean="0">
                <a:ln>
                  <a:noFill/>
                </a:ln>
                <a:solidFill>
                  <a:srgbClr val="000000"/>
                </a:solidFill>
                <a:effectLst/>
                <a:uLnTx/>
                <a:uFillTx/>
                <a:latin typeface="Calibri" panose="020F0502020204030204" pitchFamily="34" charset="0"/>
                <a:ea typeface="MS Gothic" charset="-128"/>
                <a:cs typeface="Arial Unicode MS" charset="0"/>
              </a:rPr>
              <a:t>802.19-19/0047r0</a:t>
            </a: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S Gothic" charset="-128"/>
              <a:cs typeface="Arial Unicode MS" charset="0"/>
            </a:endParaRPr>
          </a:p>
        </p:txBody>
      </p:sp>
    </p:spTree>
    <p:extLst>
      <p:ext uri="{BB962C8B-B14F-4D97-AF65-F5344CB8AC3E}">
        <p14:creationId xmlns:p14="http://schemas.microsoft.com/office/powerpoint/2010/main" val="3400388650"/>
      </p:ext>
    </p:extLst>
  </p:cSld>
  <p:clrMap bg1="lt1" tx1="dk1" bg2="lt2" tx2="dk2" accent1="accent1" accent2="accent2" accent3="accent3" accent4="accent4" accent5="accent5" accent6="accent6" hlink="hlink" folHlink="folHlink"/>
  <p:sldLayoutIdLst>
    <p:sldLayoutId id="2147483672" r:id="rId1"/>
    <p:sldLayoutId id="2147483674" r:id="rId2"/>
  </p:sldLayoutIdLst>
  <p:timing>
    <p:tnLst>
      <p:par>
        <p:cTn id="1" dur="indefinite" restart="never" nodeType="tmRoot"/>
      </p:par>
    </p:tnLst>
  </p:timing>
  <p:hf hdr="0"/>
  <p:txStyles>
    <p:titleStyle>
      <a:lvl1pPr algn="ctr" defTabSz="449274" rtl="0" eaLnBrk="1" fontAlgn="base" hangingPunct="1">
        <a:spcBef>
          <a:spcPct val="0"/>
        </a:spcBef>
        <a:spcAft>
          <a:spcPct val="0"/>
        </a:spcAft>
        <a:buClr>
          <a:srgbClr val="000000"/>
        </a:buClr>
        <a:buSzPct val="100000"/>
        <a:buFont typeface="Times New Roman" pitchFamily="16" charset="0"/>
        <a:defRPr kumimoji="1" sz="3600" b="1">
          <a:solidFill>
            <a:srgbClr val="000000"/>
          </a:solidFill>
          <a:latin typeface="Calibri" panose="020F0502020204030204" pitchFamily="34" charset="0"/>
          <a:ea typeface="+mj-ea"/>
          <a:cs typeface="+mj-cs"/>
        </a:defRPr>
      </a:lvl1pPr>
      <a:lvl2pPr marL="742971" indent="-285758"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2pPr>
      <a:lvl3pPr marL="1143030"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3pPr>
      <a:lvl4pPr marL="1600242"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4pPr>
      <a:lvl5pPr marL="2057454"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5pPr>
      <a:lvl6pPr marL="2514667"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6pPr>
      <a:lvl7pPr marL="2971879"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7pPr>
      <a:lvl8pPr marL="3429091"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8pPr>
      <a:lvl9pPr marL="3886303" indent="-228606" algn="ctr" defTabSz="449274" rtl="0" eaLnBrk="1" fontAlgn="base" hangingPunct="1">
        <a:spcBef>
          <a:spcPct val="0"/>
        </a:spcBef>
        <a:spcAft>
          <a:spcPct val="0"/>
        </a:spcAft>
        <a:buClr>
          <a:srgbClr val="000000"/>
        </a:buClr>
        <a:buSzPct val="100000"/>
        <a:buFont typeface="Times New Roman" pitchFamily="16" charset="0"/>
        <a:defRPr kumimoji="1" sz="3200" b="1">
          <a:solidFill>
            <a:srgbClr val="000000"/>
          </a:solidFill>
          <a:latin typeface="Times New Roman" pitchFamily="16" charset="0"/>
          <a:ea typeface="MS Gothic" charset="-128"/>
        </a:defRPr>
      </a:lvl9pPr>
    </p:titleStyle>
    <p:bodyStyle>
      <a:lvl1pPr marL="342909" indent="-342909" algn="l" defTabSz="449274" rtl="0" eaLnBrk="1" fontAlgn="base" hangingPunct="1">
        <a:spcBef>
          <a:spcPts val="600"/>
        </a:spcBef>
        <a:spcAft>
          <a:spcPct val="0"/>
        </a:spcAft>
        <a:buClr>
          <a:srgbClr val="000000"/>
        </a:buClr>
        <a:buSzPct val="100000"/>
        <a:buFont typeface="Times New Roman" pitchFamily="16" charset="0"/>
        <a:defRPr kumimoji="1" sz="2400" b="1">
          <a:solidFill>
            <a:srgbClr val="000000"/>
          </a:solidFill>
          <a:latin typeface="Calibri" panose="020F0502020204030204" pitchFamily="34" charset="0"/>
          <a:ea typeface="+mn-ea"/>
          <a:cs typeface="+mn-cs"/>
        </a:defRPr>
      </a:lvl1pPr>
      <a:lvl2pPr marL="742971" indent="-285758" algn="l" defTabSz="449274" rtl="0" eaLnBrk="1" fontAlgn="base" hangingPunct="1">
        <a:spcBef>
          <a:spcPts val="500"/>
        </a:spcBef>
        <a:spcAft>
          <a:spcPct val="0"/>
        </a:spcAft>
        <a:buClr>
          <a:srgbClr val="000000"/>
        </a:buClr>
        <a:buSzPct val="100000"/>
        <a:buFont typeface="Times New Roman" pitchFamily="16" charset="0"/>
        <a:defRPr kumimoji="1" sz="2000">
          <a:solidFill>
            <a:srgbClr val="000000"/>
          </a:solidFill>
          <a:latin typeface="Calibri" panose="020F0502020204030204" pitchFamily="34" charset="0"/>
          <a:ea typeface="+mn-ea"/>
        </a:defRPr>
      </a:lvl2pPr>
      <a:lvl3pPr marL="1143030" indent="-228606" algn="l" defTabSz="449274" rtl="0" eaLnBrk="1" fontAlgn="base" hangingPunct="1">
        <a:spcBef>
          <a:spcPts val="450"/>
        </a:spcBef>
        <a:spcAft>
          <a:spcPct val="0"/>
        </a:spcAft>
        <a:buClr>
          <a:srgbClr val="000000"/>
        </a:buClr>
        <a:buSzPct val="100000"/>
        <a:buFont typeface="Times New Roman" pitchFamily="16" charset="0"/>
        <a:defRPr kumimoji="1">
          <a:solidFill>
            <a:srgbClr val="000000"/>
          </a:solidFill>
          <a:latin typeface="Calibri" panose="020F0502020204030204" pitchFamily="34" charset="0"/>
          <a:ea typeface="+mn-ea"/>
        </a:defRPr>
      </a:lvl3pPr>
      <a:lvl4pPr marL="1600242"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Calibri" panose="020F0502020204030204" pitchFamily="34" charset="0"/>
          <a:ea typeface="+mn-ea"/>
        </a:defRPr>
      </a:lvl4pPr>
      <a:lvl5pPr marL="2057454"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Calibri" panose="020F0502020204030204" pitchFamily="34" charset="0"/>
          <a:ea typeface="+mn-ea"/>
        </a:defRPr>
      </a:lvl5pPr>
      <a:lvl6pPr marL="2514667"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6pPr>
      <a:lvl7pPr marL="2971879"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7pPr>
      <a:lvl8pPr marL="3429091"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8pPr>
      <a:lvl9pPr marL="3886303" indent="-228606" algn="l" defTabSz="449274" rtl="0" eaLnBrk="1" fontAlgn="base" hangingPunct="1">
        <a:spcBef>
          <a:spcPts val="400"/>
        </a:spcBef>
        <a:spcAft>
          <a:spcPct val="0"/>
        </a:spcAft>
        <a:buClr>
          <a:srgbClr val="000000"/>
        </a:buClr>
        <a:buSzPct val="100000"/>
        <a:buFont typeface="Times New Roman" pitchFamily="16" charset="0"/>
        <a:defRPr kumimoji="1" sz="1600">
          <a:solidFill>
            <a:srgbClr val="000000"/>
          </a:solidFill>
          <a:latin typeface="+mn-lt"/>
          <a:ea typeface="+mn-ea"/>
        </a:defRPr>
      </a:lvl9pPr>
    </p:bodyStyle>
    <p:otherStyle>
      <a:defPPr>
        <a:defRPr lang="en-US"/>
      </a:defPPr>
      <a:lvl1pPr marL="0" algn="l" defTabSz="914424" rtl="0" eaLnBrk="1" latinLnBrk="0" hangingPunct="1">
        <a:defRPr kumimoji="1" sz="1800" kern="1200">
          <a:solidFill>
            <a:schemeClr val="tx1"/>
          </a:solidFill>
          <a:latin typeface="+mn-lt"/>
          <a:ea typeface="+mn-ea"/>
          <a:cs typeface="+mn-cs"/>
        </a:defRPr>
      </a:lvl1pPr>
      <a:lvl2pPr marL="457212" algn="l" defTabSz="914424" rtl="0" eaLnBrk="1" latinLnBrk="0" hangingPunct="1">
        <a:defRPr kumimoji="1" sz="1800" kern="1200">
          <a:solidFill>
            <a:schemeClr val="tx1"/>
          </a:solidFill>
          <a:latin typeface="+mn-lt"/>
          <a:ea typeface="+mn-ea"/>
          <a:cs typeface="+mn-cs"/>
        </a:defRPr>
      </a:lvl2pPr>
      <a:lvl3pPr marL="914424" algn="l" defTabSz="914424" rtl="0" eaLnBrk="1" latinLnBrk="0" hangingPunct="1">
        <a:defRPr kumimoji="1" sz="1800" kern="1200">
          <a:solidFill>
            <a:schemeClr val="tx1"/>
          </a:solidFill>
          <a:latin typeface="+mn-lt"/>
          <a:ea typeface="+mn-ea"/>
          <a:cs typeface="+mn-cs"/>
        </a:defRPr>
      </a:lvl3pPr>
      <a:lvl4pPr marL="1371637" algn="l" defTabSz="914424" rtl="0" eaLnBrk="1" latinLnBrk="0" hangingPunct="1">
        <a:defRPr kumimoji="1" sz="1800" kern="1200">
          <a:solidFill>
            <a:schemeClr val="tx1"/>
          </a:solidFill>
          <a:latin typeface="+mn-lt"/>
          <a:ea typeface="+mn-ea"/>
          <a:cs typeface="+mn-cs"/>
        </a:defRPr>
      </a:lvl4pPr>
      <a:lvl5pPr marL="1828849" algn="l" defTabSz="914424" rtl="0" eaLnBrk="1" latinLnBrk="0" hangingPunct="1">
        <a:defRPr kumimoji="1" sz="1800" kern="1200">
          <a:solidFill>
            <a:schemeClr val="tx1"/>
          </a:solidFill>
          <a:latin typeface="+mn-lt"/>
          <a:ea typeface="+mn-ea"/>
          <a:cs typeface="+mn-cs"/>
        </a:defRPr>
      </a:lvl5pPr>
      <a:lvl6pPr marL="2286061" algn="l" defTabSz="914424" rtl="0" eaLnBrk="1" latinLnBrk="0" hangingPunct="1">
        <a:defRPr kumimoji="1" sz="1800" kern="1200">
          <a:solidFill>
            <a:schemeClr val="tx1"/>
          </a:solidFill>
          <a:latin typeface="+mn-lt"/>
          <a:ea typeface="+mn-ea"/>
          <a:cs typeface="+mn-cs"/>
        </a:defRPr>
      </a:lvl6pPr>
      <a:lvl7pPr marL="2743273" algn="l" defTabSz="914424" rtl="0" eaLnBrk="1" latinLnBrk="0" hangingPunct="1">
        <a:defRPr kumimoji="1" sz="1800" kern="1200">
          <a:solidFill>
            <a:schemeClr val="tx1"/>
          </a:solidFill>
          <a:latin typeface="+mn-lt"/>
          <a:ea typeface="+mn-ea"/>
          <a:cs typeface="+mn-cs"/>
        </a:defRPr>
      </a:lvl7pPr>
      <a:lvl8pPr marL="3200485" algn="l" defTabSz="914424" rtl="0" eaLnBrk="1" latinLnBrk="0" hangingPunct="1">
        <a:defRPr kumimoji="1" sz="1800" kern="1200">
          <a:solidFill>
            <a:schemeClr val="tx1"/>
          </a:solidFill>
          <a:latin typeface="+mn-lt"/>
          <a:ea typeface="+mn-ea"/>
          <a:cs typeface="+mn-cs"/>
        </a:defRPr>
      </a:lvl8pPr>
      <a:lvl9pPr marL="3657698" algn="l" defTabSz="914424"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11ahpc.org/pdf/usecase-eng.pdf"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idx="15"/>
          </p:nvPr>
        </p:nvSpPr>
        <p:spPr>
          <a:xfrm>
            <a:off x="696912" y="333376"/>
            <a:ext cx="2303452" cy="273051"/>
          </a:xfrm>
        </p:spPr>
        <p:txBody>
          <a:bodyPr/>
          <a:lstStyle/>
          <a:p>
            <a:r>
              <a:rPr lang="en-US" altLang="ja-JP"/>
              <a:t>July 2019</a:t>
            </a:r>
            <a:endParaRPr lang="en-GB" dirty="0"/>
          </a:p>
        </p:txBody>
      </p:sp>
      <p:sp>
        <p:nvSpPr>
          <p:cNvPr id="7" name="Footer Placeholder 4"/>
          <p:cNvSpPr>
            <a:spLocks noGrp="1"/>
          </p:cNvSpPr>
          <p:nvPr>
            <p:ph type="ftr" idx="14"/>
          </p:nvPr>
        </p:nvSpPr>
        <p:spPr>
          <a:xfrm>
            <a:off x="5500694" y="6475414"/>
            <a:ext cx="3041644" cy="180975"/>
          </a:xfrm>
        </p:spPr>
        <p:txBody>
          <a:bodyPr/>
          <a:lstStyle/>
          <a:p>
            <a:r>
              <a:rPr lang="en-GB"/>
              <a:t>Yasuhiko Inoue (NTT), et. al.</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sp>
        <p:nvSpPr>
          <p:cNvPr id="3073" name="Rectangle 1"/>
          <p:cNvSpPr>
            <a:spLocks noGrp="1" noChangeArrowheads="1"/>
          </p:cNvSpPr>
          <p:nvPr>
            <p:ph type="title"/>
          </p:nvPr>
        </p:nvSpPr>
        <p:spPr>
          <a:xfrm>
            <a:off x="685800" y="614920"/>
            <a:ext cx="7772400" cy="1235076"/>
          </a:xfrm>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US" altLang="ja-JP" dirty="0"/>
              <a:t>IEEE 802.11ah Use C</a:t>
            </a:r>
            <a:r>
              <a:rPr lang="en-US" altLang="ja-JP" dirty="0" smtClean="0"/>
              <a:t>ases considered by AHPC</a:t>
            </a:r>
            <a:endParaRPr lang="en-GB" dirty="0"/>
          </a:p>
        </p:txBody>
      </p:sp>
      <p:sp>
        <p:nvSpPr>
          <p:cNvPr id="3074" name="Rectangle 2"/>
          <p:cNvSpPr>
            <a:spLocks noGrp="1" noChangeArrowheads="1"/>
          </p:cNvSpPr>
          <p:nvPr>
            <p:ph type="body" idx="1"/>
          </p:nvPr>
        </p:nvSpPr>
        <p:spPr>
          <a:xfrm>
            <a:off x="685800" y="1812018"/>
            <a:ext cx="7772400" cy="396876"/>
          </a:xfrm>
          <a:ln/>
        </p:spPr>
        <p:txBody>
          <a:bodyPr/>
          <a:lstStyle/>
          <a:p>
            <a:pPr marL="0" indent="0" algn="ctr">
              <a:spcBef>
                <a:spcPts val="500"/>
              </a:spcBef>
              <a:buNone/>
              <a:tabLst>
                <a:tab pos="912837" algn="l"/>
                <a:tab pos="1827262" algn="l"/>
                <a:tab pos="2741686" algn="l"/>
                <a:tab pos="3656110" algn="l"/>
                <a:tab pos="4570535" algn="l"/>
                <a:tab pos="5484959" algn="l"/>
                <a:tab pos="6399383" algn="l"/>
                <a:tab pos="7313808" algn="l"/>
                <a:tab pos="8228232" algn="l"/>
                <a:tab pos="9142657" algn="l"/>
                <a:tab pos="10057080" algn="l"/>
              </a:tabLst>
            </a:pPr>
            <a:r>
              <a:rPr lang="en-GB" sz="2000" dirty="0"/>
              <a:t>Date:</a:t>
            </a:r>
            <a:r>
              <a:rPr lang="en-GB" sz="2000" b="0" dirty="0"/>
              <a:t> </a:t>
            </a:r>
            <a:r>
              <a:rPr lang="en-GB" sz="2000" b="0" dirty="0" smtClean="0"/>
              <a:t>2019-07-16</a:t>
            </a:r>
            <a:endParaRPr lang="en-GB" sz="2000" b="0" dirty="0"/>
          </a:p>
        </p:txBody>
      </p:sp>
      <p:graphicFrame>
        <p:nvGraphicFramePr>
          <p:cNvPr id="3075" name="Object 3"/>
          <p:cNvGraphicFramePr>
            <a:graphicFrameLocks noChangeAspect="1"/>
          </p:cNvGraphicFramePr>
          <p:nvPr>
            <p:extLst>
              <p:ext uri="{D42A27DB-BD31-4B8C-83A1-F6EECF244321}">
                <p14:modId xmlns:p14="http://schemas.microsoft.com/office/powerpoint/2010/main" val="1270618330"/>
              </p:ext>
            </p:extLst>
          </p:nvPr>
        </p:nvGraphicFramePr>
        <p:xfrm>
          <a:off x="169863" y="2286000"/>
          <a:ext cx="8610600" cy="4090988"/>
        </p:xfrm>
        <a:graphic>
          <a:graphicData uri="http://schemas.openxmlformats.org/presentationml/2006/ole">
            <mc:AlternateContent xmlns:mc="http://schemas.openxmlformats.org/markup-compatibility/2006">
              <mc:Choice xmlns:v="urn:schemas-microsoft-com:vml" Requires="v">
                <p:oleObj spid="_x0000_s1043" name="Document" r:id="rId4" imgW="7927640" imgH="3772171" progId="Word.Document.8">
                  <p:embed/>
                </p:oleObj>
              </mc:Choice>
              <mc:Fallback>
                <p:oleObj name="Document" r:id="rId4" imgW="7927640" imgH="3772171" progId="Word.Document.8">
                  <p:embed/>
                  <p:pic>
                    <p:nvPicPr>
                      <p:cNvPr id="3075" name="Object 3"/>
                      <p:cNvPicPr>
                        <a:picLocks noChangeAspect="1" noChangeArrowheads="1"/>
                      </p:cNvPicPr>
                      <p:nvPr/>
                    </p:nvPicPr>
                    <p:blipFill>
                      <a:blip r:embed="rId5"/>
                      <a:srcRect/>
                      <a:stretch>
                        <a:fillRect/>
                      </a:stretch>
                    </p:blipFill>
                    <p:spPr bwMode="auto">
                      <a:xfrm>
                        <a:off x="169863" y="2286000"/>
                        <a:ext cx="8610600" cy="4090988"/>
                      </a:xfrm>
                      <a:prstGeom prst="rect">
                        <a:avLst/>
                      </a:prstGeom>
                      <a:noFill/>
                      <a:extLst/>
                    </p:spPr>
                  </p:pic>
                </p:oleObj>
              </mc:Fallback>
            </mc:AlternateContent>
          </a:graphicData>
        </a:graphic>
      </p:graphicFrame>
      <p:sp>
        <p:nvSpPr>
          <p:cNvPr id="3076" name="Rectangle 4"/>
          <p:cNvSpPr>
            <a:spLocks noChangeArrowheads="1"/>
          </p:cNvSpPr>
          <p:nvPr/>
        </p:nvSpPr>
        <p:spPr bwMode="auto">
          <a:xfrm>
            <a:off x="533400" y="1768940"/>
            <a:ext cx="1447800" cy="381000"/>
          </a:xfrm>
          <a:prstGeom prst="rect">
            <a:avLst/>
          </a:prstGeom>
          <a:noFill/>
          <a:ln w="9525">
            <a:noFill/>
            <a:round/>
            <a:headEnd/>
            <a:tailEnd/>
          </a:ln>
          <a:effectLst/>
        </p:spPr>
        <p:txBody>
          <a:bodyPr lIns="92160" tIns="46080" rIns="92160" bIns="46080"/>
          <a:lstStyle/>
          <a:p>
            <a:pPr>
              <a:spcBef>
                <a:spcPts val="500"/>
              </a:spcBef>
              <a:tabLst>
                <a:tab pos="342909" algn="l"/>
                <a:tab pos="1257334" algn="l"/>
                <a:tab pos="2171758" algn="l"/>
                <a:tab pos="3086182" algn="l"/>
                <a:tab pos="4000606" algn="l"/>
                <a:tab pos="4915030" algn="l"/>
                <a:tab pos="5829455" algn="l"/>
                <a:tab pos="6743879" algn="l"/>
                <a:tab pos="7658303" algn="l"/>
                <a:tab pos="8572728" algn="l"/>
                <a:tab pos="9487152" algn="l"/>
                <a:tab pos="10401577" algn="l"/>
              </a:tabLst>
            </a:pPr>
            <a:r>
              <a:rPr lang="en-GB" sz="2000" dirty="0">
                <a:solidFill>
                  <a:srgbClr val="000000"/>
                </a:solidFill>
                <a:latin typeface="Calibri" panose="020F0502020204030204" pitchFamily="34" charset="0"/>
              </a:rPr>
              <a:t>Authors:</a:t>
            </a:r>
          </a:p>
        </p:txBody>
      </p:sp>
      <p:grpSp>
        <p:nvGrpSpPr>
          <p:cNvPr id="12" name="Group 11"/>
          <p:cNvGrpSpPr/>
          <p:nvPr/>
        </p:nvGrpSpPr>
        <p:grpSpPr>
          <a:xfrm>
            <a:off x="571500" y="5754469"/>
            <a:ext cx="8001000" cy="646331"/>
            <a:chOff x="571500" y="5449669"/>
            <a:chExt cx="8001000" cy="646331"/>
          </a:xfrm>
        </p:grpSpPr>
        <p:sp>
          <p:nvSpPr>
            <p:cNvPr id="4" name="TextBox 3"/>
            <p:cNvSpPr txBox="1"/>
            <p:nvPr/>
          </p:nvSpPr>
          <p:spPr>
            <a:xfrm>
              <a:off x="571500" y="5449669"/>
              <a:ext cx="8001000" cy="646331"/>
            </a:xfrm>
            <a:prstGeom prst="rect">
              <a:avLst/>
            </a:prstGeom>
            <a:noFill/>
          </p:spPr>
          <p:txBody>
            <a:bodyPr wrap="square" rtlCol="0">
              <a:spAutoFit/>
            </a:bodyPr>
            <a:lstStyle/>
            <a:p>
              <a:r>
                <a:rPr lang="en-US" sz="1200" dirty="0">
                  <a:latin typeface="Calibri" panose="020F0502020204030204" pitchFamily="34" charset="0"/>
                </a:rPr>
                <a:t>Notice: This document has been prepared to assist IEEE 802.19.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p:txBody>
        </p:sp>
        <p:sp>
          <p:nvSpPr>
            <p:cNvPr id="5" name="Rectangle 4"/>
            <p:cNvSpPr/>
            <p:nvPr/>
          </p:nvSpPr>
          <p:spPr bwMode="auto">
            <a:xfrm>
              <a:off x="571500" y="5486400"/>
              <a:ext cx="8001000" cy="601234"/>
            </a:xfrm>
            <a:prstGeom prst="rect">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449274"/>
              <a:endParaRPr lang="en-US" sz="2400"/>
            </a:p>
          </p:txBody>
        </p:sp>
      </p:grpSp>
    </p:spTree>
    <p:extLst>
      <p:ext uri="{BB962C8B-B14F-4D97-AF65-F5344CB8AC3E}">
        <p14:creationId xmlns:p14="http://schemas.microsoft.com/office/powerpoint/2010/main" val="249486999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32159" y="641158"/>
            <a:ext cx="8735296" cy="1017096"/>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[Industry] Remote monitoring of wildlife to prevent damages </a:t>
            </a:r>
            <a:r>
              <a:rPr lang="en-US" altLang="ja-JP" sz="2800" dirty="0" smtClean="0">
                <a:latin typeface="Arial" panose="020B0604020202020204" pitchFamily="34" charset="0"/>
                <a:ea typeface="Arial Unicode MS" panose="020B0604020202020204" pitchFamily="50" charset="-128"/>
                <a:cs typeface="Arial" panose="020B0604020202020204" pitchFamily="34" charset="0"/>
              </a:rPr>
              <a:t>to</a:t>
            </a:r>
            <a:r>
              <a:rPr lang="en-US" altLang="ja-JP" sz="2800" b="1" dirty="0" smtClean="0">
                <a:latin typeface="Arial" panose="020B0604020202020204" pitchFamily="34" charset="0"/>
                <a:ea typeface="Arial Unicode MS" panose="020B0604020202020204" pitchFamily="50" charset="-128"/>
                <a:cs typeface="Arial" panose="020B0604020202020204" pitchFamily="34" charset="0"/>
              </a:rPr>
              <a:t> </a:t>
            </a:r>
            <a:r>
              <a:rPr lang="en-US" altLang="ja-JP" sz="2800" b="1" dirty="0">
                <a:latin typeface="Arial" panose="020B0604020202020204" pitchFamily="34" charset="0"/>
                <a:ea typeface="Arial Unicode MS" panose="020B0604020202020204" pitchFamily="50" charset="-128"/>
                <a:cs typeface="Arial" panose="020B0604020202020204" pitchFamily="34" charset="0"/>
              </a:rPr>
              <a:t>agricultural crops</a:t>
            </a:r>
            <a:endParaRPr lang="ja-JP" altLang="en-US" sz="2800" b="1" dirty="0">
              <a:latin typeface="Arial" panose="020B0604020202020204" pitchFamily="34" charset="0"/>
              <a:ea typeface="Arial Unicode MS" panose="020B0604020202020204" pitchFamily="50" charset="-128"/>
              <a:cs typeface="Arial" panose="020B0604020202020204" pitchFamily="34" charset="0"/>
            </a:endParaRPr>
          </a:p>
        </p:txBody>
      </p:sp>
      <p:sp>
        <p:nvSpPr>
          <p:cNvPr id="7" name="正方形/長方形 6"/>
          <p:cNvSpPr/>
          <p:nvPr/>
        </p:nvSpPr>
        <p:spPr>
          <a:xfrm>
            <a:off x="291388" y="1926919"/>
            <a:ext cx="4908884" cy="4548496"/>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600"/>
              </a:spcAft>
              <a:buClrTx/>
              <a:buSzTx/>
              <a:buFontTx/>
              <a:buNone/>
              <a:tabLst/>
              <a:defRPr/>
            </a:pPr>
            <a:endPar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endParaRP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Remote monitoring and alarming system using </a:t>
            </a:r>
            <a:r>
              <a:rPr kumimoji="1" lang="en-US" altLang="ja-JP" kern="0" dirty="0" smtClean="0">
                <a:latin typeface="Calibri" panose="020F0502020204030204"/>
                <a:ea typeface="Arial Unicode MS" panose="020B0604020202020204" pitchFamily="50" charset="-128"/>
                <a:cs typeface="Arial" panose="020B0604020202020204" pitchFamily="34" charset="0"/>
              </a:rPr>
              <a:t>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to prevent damages of agricultural crops by the wild life. Existing system notices only events when animals were trapped, but </a:t>
            </a:r>
            <a:r>
              <a:rPr kumimoji="1" lang="en-US" altLang="ja-JP" kern="0" dirty="0" smtClean="0">
                <a:latin typeface="Calibri" panose="020F0502020204030204"/>
                <a:ea typeface="Arial Unicode MS" panose="020B0604020202020204" pitchFamily="50" charset="-128"/>
                <a:cs typeface="Arial" panose="020B0604020202020204" pitchFamily="34" charset="0"/>
              </a:rPr>
              <a:t>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to identify trapped animals by visual monitoring for saving a time to find appropriate tools for catching by hunters.</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Crop damages by number of wildlife such as boars or </a:t>
            </a:r>
            <a:r>
              <a:rPr kumimoji="1" lang="en-US" altLang="ja-JP" b="0" i="0" u="none" strike="noStrike" kern="0" cap="none" spc="0" normalizeH="0" baseline="0" noProof="0" dirty="0" err="1">
                <a:ln>
                  <a:noFill/>
                </a:ln>
                <a:effectLst/>
                <a:uLnTx/>
                <a:uFillTx/>
                <a:latin typeface="Calibri" panose="020F0502020204030204"/>
                <a:ea typeface="Arial Unicode MS" panose="020B0604020202020204" pitchFamily="50" charset="-128"/>
                <a:cs typeface="Arial" panose="020B0604020202020204" pitchFamily="34" charset="0"/>
              </a:rPr>
              <a:t>deers</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 are being increased. </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In order to reduce the economic losses of agriculture business, traps and patrolling are needed.</a:t>
            </a:r>
          </a:p>
          <a:p>
            <a:pPr marL="180975" marR="0" lvl="0" indent="-180975" defTabSz="1042873" eaLnBrk="1" fontAlgn="auto" latinLnBrk="0" hangingPunct="1">
              <a:lnSpc>
                <a:spcPct val="100000"/>
              </a:lnSpc>
              <a:spcBef>
                <a:spcPts val="0"/>
              </a:spcBef>
              <a:spcAft>
                <a:spcPts val="600"/>
              </a:spcAft>
              <a:buClrTx/>
              <a:buSzTx/>
              <a:buFontTx/>
              <a:buChar char="-"/>
              <a:tabLst/>
              <a:defRPr/>
            </a:pPr>
            <a:endPar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endParaRPr>
          </a:p>
        </p:txBody>
      </p:sp>
      <p:sp>
        <p:nvSpPr>
          <p:cNvPr id="8" name="角丸四角形 7"/>
          <p:cNvSpPr/>
          <p:nvPr/>
        </p:nvSpPr>
        <p:spPr>
          <a:xfrm>
            <a:off x="291388" y="1740028"/>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pic>
        <p:nvPicPr>
          <p:cNvPr id="11" name="図 10"/>
          <p:cNvPicPr>
            <a:picLocks noChangeAspect="1"/>
          </p:cNvPicPr>
          <p:nvPr/>
        </p:nvPicPr>
        <p:blipFill>
          <a:blip r:embed="rId2"/>
          <a:stretch>
            <a:fillRect/>
          </a:stretch>
        </p:blipFill>
        <p:spPr>
          <a:xfrm>
            <a:off x="5277454" y="2574609"/>
            <a:ext cx="3690001" cy="3253115"/>
          </a:xfrm>
          <a:prstGeom prst="rect">
            <a:avLst/>
          </a:prstGeom>
        </p:spPr>
      </p:pic>
      <p:sp>
        <p:nvSpPr>
          <p:cNvPr id="12" name="正方形/長方形 98"/>
          <p:cNvSpPr>
            <a:spLocks noChangeArrowheads="1"/>
          </p:cNvSpPr>
          <p:nvPr/>
        </p:nvSpPr>
        <p:spPr bwMode="auto">
          <a:xfrm>
            <a:off x="5357818" y="1933810"/>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3" name="日付プレースホルダー 2"/>
          <p:cNvSpPr>
            <a:spLocks noGrp="1"/>
          </p:cNvSpPr>
          <p:nvPr>
            <p:ph type="dt" idx="15"/>
          </p:nvPr>
        </p:nvSpPr>
        <p:spPr/>
        <p:txBody>
          <a:bodyPr/>
          <a:lstStyle/>
          <a:p>
            <a:r>
              <a:rPr lang="en-US" altLang="ja-JP"/>
              <a:t>July 2019</a:t>
            </a:r>
            <a:endParaRPr lang="en-GB" dirty="0"/>
          </a:p>
        </p:txBody>
      </p:sp>
      <p:sp>
        <p:nvSpPr>
          <p:cNvPr id="4" name="フッター プレースホルダー 3"/>
          <p:cNvSpPr>
            <a:spLocks noGrp="1"/>
          </p:cNvSpPr>
          <p:nvPr>
            <p:ph type="ftr" idx="14"/>
          </p:nvPr>
        </p:nvSpPr>
        <p:spPr/>
        <p:txBody>
          <a:bodyPr/>
          <a:lstStyle/>
          <a:p>
            <a:r>
              <a:rPr lang="en-GB" altLang="ja-JP"/>
              <a:t>Yasuhiko Inoue (NTT), et. al.</a:t>
            </a:r>
            <a:endParaRPr lang="en-GB" altLang="ja-JP" dirty="0"/>
          </a:p>
        </p:txBody>
      </p:sp>
      <p:sp>
        <p:nvSpPr>
          <p:cNvPr id="5" name="スライド番号プレースホルダー 4"/>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Tree>
    <p:extLst>
      <p:ext uri="{BB962C8B-B14F-4D97-AF65-F5344CB8AC3E}">
        <p14:creationId xmlns:p14="http://schemas.microsoft.com/office/powerpoint/2010/main" val="10321192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9934" y="691419"/>
            <a:ext cx="8312622" cy="830262"/>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[Infrastructure] Surveillance camera system using edge computing</a:t>
            </a:r>
            <a:endParaRPr kumimoji="1" lang="ja-JP" altLang="en-US" sz="2800" dirty="0"/>
          </a:p>
        </p:txBody>
      </p:sp>
      <p:sp>
        <p:nvSpPr>
          <p:cNvPr id="7" name="正方形/長方形 6"/>
          <p:cNvSpPr/>
          <p:nvPr/>
        </p:nvSpPr>
        <p:spPr>
          <a:xfrm>
            <a:off x="277534" y="1992351"/>
            <a:ext cx="4908884" cy="4356177"/>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b"/>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not only wider area of video surveillance  but also sending alert and pictures when some events or system fault happened. It may be a lower investment cost against existing system.</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Current regulation in Japan, video surveillance system requires local backup. </a:t>
            </a: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device enables easy integration with IP base edge computing devices. Today the edge computing device sends alarms using 60GHz band when malfunction had been detected. It may be a higher costs. </a:t>
            </a:r>
          </a:p>
        </p:txBody>
      </p:sp>
      <p:sp>
        <p:nvSpPr>
          <p:cNvPr id="8" name="角丸四角形 7"/>
          <p:cNvSpPr/>
          <p:nvPr/>
        </p:nvSpPr>
        <p:spPr>
          <a:xfrm>
            <a:off x="277534" y="1805964"/>
            <a:ext cx="1980070" cy="372774"/>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pic>
        <p:nvPicPr>
          <p:cNvPr id="11" name="図 10"/>
          <p:cNvPicPr>
            <a:picLocks noChangeAspect="1"/>
          </p:cNvPicPr>
          <p:nvPr/>
        </p:nvPicPr>
        <p:blipFill>
          <a:blip r:embed="rId2"/>
          <a:stretch>
            <a:fillRect/>
          </a:stretch>
        </p:blipFill>
        <p:spPr>
          <a:xfrm>
            <a:off x="5297191" y="2479963"/>
            <a:ext cx="3846809" cy="3868565"/>
          </a:xfrm>
          <a:prstGeom prst="rect">
            <a:avLst/>
          </a:prstGeom>
        </p:spPr>
      </p:pic>
      <p:sp>
        <p:nvSpPr>
          <p:cNvPr id="12" name="正方形/長方形 98"/>
          <p:cNvSpPr>
            <a:spLocks noChangeArrowheads="1"/>
          </p:cNvSpPr>
          <p:nvPr/>
        </p:nvSpPr>
        <p:spPr bwMode="auto">
          <a:xfrm>
            <a:off x="5357818" y="2119963"/>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3" name="日付プレースホルダー 2"/>
          <p:cNvSpPr>
            <a:spLocks noGrp="1"/>
          </p:cNvSpPr>
          <p:nvPr>
            <p:ph type="dt" idx="15"/>
          </p:nvPr>
        </p:nvSpPr>
        <p:spPr/>
        <p:txBody>
          <a:bodyPr/>
          <a:lstStyle/>
          <a:p>
            <a:r>
              <a:rPr lang="en-US" altLang="ja-JP"/>
              <a:t>July 2019</a:t>
            </a:r>
            <a:endParaRPr lang="en-GB" dirty="0"/>
          </a:p>
        </p:txBody>
      </p:sp>
      <p:sp>
        <p:nvSpPr>
          <p:cNvPr id="4" name="フッター プレースホルダー 3"/>
          <p:cNvSpPr>
            <a:spLocks noGrp="1"/>
          </p:cNvSpPr>
          <p:nvPr>
            <p:ph type="ftr" idx="14"/>
          </p:nvPr>
        </p:nvSpPr>
        <p:spPr/>
        <p:txBody>
          <a:bodyPr/>
          <a:lstStyle/>
          <a:p>
            <a:r>
              <a:rPr lang="en-GB" altLang="ja-JP"/>
              <a:t>Yasuhiko Inoue (NTT), et. al.</a:t>
            </a:r>
            <a:endParaRPr lang="en-GB" altLang="ja-JP" dirty="0"/>
          </a:p>
        </p:txBody>
      </p:sp>
      <p:sp>
        <p:nvSpPr>
          <p:cNvPr id="5" name="スライド番号プレースホルダー 4"/>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2932280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2441" y="686639"/>
            <a:ext cx="8743666" cy="889400"/>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[Infrastructure] Advanced water pipe management</a:t>
            </a:r>
            <a:endParaRPr kumimoji="1" lang="ja-JP" altLang="en-US" sz="2800" dirty="0"/>
          </a:p>
        </p:txBody>
      </p:sp>
      <p:sp>
        <p:nvSpPr>
          <p:cNvPr id="7" name="正方形/長方形 6"/>
          <p:cNvSpPr/>
          <p:nvPr/>
        </p:nvSpPr>
        <p:spPr>
          <a:xfrm>
            <a:off x="348407" y="1791688"/>
            <a:ext cx="4908884" cy="4594243"/>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b"/>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 device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enables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efficient management of the water pipe lines and to improve predictive maintenance.</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Wireless sensor network is expected to use monitoring of the sewer pipes flow and water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level.</a:t>
            </a:r>
            <a:endPar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endParaRP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Water pipe leakage detection is using acoustic signal. By using high frequency sound, more accurate detection can be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expected, but requires higher bandwidth. </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In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case of LPWA, it is difficult to send large data efficiently for this purpose.</a:t>
            </a:r>
          </a:p>
        </p:txBody>
      </p:sp>
      <p:sp>
        <p:nvSpPr>
          <p:cNvPr id="8" name="角丸四角形 7"/>
          <p:cNvSpPr/>
          <p:nvPr/>
        </p:nvSpPr>
        <p:spPr>
          <a:xfrm>
            <a:off x="348407" y="1596323"/>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11" name="正方形/長方形 98"/>
          <p:cNvSpPr>
            <a:spLocks noChangeArrowheads="1"/>
          </p:cNvSpPr>
          <p:nvPr/>
        </p:nvSpPr>
        <p:spPr bwMode="auto">
          <a:xfrm>
            <a:off x="5357818" y="1576039"/>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13" name="図 12"/>
          <p:cNvPicPr>
            <a:picLocks noChangeAspect="1"/>
          </p:cNvPicPr>
          <p:nvPr/>
        </p:nvPicPr>
        <p:blipFill>
          <a:blip r:embed="rId2"/>
          <a:stretch>
            <a:fillRect/>
          </a:stretch>
        </p:blipFill>
        <p:spPr>
          <a:xfrm>
            <a:off x="5250278" y="2127624"/>
            <a:ext cx="3893722" cy="3906982"/>
          </a:xfrm>
          <a:prstGeom prst="rect">
            <a:avLst/>
          </a:prstGeom>
        </p:spPr>
      </p:pic>
      <p:sp>
        <p:nvSpPr>
          <p:cNvPr id="3" name="日付プレースホルダー 2"/>
          <p:cNvSpPr>
            <a:spLocks noGrp="1"/>
          </p:cNvSpPr>
          <p:nvPr>
            <p:ph type="dt" idx="15"/>
          </p:nvPr>
        </p:nvSpPr>
        <p:spPr/>
        <p:txBody>
          <a:bodyPr/>
          <a:lstStyle/>
          <a:p>
            <a:r>
              <a:rPr lang="en-US" altLang="ja-JP"/>
              <a:t>July 2019</a:t>
            </a:r>
            <a:endParaRPr lang="en-GB" dirty="0"/>
          </a:p>
        </p:txBody>
      </p:sp>
      <p:sp>
        <p:nvSpPr>
          <p:cNvPr id="4" name="フッター プレースホルダー 3"/>
          <p:cNvSpPr>
            <a:spLocks noGrp="1"/>
          </p:cNvSpPr>
          <p:nvPr>
            <p:ph type="ftr" idx="14"/>
          </p:nvPr>
        </p:nvSpPr>
        <p:spPr/>
        <p:txBody>
          <a:bodyPr/>
          <a:lstStyle/>
          <a:p>
            <a:r>
              <a:rPr lang="en-GB" altLang="ja-JP"/>
              <a:t>Yasuhiko Inoue (NTT), et. al.</a:t>
            </a:r>
            <a:endParaRPr lang="en-GB" altLang="ja-JP" dirty="0"/>
          </a:p>
        </p:txBody>
      </p:sp>
      <p:sp>
        <p:nvSpPr>
          <p:cNvPr id="5" name="スライド番号プレースホルダー 4"/>
          <p:cNvSpPr>
            <a:spLocks noGrp="1"/>
          </p:cNvSpPr>
          <p:nvPr>
            <p:ph type="sldNum" idx="12"/>
          </p:nvPr>
        </p:nvSpPr>
        <p:spPr>
          <a:xfrm>
            <a:off x="4191001" y="6453111"/>
            <a:ext cx="682625" cy="363537"/>
          </a:xfrm>
        </p:spPr>
        <p:txBody>
          <a:bodyPr/>
          <a:lstStyle/>
          <a:p>
            <a:r>
              <a:rPr lang="en-GB"/>
              <a:t>Slide </a:t>
            </a:r>
            <a:fld id="{440F5867-744E-4AA6-B0ED-4C44D2DFBB7B}" type="slidenum">
              <a:rPr lang="en-GB" smtClean="0"/>
              <a:pPr/>
              <a:t>12</a:t>
            </a:fld>
            <a:endParaRPr lang="en-GB" dirty="0"/>
          </a:p>
        </p:txBody>
      </p:sp>
      <p:sp>
        <p:nvSpPr>
          <p:cNvPr id="6" name="正方形/長方形 5"/>
          <p:cNvSpPr/>
          <p:nvPr/>
        </p:nvSpPr>
        <p:spPr bwMode="auto">
          <a:xfrm>
            <a:off x="7197139" y="4824762"/>
            <a:ext cx="773151" cy="29736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200" b="0" i="0" u="none" strike="noStrike" cap="none" normalizeH="0" baseline="0" dirty="0" smtClean="0">
                <a:ln>
                  <a:noFill/>
                </a:ln>
                <a:effectLst/>
                <a:latin typeface="Times New Roman" pitchFamily="16" charset="0"/>
                <a:ea typeface="MS Gothic" charset="-128"/>
              </a:rPr>
              <a:t>802.11ah</a:t>
            </a:r>
            <a:endParaRPr kumimoji="0" lang="ja-JP" altLang="en-US" sz="1200" b="0" i="0" u="none" strike="noStrike" cap="none" normalizeH="0" baseline="0" dirty="0" smtClean="0">
              <a:ln>
                <a:noFill/>
              </a:ln>
              <a:effectLst/>
              <a:latin typeface="Times New Roman" pitchFamily="16" charset="0"/>
              <a:ea typeface="MS Gothic" charset="-128"/>
            </a:endParaRPr>
          </a:p>
        </p:txBody>
      </p:sp>
    </p:spTree>
    <p:extLst>
      <p:ext uri="{BB962C8B-B14F-4D97-AF65-F5344CB8AC3E}">
        <p14:creationId xmlns:p14="http://schemas.microsoft.com/office/powerpoint/2010/main" val="4163764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07051" y="684242"/>
            <a:ext cx="8728794" cy="830262"/>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[Infrastructure] Backup network for cellular </a:t>
            </a:r>
            <a:r>
              <a:rPr lang="en-US" altLang="ja-JP" sz="2800" b="1" dirty="0" smtClean="0">
                <a:latin typeface="Arial" panose="020B0604020202020204" pitchFamily="34" charset="0"/>
                <a:ea typeface="Arial Unicode MS" panose="020B0604020202020204" pitchFamily="50" charset="-128"/>
                <a:cs typeface="Arial" panose="020B0604020202020204" pitchFamily="34" charset="0"/>
              </a:rPr>
              <a:t>drone</a:t>
            </a:r>
            <a:endParaRPr kumimoji="1" lang="ja-JP" altLang="en-US" sz="2800" dirty="0"/>
          </a:p>
        </p:txBody>
      </p:sp>
      <p:sp>
        <p:nvSpPr>
          <p:cNvPr id="4" name="正方形/長方形 3"/>
          <p:cNvSpPr/>
          <p:nvPr/>
        </p:nvSpPr>
        <p:spPr>
          <a:xfrm>
            <a:off x="279134" y="1952397"/>
            <a:ext cx="4908884" cy="438893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to enhance drone's usability and capability.</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A cellular drone provided by service providers of mobile phone may have a risk of uncontrollable under network congestion when disasters are happen.</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Some drones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are </a:t>
            </a:r>
            <a:r>
              <a:rPr kumimoji="1" lang="en-US" altLang="ja-JP" kern="0" dirty="0" smtClean="0">
                <a:latin typeface="Calibri" panose="020F0502020204030204"/>
                <a:ea typeface="Arial Unicode MS" panose="020B0604020202020204" pitchFamily="50" charset="-128"/>
                <a:cs typeface="Arial" panose="020B0604020202020204" pitchFamily="34" charset="0"/>
              </a:rPr>
              <a:t>equipped with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WLAN interface,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thus operator is able to use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WLAN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network as a backup for drone control. </a:t>
            </a:r>
            <a:endPar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endParaRP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However</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 existing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WLAN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has a limitation of communication range for flying area.</a:t>
            </a:r>
          </a:p>
        </p:txBody>
      </p:sp>
      <p:sp>
        <p:nvSpPr>
          <p:cNvPr id="5" name="角丸四角形 4"/>
          <p:cNvSpPr/>
          <p:nvPr/>
        </p:nvSpPr>
        <p:spPr>
          <a:xfrm>
            <a:off x="281254" y="1742332"/>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8" name="正方形/長方形 98"/>
          <p:cNvSpPr>
            <a:spLocks noChangeArrowheads="1"/>
          </p:cNvSpPr>
          <p:nvPr/>
        </p:nvSpPr>
        <p:spPr bwMode="auto">
          <a:xfrm>
            <a:off x="5338818" y="1380933"/>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9" name="図 8"/>
          <p:cNvPicPr>
            <a:picLocks noChangeAspect="1"/>
          </p:cNvPicPr>
          <p:nvPr/>
        </p:nvPicPr>
        <p:blipFill>
          <a:blip r:embed="rId2"/>
          <a:stretch>
            <a:fillRect/>
          </a:stretch>
        </p:blipFill>
        <p:spPr>
          <a:xfrm>
            <a:off x="5255688" y="1807598"/>
            <a:ext cx="3805182" cy="4667817"/>
          </a:xfrm>
          <a:prstGeom prst="rect">
            <a:avLst/>
          </a:prstGeom>
        </p:spPr>
      </p:pic>
      <p:sp>
        <p:nvSpPr>
          <p:cNvPr id="3" name="日付プレースホルダー 2"/>
          <p:cNvSpPr>
            <a:spLocks noGrp="1"/>
          </p:cNvSpPr>
          <p:nvPr>
            <p:ph type="dt" idx="15"/>
          </p:nvPr>
        </p:nvSpPr>
        <p:spPr/>
        <p:txBody>
          <a:bodyPr/>
          <a:lstStyle/>
          <a:p>
            <a:r>
              <a:rPr lang="en-US" altLang="ja-JP"/>
              <a:t>July 2019</a:t>
            </a:r>
            <a:endParaRPr lang="en-GB" dirty="0"/>
          </a:p>
        </p:txBody>
      </p:sp>
      <p:sp>
        <p:nvSpPr>
          <p:cNvPr id="10" name="フッター プレースホルダー 9"/>
          <p:cNvSpPr>
            <a:spLocks noGrp="1"/>
          </p:cNvSpPr>
          <p:nvPr>
            <p:ph type="ftr" idx="14"/>
          </p:nvPr>
        </p:nvSpPr>
        <p:spPr/>
        <p:txBody>
          <a:bodyPr/>
          <a:lstStyle/>
          <a:p>
            <a:r>
              <a:rPr lang="en-GB" altLang="ja-JP"/>
              <a:t>Yasuhiko Inoue (NTT), et. al.</a:t>
            </a:r>
            <a:endParaRPr lang="en-GB" altLang="ja-JP" dirty="0"/>
          </a:p>
        </p:txBody>
      </p:sp>
      <p:sp>
        <p:nvSpPr>
          <p:cNvPr id="11" name="スライド番号プレースホルダー 10"/>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Tree>
    <p:extLst>
      <p:ext uri="{BB962C8B-B14F-4D97-AF65-F5344CB8AC3E}">
        <p14:creationId xmlns:p14="http://schemas.microsoft.com/office/powerpoint/2010/main" val="429955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77" y="672309"/>
            <a:ext cx="8934065" cy="1094198"/>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[Infrastructure] Detecting deterioration of infrastructure by wireless vibration</a:t>
            </a:r>
            <a:r>
              <a:rPr kumimoji="1" lang="ja-JP" altLang="en-US" sz="2800" b="1" dirty="0">
                <a:latin typeface="Arial" panose="020B0604020202020204" pitchFamily="34" charset="0"/>
                <a:ea typeface="Arial Unicode MS" panose="020B0604020202020204" pitchFamily="50" charset="-128"/>
                <a:cs typeface="Arial" panose="020B0604020202020204" pitchFamily="34" charset="0"/>
              </a:rPr>
              <a:t> </a:t>
            </a:r>
            <a:r>
              <a:rPr kumimoji="1" lang="en-US" altLang="ja-JP" sz="2800" b="1" dirty="0">
                <a:latin typeface="Arial" panose="020B0604020202020204" pitchFamily="34" charset="0"/>
                <a:ea typeface="Arial Unicode MS" panose="020B0604020202020204" pitchFamily="50" charset="-128"/>
                <a:cs typeface="Arial" panose="020B0604020202020204" pitchFamily="34" charset="0"/>
              </a:rPr>
              <a:t>sensors</a:t>
            </a:r>
            <a:endParaRPr kumimoji="1" lang="ja-JP" altLang="en-US" sz="2800" dirty="0"/>
          </a:p>
        </p:txBody>
      </p:sp>
      <p:sp>
        <p:nvSpPr>
          <p:cNvPr id="7" name="正方形/長方形 6"/>
          <p:cNvSpPr/>
          <p:nvPr/>
        </p:nvSpPr>
        <p:spPr>
          <a:xfrm>
            <a:off x="360661" y="2118480"/>
            <a:ext cx="4908884" cy="4230281"/>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b"/>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enhances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a wireless sensing for social infrastructure. It is able to collect large data such as vibrations from wide area.</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180975" lvl="0" indent="-180975" defTabSz="1042873">
              <a:spcAft>
                <a:spcPts val="600"/>
              </a:spcAft>
              <a:buFontTx/>
              <a:buChar char="-"/>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There are many old infrastructures and </a:t>
            </a:r>
            <a:r>
              <a:rPr kumimoji="1" lang="en-US" altLang="ja-JP" kern="0" dirty="0">
                <a:latin typeface="Calibri" panose="020F0502020204030204"/>
                <a:ea typeface="Arial Unicode MS" panose="020B0604020202020204" pitchFamily="50" charset="-128"/>
                <a:cs typeface="Arial" panose="020B0604020202020204" pitchFamily="34" charset="0"/>
              </a:rPr>
              <a:t>their simultaneously deterioration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is becoming a serious problem.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Efficient and cost effective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maintenance works are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required</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Some sensing and monitoring solutions have been implemented, however large size of data has not been collected enough due to a limitation of bandwidth.</a:t>
            </a:r>
          </a:p>
        </p:txBody>
      </p:sp>
      <p:sp>
        <p:nvSpPr>
          <p:cNvPr id="8" name="角丸四角形 7"/>
          <p:cNvSpPr/>
          <p:nvPr/>
        </p:nvSpPr>
        <p:spPr>
          <a:xfrm>
            <a:off x="364381" y="1938906"/>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11" name="正方形/長方形 98"/>
          <p:cNvSpPr>
            <a:spLocks noChangeArrowheads="1"/>
          </p:cNvSpPr>
          <p:nvPr/>
        </p:nvSpPr>
        <p:spPr bwMode="auto">
          <a:xfrm>
            <a:off x="5421945" y="1762521"/>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dirty="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12" name="図 11"/>
          <p:cNvPicPr>
            <a:picLocks noChangeAspect="1"/>
          </p:cNvPicPr>
          <p:nvPr/>
        </p:nvPicPr>
        <p:blipFill>
          <a:blip r:embed="rId2"/>
          <a:stretch>
            <a:fillRect/>
          </a:stretch>
        </p:blipFill>
        <p:spPr>
          <a:xfrm>
            <a:off x="5421944" y="2213956"/>
            <a:ext cx="3681998" cy="4073236"/>
          </a:xfrm>
          <a:prstGeom prst="rect">
            <a:avLst/>
          </a:prstGeom>
        </p:spPr>
      </p:pic>
      <p:sp>
        <p:nvSpPr>
          <p:cNvPr id="3" name="日付プレースホルダー 2"/>
          <p:cNvSpPr>
            <a:spLocks noGrp="1"/>
          </p:cNvSpPr>
          <p:nvPr>
            <p:ph type="dt" idx="15"/>
          </p:nvPr>
        </p:nvSpPr>
        <p:spPr/>
        <p:txBody>
          <a:bodyPr/>
          <a:lstStyle/>
          <a:p>
            <a:r>
              <a:rPr lang="en-US" altLang="ja-JP"/>
              <a:t>July 2019</a:t>
            </a:r>
            <a:endParaRPr lang="en-GB" dirty="0"/>
          </a:p>
        </p:txBody>
      </p:sp>
      <p:sp>
        <p:nvSpPr>
          <p:cNvPr id="4" name="フッター プレースホルダー 3"/>
          <p:cNvSpPr>
            <a:spLocks noGrp="1"/>
          </p:cNvSpPr>
          <p:nvPr>
            <p:ph type="ftr" idx="14"/>
          </p:nvPr>
        </p:nvSpPr>
        <p:spPr/>
        <p:txBody>
          <a:bodyPr/>
          <a:lstStyle/>
          <a:p>
            <a:r>
              <a:rPr lang="en-GB" altLang="ja-JP"/>
              <a:t>Yasuhiko Inoue (NTT), et. al.</a:t>
            </a:r>
            <a:endParaRPr lang="en-GB" altLang="ja-JP" dirty="0"/>
          </a:p>
        </p:txBody>
      </p:sp>
      <p:sp>
        <p:nvSpPr>
          <p:cNvPr id="5" name="スライド番号プレースホルダー 4"/>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Tree>
    <p:extLst>
      <p:ext uri="{BB962C8B-B14F-4D97-AF65-F5344CB8AC3E}">
        <p14:creationId xmlns:p14="http://schemas.microsoft.com/office/powerpoint/2010/main" val="287926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78" y="632311"/>
            <a:ext cx="8765966" cy="728337"/>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[Mobility] Push notification for customer support</a:t>
            </a:r>
            <a:endParaRPr kumimoji="1" lang="ja-JP" altLang="en-US" sz="2800" dirty="0"/>
          </a:p>
        </p:txBody>
      </p:sp>
      <p:sp>
        <p:nvSpPr>
          <p:cNvPr id="3" name="正方形/長方形 2"/>
          <p:cNvSpPr/>
          <p:nvPr/>
        </p:nvSpPr>
        <p:spPr>
          <a:xfrm>
            <a:off x="277534" y="1587816"/>
            <a:ext cx="4908884" cy="4921405"/>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to provide new type of advertisement solution from shops to cars. Car dealers send an advertisement messages to moving cars nearby using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802.11ah.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Those information may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include maintenance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services based on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the condition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of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the car.</a:t>
            </a:r>
            <a:endPar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endParaRP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In general, breakdown maintenance or time based maintenance are popular for cars. It may not be related to an actual condition of cars or how often use cars.</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In order to improve a maintenance service for safety car driving, HaLow network enables to send a notice for maintenance and/or sales promotion from car dealers.</a:t>
            </a:r>
          </a:p>
        </p:txBody>
      </p:sp>
      <p:sp>
        <p:nvSpPr>
          <p:cNvPr id="4" name="角丸四角形 3"/>
          <p:cNvSpPr/>
          <p:nvPr/>
        </p:nvSpPr>
        <p:spPr>
          <a:xfrm>
            <a:off x="284278" y="1340588"/>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pic>
        <p:nvPicPr>
          <p:cNvPr id="7" name="図 6"/>
          <p:cNvPicPr>
            <a:picLocks noChangeAspect="1"/>
          </p:cNvPicPr>
          <p:nvPr/>
        </p:nvPicPr>
        <p:blipFill>
          <a:blip r:embed="rId2"/>
          <a:stretch>
            <a:fillRect/>
          </a:stretch>
        </p:blipFill>
        <p:spPr>
          <a:xfrm>
            <a:off x="5338818" y="2897627"/>
            <a:ext cx="3717011" cy="2852314"/>
          </a:xfrm>
          <a:prstGeom prst="rect">
            <a:avLst/>
          </a:prstGeom>
        </p:spPr>
      </p:pic>
      <p:sp>
        <p:nvSpPr>
          <p:cNvPr id="8" name="正方形/長方形 98"/>
          <p:cNvSpPr>
            <a:spLocks noChangeArrowheads="1"/>
          </p:cNvSpPr>
          <p:nvPr/>
        </p:nvSpPr>
        <p:spPr bwMode="auto">
          <a:xfrm>
            <a:off x="5357818" y="1698471"/>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dirty="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9" name="日付プレースホルダー 8"/>
          <p:cNvSpPr>
            <a:spLocks noGrp="1"/>
          </p:cNvSpPr>
          <p:nvPr>
            <p:ph type="dt" idx="15"/>
          </p:nvPr>
        </p:nvSpPr>
        <p:spPr/>
        <p:txBody>
          <a:bodyPr/>
          <a:lstStyle/>
          <a:p>
            <a:r>
              <a:rPr lang="en-US" altLang="ja-JP"/>
              <a:t>July 2019</a:t>
            </a:r>
            <a:endParaRPr lang="en-GB" dirty="0"/>
          </a:p>
        </p:txBody>
      </p:sp>
      <p:sp>
        <p:nvSpPr>
          <p:cNvPr id="10" name="フッター プレースホルダー 9"/>
          <p:cNvSpPr>
            <a:spLocks noGrp="1"/>
          </p:cNvSpPr>
          <p:nvPr>
            <p:ph type="ftr" idx="14"/>
          </p:nvPr>
        </p:nvSpPr>
        <p:spPr/>
        <p:txBody>
          <a:bodyPr/>
          <a:lstStyle/>
          <a:p>
            <a:r>
              <a:rPr lang="en-GB" altLang="ja-JP"/>
              <a:t>Yasuhiko Inoue (NTT), et. al.</a:t>
            </a:r>
            <a:endParaRPr lang="en-GB" altLang="ja-JP" dirty="0"/>
          </a:p>
        </p:txBody>
      </p:sp>
      <p:sp>
        <p:nvSpPr>
          <p:cNvPr id="11" name="スライド番号プレースホルダー 10"/>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正方形/長方形 4"/>
          <p:cNvSpPr/>
          <p:nvPr/>
        </p:nvSpPr>
        <p:spPr bwMode="auto">
          <a:xfrm>
            <a:off x="5437848" y="2559804"/>
            <a:ext cx="3497996" cy="914400"/>
          </a:xfrm>
          <a:prstGeom prst="rect">
            <a:avLst/>
          </a:prstGeom>
          <a:solidFill>
            <a:schemeClr val="bg1"/>
          </a:solidFill>
          <a:ln w="9525" cap="flat" cmpd="dbl"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600" b="0" i="0" u="none" strike="noStrike" cap="none" normalizeH="0" baseline="0" dirty="0" smtClean="0">
                <a:ln>
                  <a:noFill/>
                </a:ln>
                <a:effectLst/>
                <a:latin typeface="Times New Roman" pitchFamily="16" charset="0"/>
                <a:ea typeface="MS Gothic" charset="-128"/>
              </a:rPr>
              <a:t>Collecting information from moving cars near a dealer and providing push notifications/recommendations.</a:t>
            </a:r>
            <a:endParaRPr kumimoji="0" lang="ja-JP" altLang="en-US" sz="1600" b="0" i="0" u="none" strike="noStrike" cap="none" normalizeH="0" baseline="0" dirty="0" smtClean="0">
              <a:ln>
                <a:noFill/>
              </a:ln>
              <a:effectLst/>
              <a:latin typeface="Times New Roman" pitchFamily="16" charset="0"/>
              <a:ea typeface="MS Gothic" charset="-128"/>
            </a:endParaRPr>
          </a:p>
        </p:txBody>
      </p:sp>
    </p:spTree>
    <p:extLst>
      <p:ext uri="{BB962C8B-B14F-4D97-AF65-F5344CB8AC3E}">
        <p14:creationId xmlns:p14="http://schemas.microsoft.com/office/powerpoint/2010/main" val="7194259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6372" y="685802"/>
            <a:ext cx="8449670" cy="1065213"/>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[Mobility] Advanced management in public transportation</a:t>
            </a:r>
            <a:endParaRPr kumimoji="1" lang="ja-JP" altLang="en-US" sz="2800" dirty="0"/>
          </a:p>
        </p:txBody>
      </p:sp>
      <p:sp>
        <p:nvSpPr>
          <p:cNvPr id="3" name="正方形/長方形 2"/>
          <p:cNvSpPr/>
          <p:nvPr/>
        </p:nvSpPr>
        <p:spPr>
          <a:xfrm>
            <a:off x="285847" y="2086041"/>
            <a:ext cx="4966546" cy="4266207"/>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b"/>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remote condition monitoring of pubic trains/buses and its drivers to prevent traffic accidents.</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kern="0" dirty="0" smtClean="0">
                <a:latin typeface="Calibri" panose="020F0502020204030204"/>
                <a:ea typeface="Arial Unicode MS" panose="020B0604020202020204" pitchFamily="50" charset="-128"/>
                <a:cs typeface="Arial" panose="020B0604020202020204" pitchFamily="34" charset="0"/>
              </a:rPr>
              <a:t>The 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collection of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driving record data from the bus/train at garage from remote office.</a:t>
            </a: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A </a:t>
            </a:r>
            <a:r>
              <a:rPr kumimoji="1" lang="en-US" altLang="ja-JP" b="0" i="0" u="none" strike="noStrike" kern="0" cap="none" spc="0" normalizeH="0" noProof="0" dirty="0" smtClean="0">
                <a:ln>
                  <a:noFill/>
                </a:ln>
                <a:effectLst/>
                <a:uLnTx/>
                <a:uFillTx/>
                <a:latin typeface="Calibri" panose="020F0502020204030204"/>
                <a:ea typeface="Arial Unicode MS" panose="020B0604020202020204" pitchFamily="50" charset="-128"/>
                <a:cs typeface="Arial" panose="020B0604020202020204" pitchFamily="34" charset="0"/>
              </a:rPr>
              <a:t>t</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raffic accident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public transportation service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is sometimes caused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by driver’s healthy condition. </a:t>
            </a:r>
            <a:endPar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endParaRPr>
          </a:p>
          <a:p>
            <a:pPr marL="180975" marR="0" lvl="0" indent="-180975" defTabSz="1042873" eaLnBrk="1" fontAlgn="auto" latinLnBrk="0" hangingPunct="1">
              <a:lnSpc>
                <a:spcPct val="100000"/>
              </a:lnSpc>
              <a:spcBef>
                <a:spcPts val="0"/>
              </a:spcBef>
              <a:spcAft>
                <a:spcPts val="600"/>
              </a:spcAft>
              <a:buClrTx/>
              <a:buSzTx/>
              <a:buFontTx/>
              <a:buChar char="-"/>
              <a:tabLst/>
              <a:defRPr/>
            </a:pP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By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analyzing driving record may detect rough driving which are potential risk of accident</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a:t>
            </a:r>
            <a:endPar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endParaRPr>
          </a:p>
        </p:txBody>
      </p:sp>
      <p:sp>
        <p:nvSpPr>
          <p:cNvPr id="4" name="角丸四角形 3"/>
          <p:cNvSpPr/>
          <p:nvPr/>
        </p:nvSpPr>
        <p:spPr>
          <a:xfrm>
            <a:off x="285847" y="1891565"/>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7" name="正方形/長方形 98"/>
          <p:cNvSpPr>
            <a:spLocks noChangeArrowheads="1"/>
          </p:cNvSpPr>
          <p:nvPr/>
        </p:nvSpPr>
        <p:spPr bwMode="auto">
          <a:xfrm>
            <a:off x="5396480" y="1863605"/>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8" name="図 7"/>
          <p:cNvPicPr>
            <a:picLocks noChangeAspect="1"/>
          </p:cNvPicPr>
          <p:nvPr/>
        </p:nvPicPr>
        <p:blipFill>
          <a:blip r:embed="rId2"/>
          <a:stretch>
            <a:fillRect/>
          </a:stretch>
        </p:blipFill>
        <p:spPr>
          <a:xfrm>
            <a:off x="5364334" y="2335875"/>
            <a:ext cx="3779666" cy="4132005"/>
          </a:xfrm>
          <a:prstGeom prst="rect">
            <a:avLst/>
          </a:prstGeom>
        </p:spPr>
      </p:pic>
      <p:sp>
        <p:nvSpPr>
          <p:cNvPr id="10" name="日付プレースホルダー 9"/>
          <p:cNvSpPr>
            <a:spLocks noGrp="1"/>
          </p:cNvSpPr>
          <p:nvPr>
            <p:ph type="dt" idx="15"/>
          </p:nvPr>
        </p:nvSpPr>
        <p:spPr/>
        <p:txBody>
          <a:bodyPr/>
          <a:lstStyle/>
          <a:p>
            <a:r>
              <a:rPr lang="en-US" altLang="ja-JP"/>
              <a:t>July 2019</a:t>
            </a:r>
            <a:endParaRPr lang="en-GB" dirty="0"/>
          </a:p>
        </p:txBody>
      </p:sp>
      <p:sp>
        <p:nvSpPr>
          <p:cNvPr id="11" name="フッター プレースホルダー 10"/>
          <p:cNvSpPr>
            <a:spLocks noGrp="1"/>
          </p:cNvSpPr>
          <p:nvPr>
            <p:ph type="ftr" idx="14"/>
          </p:nvPr>
        </p:nvSpPr>
        <p:spPr/>
        <p:txBody>
          <a:bodyPr/>
          <a:lstStyle/>
          <a:p>
            <a:r>
              <a:rPr lang="en-GB" altLang="ja-JP"/>
              <a:t>Yasuhiko Inoue (NTT), et. al.</a:t>
            </a:r>
            <a:endParaRPr lang="en-GB" altLang="ja-JP" dirty="0"/>
          </a:p>
        </p:txBody>
      </p:sp>
      <p:sp>
        <p:nvSpPr>
          <p:cNvPr id="12" name="スライド番号プレースホルダー 11"/>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sp>
        <p:nvSpPr>
          <p:cNvPr id="5" name="正方形/長方形 4"/>
          <p:cNvSpPr/>
          <p:nvPr/>
        </p:nvSpPr>
        <p:spPr bwMode="auto">
          <a:xfrm>
            <a:off x="7254167" y="6004290"/>
            <a:ext cx="845960" cy="46359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ja-JP" sz="1200" b="0" i="0" u="none" strike="noStrike" cap="none" normalizeH="0" baseline="0" dirty="0" smtClean="0">
                <a:ln>
                  <a:noFill/>
                </a:ln>
                <a:effectLst/>
                <a:latin typeface="Times New Roman" pitchFamily="16" charset="0"/>
                <a:ea typeface="MS Gothic" charset="-128"/>
              </a:rPr>
              <a:t>802.11ah </a:t>
            </a:r>
            <a:r>
              <a:rPr lang="en-US" altLang="ja-JP" sz="1200" dirty="0" smtClean="0">
                <a:latin typeface="Times New Roman" pitchFamily="16" charset="0"/>
                <a:ea typeface="MS Gothic" charset="-128"/>
              </a:rPr>
              <a:t>link</a:t>
            </a:r>
            <a:endParaRPr kumimoji="0" lang="ja-JP" altLang="en-US" sz="1200" b="0" i="0" u="none" strike="noStrike" cap="none" normalizeH="0" baseline="0" dirty="0" smtClean="0">
              <a:ln>
                <a:noFill/>
              </a:ln>
              <a:effectLst/>
              <a:latin typeface="Times New Roman" pitchFamily="16" charset="0"/>
              <a:ea typeface="MS Gothic" charset="-128"/>
            </a:endParaRPr>
          </a:p>
        </p:txBody>
      </p:sp>
    </p:spTree>
    <p:extLst>
      <p:ext uri="{BB962C8B-B14F-4D97-AF65-F5344CB8AC3E}">
        <p14:creationId xmlns:p14="http://schemas.microsoft.com/office/powerpoint/2010/main" val="29970034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Summary</a:t>
            </a:r>
            <a:endParaRPr kumimoji="1" lang="ja-JP" altLang="en-US" dirty="0"/>
          </a:p>
        </p:txBody>
      </p:sp>
      <p:sp>
        <p:nvSpPr>
          <p:cNvPr id="6" name="コンテンツ プレースホルダー 5"/>
          <p:cNvSpPr>
            <a:spLocks noGrp="1"/>
          </p:cNvSpPr>
          <p:nvPr>
            <p:ph idx="1"/>
          </p:nvPr>
        </p:nvSpPr>
        <p:spPr/>
        <p:txBody>
          <a:bodyPr/>
          <a:lstStyle/>
          <a:p>
            <a:r>
              <a:rPr kumimoji="1" lang="en-US" altLang="ja-JP" dirty="0" smtClean="0"/>
              <a:t>Use cases of the IEEE 802.11ah considered </a:t>
            </a:r>
            <a:r>
              <a:rPr lang="en-US" altLang="ja-JP" dirty="0" smtClean="0"/>
              <a:t>by</a:t>
            </a:r>
            <a:r>
              <a:rPr kumimoji="1" lang="en-US" altLang="ja-JP" dirty="0" smtClean="0"/>
              <a:t> AHPC are introduced.</a:t>
            </a:r>
          </a:p>
          <a:p>
            <a:r>
              <a:rPr lang="en-US" altLang="ja-JP" dirty="0" smtClean="0"/>
              <a:t>AHPC is still calling for additional use cases.</a:t>
            </a:r>
            <a:endParaRPr kumimoji="1" lang="ja-JP" altLang="en-US" dirty="0"/>
          </a:p>
        </p:txBody>
      </p:sp>
      <p:sp>
        <p:nvSpPr>
          <p:cNvPr id="3" name="スライド番号プレースホルダー 2"/>
          <p:cNvSpPr>
            <a:spLocks noGrp="1"/>
          </p:cNvSpPr>
          <p:nvPr>
            <p:ph type="sldNum" idx="12"/>
          </p:nvPr>
        </p:nvSpPr>
        <p:spPr/>
        <p:txBody>
          <a:bodyPr/>
          <a:lstStyle/>
          <a:p>
            <a:r>
              <a:rPr lang="en-GB" smtClean="0"/>
              <a:t>Slide </a:t>
            </a:r>
            <a:fld id="{440F5867-744E-4AA6-B0ED-4C44D2DFBB7B}" type="slidenum">
              <a:rPr lang="en-GB" smtClean="0"/>
              <a:pPr/>
              <a:t>17</a:t>
            </a:fld>
            <a:endParaRPr lang="en-GB" dirty="0"/>
          </a:p>
        </p:txBody>
      </p:sp>
      <p:sp>
        <p:nvSpPr>
          <p:cNvPr id="4" name="フッター プレースホルダー 3"/>
          <p:cNvSpPr>
            <a:spLocks noGrp="1"/>
          </p:cNvSpPr>
          <p:nvPr>
            <p:ph type="ftr" idx="14"/>
          </p:nvPr>
        </p:nvSpPr>
        <p:spPr/>
        <p:txBody>
          <a:bodyPr/>
          <a:lstStyle/>
          <a:p>
            <a:r>
              <a:rPr lang="en-GB" altLang="ja-JP" smtClean="0"/>
              <a:t>Yasuhiko Inoue (NTT), et. al.</a:t>
            </a:r>
            <a:endParaRPr lang="en-GB" altLang="ja-JP" dirty="0"/>
          </a:p>
        </p:txBody>
      </p:sp>
      <p:sp>
        <p:nvSpPr>
          <p:cNvPr id="5" name="日付プレースホルダー 4"/>
          <p:cNvSpPr>
            <a:spLocks noGrp="1"/>
          </p:cNvSpPr>
          <p:nvPr>
            <p:ph type="dt" idx="15"/>
          </p:nvPr>
        </p:nvSpPr>
        <p:spPr/>
        <p:txBody>
          <a:bodyPr/>
          <a:lstStyle/>
          <a:p>
            <a:r>
              <a:rPr lang="en-US" altLang="ja-JP" smtClean="0"/>
              <a:t>July 2019</a:t>
            </a:r>
            <a:endParaRPr lang="en-GB" dirty="0"/>
          </a:p>
        </p:txBody>
      </p:sp>
    </p:spTree>
    <p:extLst>
      <p:ext uri="{BB962C8B-B14F-4D97-AF65-F5344CB8AC3E}">
        <p14:creationId xmlns:p14="http://schemas.microsoft.com/office/powerpoint/2010/main" val="354582343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ln/>
        </p:spPr>
        <p:txBody>
          <a:bodyPr/>
          <a:lstStyle/>
          <a:p>
            <a:pPr>
              <a:tabLst>
                <a:tab pos="0" algn="l"/>
                <a:tab pos="914424" algn="l"/>
                <a:tab pos="1828849" algn="l"/>
                <a:tab pos="2743273" algn="l"/>
                <a:tab pos="3657698" algn="l"/>
                <a:tab pos="4572122" algn="l"/>
                <a:tab pos="5486545" algn="l"/>
                <a:tab pos="6400970" algn="l"/>
                <a:tab pos="7315394" algn="l"/>
                <a:tab pos="8229818" algn="l"/>
                <a:tab pos="9144243" algn="l"/>
                <a:tab pos="10058667" algn="l"/>
              </a:tabLst>
            </a:pPr>
            <a:r>
              <a:rPr lang="en-GB"/>
              <a:t>References</a:t>
            </a:r>
          </a:p>
        </p:txBody>
      </p:sp>
      <p:sp>
        <p:nvSpPr>
          <p:cNvPr id="11266" name="Rectangle 2"/>
          <p:cNvSpPr>
            <a:spLocks noGrp="1" noChangeArrowheads="1"/>
          </p:cNvSpPr>
          <p:nvPr>
            <p:ph idx="1"/>
          </p:nvPr>
        </p:nvSpPr>
        <p:spPr>
          <a:ln/>
        </p:spPr>
        <p:txBody>
          <a:bodyPr/>
          <a:lstStyle/>
          <a:p>
            <a:pPr marL="457212" indent="-457212">
              <a:buFont typeface="+mj-lt"/>
              <a:buAutoNum type="arabicPeriod"/>
            </a:pPr>
            <a:r>
              <a:rPr lang="en-US" altLang="ja-JP" dirty="0">
                <a:hlinkClick r:id="rId3"/>
              </a:rPr>
              <a:t>https://www.11ahpc.org/pdf/usecase-eng.pdf</a:t>
            </a:r>
            <a:endParaRPr lang="en-US"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18</a:t>
            </a:fld>
            <a:endParaRPr lang="en-GB"/>
          </a:p>
        </p:txBody>
      </p:sp>
      <p:sp>
        <p:nvSpPr>
          <p:cNvPr id="5" name="Footer Placeholder 4"/>
          <p:cNvSpPr>
            <a:spLocks noGrp="1"/>
          </p:cNvSpPr>
          <p:nvPr>
            <p:ph type="ftr" idx="14"/>
          </p:nvPr>
        </p:nvSpPr>
        <p:spPr/>
        <p:txBody>
          <a:bodyPr/>
          <a:lstStyle/>
          <a:p>
            <a:r>
              <a:rPr lang="en-GB"/>
              <a:t>Yasuhiko Inoue (NTT), et. al.</a:t>
            </a:r>
            <a:endParaRPr lang="en-GB" dirty="0"/>
          </a:p>
        </p:txBody>
      </p:sp>
      <p:sp>
        <p:nvSpPr>
          <p:cNvPr id="4" name="Date Placeholder 3"/>
          <p:cNvSpPr>
            <a:spLocks noGrp="1"/>
          </p:cNvSpPr>
          <p:nvPr>
            <p:ph type="dt" idx="15"/>
          </p:nvPr>
        </p:nvSpPr>
        <p:spPr/>
        <p:txBody>
          <a:bodyPr/>
          <a:lstStyle/>
          <a:p>
            <a:r>
              <a:rPr lang="en-US" altLang="ja-JP"/>
              <a:t>July 2019</a:t>
            </a:r>
            <a:endParaRPr lang="en-GB"/>
          </a:p>
        </p:txBody>
      </p:sp>
    </p:spTree>
    <p:extLst>
      <p:ext uri="{BB962C8B-B14F-4D97-AF65-F5344CB8AC3E}">
        <p14:creationId xmlns:p14="http://schemas.microsoft.com/office/powerpoint/2010/main" val="336407416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a:t>Introduction</a:t>
            </a:r>
            <a:endParaRPr kumimoji="1" lang="ja-JP" altLang="en-US" dirty="0"/>
          </a:p>
        </p:txBody>
      </p:sp>
      <p:sp>
        <p:nvSpPr>
          <p:cNvPr id="3" name="正方形/長方形 2"/>
          <p:cNvSpPr/>
          <p:nvPr/>
        </p:nvSpPr>
        <p:spPr>
          <a:xfrm>
            <a:off x="685800" y="1919120"/>
            <a:ext cx="7770814" cy="707886"/>
          </a:xfrm>
          <a:prstGeom prst="rect">
            <a:avLst/>
          </a:prstGeom>
        </p:spPr>
        <p:txBody>
          <a:bodyPr wrap="square">
            <a:spAutoFit/>
          </a:bodyPr>
          <a:lstStyle/>
          <a:p>
            <a:r>
              <a:rPr lang="en-US" altLang="ja-JP" sz="2000" dirty="0">
                <a:latin typeface="Arial" panose="020B0604020202020204" pitchFamily="34" charset="0"/>
                <a:cs typeface="Arial" panose="020B0604020202020204" pitchFamily="34" charset="0"/>
              </a:rPr>
              <a:t>Use cases of IEEE 802.11ah system considered in the 802.11ah Promotion Council </a:t>
            </a:r>
            <a:r>
              <a:rPr lang="en-US" altLang="ja-JP" sz="2000" dirty="0" smtClean="0">
                <a:latin typeface="Arial" panose="020B0604020202020204" pitchFamily="34" charset="0"/>
                <a:cs typeface="Arial" panose="020B0604020202020204" pitchFamily="34" charset="0"/>
              </a:rPr>
              <a:t>(AHPC) Japan </a:t>
            </a:r>
            <a:r>
              <a:rPr lang="en-US" altLang="ja-JP" sz="2000" dirty="0">
                <a:latin typeface="Arial" panose="020B0604020202020204" pitchFamily="34" charset="0"/>
                <a:cs typeface="Arial" panose="020B0604020202020204" pitchFamily="34" charset="0"/>
              </a:rPr>
              <a:t>are summarized.</a:t>
            </a:r>
          </a:p>
        </p:txBody>
      </p:sp>
      <p:sp>
        <p:nvSpPr>
          <p:cNvPr id="4" name="日付プレースホルダー 3"/>
          <p:cNvSpPr>
            <a:spLocks noGrp="1"/>
          </p:cNvSpPr>
          <p:nvPr>
            <p:ph type="dt" idx="15"/>
          </p:nvPr>
        </p:nvSpPr>
        <p:spPr/>
        <p:txBody>
          <a:bodyPr/>
          <a:lstStyle/>
          <a:p>
            <a:r>
              <a:rPr lang="en-US" altLang="ja-JP"/>
              <a:t>July 2019</a:t>
            </a:r>
            <a:endParaRPr lang="en-GB" dirty="0"/>
          </a:p>
        </p:txBody>
      </p:sp>
      <p:sp>
        <p:nvSpPr>
          <p:cNvPr id="5" name="フッター プレースホルダー 4"/>
          <p:cNvSpPr>
            <a:spLocks noGrp="1"/>
          </p:cNvSpPr>
          <p:nvPr>
            <p:ph type="ftr" idx="14"/>
          </p:nvPr>
        </p:nvSpPr>
        <p:spPr/>
        <p:txBody>
          <a:bodyPr/>
          <a:lstStyle/>
          <a:p>
            <a:r>
              <a:rPr lang="en-GB" altLang="ja-JP"/>
              <a:t>Yasuhiko Inoue (NTT), et. al.</a:t>
            </a:r>
            <a:endParaRPr lang="en-GB" altLang="ja-JP" dirty="0"/>
          </a:p>
        </p:txBody>
      </p:sp>
      <p:sp>
        <p:nvSpPr>
          <p:cNvPr id="6" name="スライド番号プレースホルダー 5"/>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Tree>
    <p:extLst>
      <p:ext uri="{BB962C8B-B14F-4D97-AF65-F5344CB8AC3E}">
        <p14:creationId xmlns:p14="http://schemas.microsoft.com/office/powerpoint/2010/main" val="6744060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77" y="613363"/>
            <a:ext cx="8761471" cy="830262"/>
          </a:xfrm>
        </p:spPr>
        <p:txBody>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Scenarios (1/2)</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3" name="コンテンツ プレースホルダー 2"/>
          <p:cNvSpPr>
            <a:spLocks noGrp="1"/>
          </p:cNvSpPr>
          <p:nvPr>
            <p:ph idx="4294967295"/>
          </p:nvPr>
        </p:nvSpPr>
        <p:spPr>
          <a:xfrm>
            <a:off x="269352" y="1408113"/>
            <a:ext cx="8596313" cy="5151437"/>
          </a:xfrm>
        </p:spPr>
        <p:txBody>
          <a:bodyPr>
            <a:noAutofit/>
          </a:bodyPr>
          <a:lstStyle/>
          <a:p>
            <a:r>
              <a:rPr lang="en-US" altLang="ja-JP" sz="2000" dirty="0">
                <a:latin typeface="Arial" panose="020B0604020202020204" pitchFamily="34" charset="0"/>
                <a:ea typeface="Arial Unicode MS" panose="020B0604020202020204" pitchFamily="50" charset="-128"/>
                <a:cs typeface="Arial" panose="020B0604020202020204" pitchFamily="34" charset="0"/>
              </a:rPr>
              <a:t> [Home] </a:t>
            </a:r>
          </a:p>
          <a:p>
            <a:pPr marL="864337" lvl="1" indent="-342900">
              <a:spcBef>
                <a:spcPts val="600"/>
              </a:spcBef>
              <a:spcAft>
                <a:spcPts val="600"/>
              </a:spcAft>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Home security network</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Contents synchronization between home server and cars</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r>
              <a:rPr lang="en-US" altLang="ja-JP" sz="2000" dirty="0">
                <a:latin typeface="Arial" panose="020B0604020202020204" pitchFamily="34" charset="0"/>
                <a:ea typeface="Arial Unicode MS" panose="020B0604020202020204" pitchFamily="50" charset="-128"/>
                <a:cs typeface="Arial" panose="020B0604020202020204" pitchFamily="34" charset="0"/>
              </a:rPr>
              <a:t>[Office] </a:t>
            </a: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Power management </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r>
              <a:rPr lang="en-US" altLang="ja-JP" sz="2000" dirty="0">
                <a:latin typeface="Arial" panose="020B0604020202020204" pitchFamily="34" charset="0"/>
                <a:ea typeface="Arial Unicode MS" panose="020B0604020202020204" pitchFamily="50" charset="-128"/>
                <a:cs typeface="Arial" panose="020B0604020202020204" pitchFamily="34" charset="0"/>
              </a:rPr>
              <a:t>[Industry] </a:t>
            </a: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Wireless sensor network backbone in process automation industry</a:t>
            </a: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Efficient field work and inspection at factories</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Remote monitoring of wildlife to prevent damages of agricultural crops</a:t>
            </a:r>
          </a:p>
        </p:txBody>
      </p:sp>
      <p:sp>
        <p:nvSpPr>
          <p:cNvPr id="4" name="日付プレースホルダー 3"/>
          <p:cNvSpPr>
            <a:spLocks noGrp="1"/>
          </p:cNvSpPr>
          <p:nvPr>
            <p:ph type="dt" idx="15"/>
          </p:nvPr>
        </p:nvSpPr>
        <p:spPr/>
        <p:txBody>
          <a:bodyPr/>
          <a:lstStyle/>
          <a:p>
            <a:r>
              <a:rPr lang="en-US" altLang="ja-JP"/>
              <a:t>July 2019</a:t>
            </a:r>
            <a:endParaRPr lang="en-GB" dirty="0"/>
          </a:p>
        </p:txBody>
      </p:sp>
      <p:sp>
        <p:nvSpPr>
          <p:cNvPr id="5" name="フッター プレースホルダー 4"/>
          <p:cNvSpPr>
            <a:spLocks noGrp="1"/>
          </p:cNvSpPr>
          <p:nvPr>
            <p:ph type="ftr" idx="14"/>
          </p:nvPr>
        </p:nvSpPr>
        <p:spPr/>
        <p:txBody>
          <a:bodyPr/>
          <a:lstStyle/>
          <a:p>
            <a:r>
              <a:rPr lang="en-GB" altLang="ja-JP"/>
              <a:t>Yasuhiko Inoue (NTT), et. al.</a:t>
            </a:r>
            <a:endParaRPr lang="en-GB" altLang="ja-JP" dirty="0"/>
          </a:p>
        </p:txBody>
      </p:sp>
      <p:sp>
        <p:nvSpPr>
          <p:cNvPr id="6" name="スライド番号プレースホルダー 5"/>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Tree>
    <p:extLst>
      <p:ext uri="{BB962C8B-B14F-4D97-AF65-F5344CB8AC3E}">
        <p14:creationId xmlns:p14="http://schemas.microsoft.com/office/powerpoint/2010/main" val="40810690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77" y="613363"/>
            <a:ext cx="8761471" cy="830262"/>
          </a:xfrm>
        </p:spPr>
        <p:txBody>
          <a:bodyPr/>
          <a:lstStyle/>
          <a:p>
            <a:r>
              <a:rPr lang="en-US" altLang="ja-JP" dirty="0" smtClean="0">
                <a:latin typeface="Arial" panose="020B0604020202020204" pitchFamily="34" charset="0"/>
                <a:ea typeface="Arial Unicode MS" panose="020B0604020202020204" pitchFamily="50" charset="-128"/>
                <a:cs typeface="Arial" panose="020B0604020202020204" pitchFamily="34" charset="0"/>
              </a:rPr>
              <a:t>Scenarios (2/2)</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p:txBody>
      </p:sp>
      <p:sp>
        <p:nvSpPr>
          <p:cNvPr id="3" name="コンテンツ プレースホルダー 2"/>
          <p:cNvSpPr>
            <a:spLocks noGrp="1"/>
          </p:cNvSpPr>
          <p:nvPr>
            <p:ph idx="4294967295"/>
          </p:nvPr>
        </p:nvSpPr>
        <p:spPr>
          <a:xfrm>
            <a:off x="269352" y="1408113"/>
            <a:ext cx="8596313" cy="5151437"/>
          </a:xfrm>
        </p:spPr>
        <p:txBody>
          <a:bodyPr>
            <a:noAutofit/>
          </a:bodyPr>
          <a:lstStyle/>
          <a:p>
            <a:r>
              <a:rPr lang="en-US" altLang="ja-JP" sz="2000" dirty="0">
                <a:latin typeface="Arial" panose="020B0604020202020204" pitchFamily="34" charset="0"/>
                <a:ea typeface="Arial Unicode MS" panose="020B0604020202020204" pitchFamily="50" charset="-128"/>
                <a:cs typeface="Arial" panose="020B0604020202020204" pitchFamily="34" charset="0"/>
              </a:rPr>
              <a:t> </a:t>
            </a:r>
            <a:r>
              <a:rPr lang="en-US" altLang="ja-JP" dirty="0">
                <a:latin typeface="Arial" panose="020B0604020202020204" pitchFamily="34" charset="0"/>
                <a:ea typeface="Arial Unicode MS" panose="020B0604020202020204" pitchFamily="50" charset="-128"/>
                <a:cs typeface="Arial" panose="020B0604020202020204" pitchFamily="34" charset="0"/>
              </a:rPr>
              <a:t>[Infrastructure] </a:t>
            </a: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Surveillance camera system using edge computing</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Advanced water pipe management</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Backup network for cellular drone</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Detecting deterioration of infrastructure by wireless vibration sensors</a:t>
            </a:r>
          </a:p>
          <a:p>
            <a:pPr marL="168275" lvl="1" indent="-168275">
              <a:spcBef>
                <a:spcPts val="1200"/>
              </a:spcBef>
              <a:buFont typeface="Arial" pitchFamily="34" charset="0"/>
              <a:buChar char="•"/>
            </a:pPr>
            <a:r>
              <a:rPr lang="en-US" altLang="ja-JP" sz="2400" dirty="0">
                <a:latin typeface="Arial" panose="020B0604020202020204" pitchFamily="34" charset="0"/>
                <a:ea typeface="Arial Unicode MS" panose="020B0604020202020204" pitchFamily="50" charset="-128"/>
                <a:cs typeface="Arial" panose="020B0604020202020204" pitchFamily="34" charset="0"/>
              </a:rPr>
              <a:t>[Mobility] </a:t>
            </a: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Push notification customer support</a:t>
            </a:r>
            <a:endParaRPr lang="ja-JP" altLang="en-US" dirty="0">
              <a:latin typeface="Arial" panose="020B0604020202020204" pitchFamily="34" charset="0"/>
              <a:ea typeface="Arial Unicode MS" panose="020B0604020202020204" pitchFamily="50" charset="-128"/>
              <a:cs typeface="Arial" panose="020B0604020202020204" pitchFamily="34" charset="0"/>
            </a:endParaRPr>
          </a:p>
          <a:p>
            <a:pPr marL="864337" lvl="1" indent="-342900">
              <a:buFont typeface="Arial" panose="020B0604020202020204" pitchFamily="34" charset="0"/>
              <a:buChar char="•"/>
            </a:pPr>
            <a:r>
              <a:rPr lang="en-US" altLang="ja-JP" dirty="0">
                <a:latin typeface="Arial" panose="020B0604020202020204" pitchFamily="34" charset="0"/>
                <a:ea typeface="Arial Unicode MS" panose="020B0604020202020204" pitchFamily="50" charset="-128"/>
                <a:cs typeface="Arial" panose="020B0604020202020204" pitchFamily="34" charset="0"/>
              </a:rPr>
              <a:t>Advanced management in public transportation</a:t>
            </a:r>
            <a:endParaRPr lang="ja-JP" altLang="ja-JP" dirty="0">
              <a:latin typeface="Arial" panose="020B0604020202020204" pitchFamily="34" charset="0"/>
              <a:ea typeface="Arial Unicode MS" panose="020B0604020202020204" pitchFamily="50" charset="-128"/>
              <a:cs typeface="Arial" panose="020B0604020202020204" pitchFamily="34" charset="0"/>
            </a:endParaRPr>
          </a:p>
        </p:txBody>
      </p:sp>
      <p:sp>
        <p:nvSpPr>
          <p:cNvPr id="4" name="日付プレースホルダー 3"/>
          <p:cNvSpPr>
            <a:spLocks noGrp="1"/>
          </p:cNvSpPr>
          <p:nvPr>
            <p:ph type="dt" idx="15"/>
          </p:nvPr>
        </p:nvSpPr>
        <p:spPr/>
        <p:txBody>
          <a:bodyPr/>
          <a:lstStyle/>
          <a:p>
            <a:r>
              <a:rPr lang="en-US" altLang="ja-JP"/>
              <a:t>July 2019</a:t>
            </a:r>
            <a:endParaRPr lang="en-GB" dirty="0"/>
          </a:p>
        </p:txBody>
      </p:sp>
      <p:sp>
        <p:nvSpPr>
          <p:cNvPr id="5" name="フッター プレースホルダー 4"/>
          <p:cNvSpPr>
            <a:spLocks noGrp="1"/>
          </p:cNvSpPr>
          <p:nvPr>
            <p:ph type="ftr" idx="14"/>
          </p:nvPr>
        </p:nvSpPr>
        <p:spPr/>
        <p:txBody>
          <a:bodyPr/>
          <a:lstStyle/>
          <a:p>
            <a:r>
              <a:rPr lang="en-GB" altLang="ja-JP"/>
              <a:t>Yasuhiko Inoue (NTT), et. al.</a:t>
            </a:r>
            <a:endParaRPr lang="en-GB" altLang="ja-JP" dirty="0"/>
          </a:p>
        </p:txBody>
      </p:sp>
      <p:sp>
        <p:nvSpPr>
          <p:cNvPr id="6" name="スライド番号プレースホルダー 5"/>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Tree>
    <p:extLst>
      <p:ext uri="{BB962C8B-B14F-4D97-AF65-F5344CB8AC3E}">
        <p14:creationId xmlns:p14="http://schemas.microsoft.com/office/powerpoint/2010/main" val="1758478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51880" y="522183"/>
            <a:ext cx="7772400" cy="830262"/>
          </a:xfrm>
        </p:spPr>
        <p:txBody>
          <a:bodyPr/>
          <a:lstStyle/>
          <a:p>
            <a:r>
              <a:rPr lang="en-US" altLang="ja-JP" sz="3200" b="1" dirty="0">
                <a:latin typeface="Arial" panose="020B0604020202020204" pitchFamily="34" charset="0"/>
                <a:ea typeface="Arial Unicode MS" panose="020B0604020202020204" pitchFamily="50" charset="-128"/>
                <a:cs typeface="Arial" panose="020B0604020202020204" pitchFamily="34" charset="0"/>
              </a:rPr>
              <a:t>[Home] Home security network</a:t>
            </a:r>
            <a:endParaRPr kumimoji="1" lang="ja-JP" altLang="en-US" sz="3200" dirty="0"/>
          </a:p>
        </p:txBody>
      </p:sp>
      <p:sp>
        <p:nvSpPr>
          <p:cNvPr id="82" name="正方形/長方形 81"/>
          <p:cNvSpPr/>
          <p:nvPr/>
        </p:nvSpPr>
        <p:spPr>
          <a:xfrm>
            <a:off x="197709" y="1753451"/>
            <a:ext cx="4991366" cy="458420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t"/>
          <a:lstStyle/>
          <a:p>
            <a:pPr marL="0" marR="0" lvl="0" indent="0" defTabSz="1042873" eaLnBrk="1" fontAlgn="auto" latinLnBrk="0" hangingPunct="1">
              <a:lnSpc>
                <a:spcPct val="100000"/>
              </a:lnSpc>
              <a:spcBef>
                <a:spcPts val="0"/>
              </a:spcBef>
              <a:spcAft>
                <a:spcPts val="600"/>
              </a:spcAft>
              <a:buClrTx/>
              <a:buSzTx/>
              <a:buFontTx/>
              <a:buNone/>
              <a:tabLst/>
              <a:defRPr/>
            </a:pPr>
            <a:endParaRPr kumimoji="1" lang="en-US" altLang="ja-JP" sz="105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endParaRP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Use </a:t>
            </a: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case</a:t>
            </a:r>
          </a:p>
          <a:p>
            <a:pPr marL="171450" marR="0" lvl="0" indent="-1714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Home security service may be expanded using </a:t>
            </a:r>
            <a:r>
              <a:rPr kumimoji="1" lang="en-US" altLang="ja-JP" kern="0" dirty="0" smtClean="0">
                <a:latin typeface="Calibri" panose="020F0502020204030204"/>
                <a:ea typeface="Arial Unicode MS" panose="020B0604020202020204" pitchFamily="50" charset="-128"/>
                <a:cs typeface="Arial" panose="020B0604020202020204" pitchFamily="34" charset="0"/>
              </a:rPr>
              <a:t>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to integrate the multiple home security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devices. </a:t>
            </a:r>
            <a:endPar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endParaRP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171450" marR="0" lvl="0" indent="-1714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Existing home security devices such as magnetic motion sensors are using 426MHz band (in some countries</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while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outdoor surveillance cameras, alarming speakers are using Wi-Fi (2.4GHz and/or 5GHz) network.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802.11ah is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able to integrate multiple home security devices to utilize the wireless infrastructure for home security service. It may be expected to reduce a cost and  provide variety of sensors in the network. </a:t>
            </a:r>
          </a:p>
        </p:txBody>
      </p:sp>
      <p:sp>
        <p:nvSpPr>
          <p:cNvPr id="83" name="角丸四角形 82"/>
          <p:cNvSpPr/>
          <p:nvPr/>
        </p:nvSpPr>
        <p:spPr>
          <a:xfrm>
            <a:off x="197709" y="1566560"/>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90" name="正方形/長方形 98"/>
          <p:cNvSpPr>
            <a:spLocks noChangeArrowheads="1"/>
          </p:cNvSpPr>
          <p:nvPr/>
        </p:nvSpPr>
        <p:spPr bwMode="auto">
          <a:xfrm>
            <a:off x="5262380" y="1529343"/>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91" name="図 90"/>
          <p:cNvPicPr>
            <a:picLocks noChangeAspect="1"/>
          </p:cNvPicPr>
          <p:nvPr/>
        </p:nvPicPr>
        <p:blipFill>
          <a:blip r:embed="rId2"/>
          <a:stretch>
            <a:fillRect/>
          </a:stretch>
        </p:blipFill>
        <p:spPr>
          <a:xfrm>
            <a:off x="5262380" y="2137361"/>
            <a:ext cx="3899065" cy="3962400"/>
          </a:xfrm>
          <a:prstGeom prst="rect">
            <a:avLst/>
          </a:prstGeom>
        </p:spPr>
      </p:pic>
      <p:sp>
        <p:nvSpPr>
          <p:cNvPr id="3" name="日付プレースホルダー 2"/>
          <p:cNvSpPr>
            <a:spLocks noGrp="1"/>
          </p:cNvSpPr>
          <p:nvPr>
            <p:ph type="dt" idx="15"/>
          </p:nvPr>
        </p:nvSpPr>
        <p:spPr/>
        <p:txBody>
          <a:bodyPr/>
          <a:lstStyle/>
          <a:p>
            <a:r>
              <a:rPr lang="en-US" altLang="ja-JP"/>
              <a:t>July 2019</a:t>
            </a:r>
            <a:endParaRPr lang="en-GB" dirty="0"/>
          </a:p>
        </p:txBody>
      </p:sp>
      <p:sp>
        <p:nvSpPr>
          <p:cNvPr id="4" name="フッター プレースホルダー 3"/>
          <p:cNvSpPr>
            <a:spLocks noGrp="1"/>
          </p:cNvSpPr>
          <p:nvPr>
            <p:ph type="ftr" idx="14"/>
          </p:nvPr>
        </p:nvSpPr>
        <p:spPr/>
        <p:txBody>
          <a:bodyPr/>
          <a:lstStyle/>
          <a:p>
            <a:r>
              <a:rPr lang="en-GB" altLang="ja-JP"/>
              <a:t>Yasuhiko Inoue (NTT), et. al.</a:t>
            </a:r>
            <a:endParaRPr lang="en-GB" altLang="ja-JP" dirty="0"/>
          </a:p>
        </p:txBody>
      </p:sp>
      <p:sp>
        <p:nvSpPr>
          <p:cNvPr id="5" name="スライド番号プレースホルダー 4"/>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Tree>
    <p:extLst>
      <p:ext uri="{BB962C8B-B14F-4D97-AF65-F5344CB8AC3E}">
        <p14:creationId xmlns:p14="http://schemas.microsoft.com/office/powerpoint/2010/main" val="27606616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78" y="648458"/>
            <a:ext cx="8974122" cy="830262"/>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[Home] Contents synchronization between home server and cars</a:t>
            </a:r>
            <a:endParaRPr kumimoji="1" lang="ja-JP" altLang="en-US" sz="2800" dirty="0"/>
          </a:p>
        </p:txBody>
      </p:sp>
      <p:sp>
        <p:nvSpPr>
          <p:cNvPr id="3" name="正方形/長方形 2"/>
          <p:cNvSpPr/>
          <p:nvPr/>
        </p:nvSpPr>
        <p:spPr>
          <a:xfrm>
            <a:off x="5181071" y="2674215"/>
            <a:ext cx="3838610" cy="3051982"/>
          </a:xfrm>
          <a:prstGeom prst="rect">
            <a:avLst/>
          </a:prstGeom>
          <a:solidFill>
            <a:srgbClr val="99FF66">
              <a:alpha val="38824"/>
            </a:srgbClr>
          </a:solidFill>
          <a:ln w="12700" cap="flat" cmpd="sng" algn="ctr">
            <a:no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endParaRPr kumimoji="1" lang="ja-JP" altLang="en-US" sz="2053" b="0" i="0" u="none" strike="noStrike" kern="0" cap="none" spc="0" normalizeH="0" baseline="0" noProof="0">
              <a:ln>
                <a:noFill/>
              </a:ln>
              <a:solidFill>
                <a:prstClr val="white"/>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4" name="正方形/長方形 98"/>
          <p:cNvSpPr>
            <a:spLocks noChangeArrowheads="1"/>
          </p:cNvSpPr>
          <p:nvPr/>
        </p:nvSpPr>
        <p:spPr bwMode="auto">
          <a:xfrm>
            <a:off x="5285147" y="1511186"/>
            <a:ext cx="2207551" cy="360000"/>
          </a:xfrm>
          <a:prstGeom prst="rect">
            <a:avLst/>
          </a:prstGeom>
          <a:gradFill rotWithShape="0">
            <a:gsLst>
              <a:gs pos="0">
                <a:sysClr val="windowText" lastClr="000000">
                  <a:lumMod val="50000"/>
                  <a:lumOff val="50000"/>
                </a:sysClr>
              </a:gs>
              <a:gs pos="50000">
                <a:srgbClr val="FFFFFF"/>
              </a:gs>
              <a:gs pos="100000">
                <a:sysClr val="windowText" lastClr="000000">
                  <a:lumMod val="50000"/>
                  <a:lumOff val="50000"/>
                </a:sys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marL="0" marR="0" lvl="0" indent="0" algn="ctr" defTabSz="1042873" eaLnBrk="1" fontAlgn="auto" latinLnBrk="0" hangingPunct="1">
              <a:lnSpc>
                <a:spcPts val="1200"/>
              </a:lnSpc>
              <a:spcBef>
                <a:spcPct val="0"/>
              </a:spcBef>
              <a:spcAft>
                <a:spcPts val="0"/>
              </a:spcAft>
              <a:buClrTx/>
              <a:buSzTx/>
              <a:buFontTx/>
              <a:buNone/>
              <a:tabLst/>
              <a:defRPr/>
            </a:pPr>
            <a:r>
              <a:rPr kumimoji="1" lang="en-US" altLang="ja-JP" sz="16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50" charset="-128"/>
                <a:cs typeface="Arial" panose="020B0604020202020204" pitchFamily="34" charset="0"/>
              </a:rPr>
              <a:t>Images</a:t>
            </a:r>
            <a:endParaRPr kumimoji="1" lang="ja-JP" altLang="en-US" sz="1600" b="0" i="0" u="none" strike="noStrike" kern="0" cap="none" spc="0" normalizeH="0" baseline="0" noProof="0" dirty="0">
              <a:ln>
                <a:noFill/>
              </a:ln>
              <a:solidFill>
                <a:srgbClr val="000000"/>
              </a:solidFill>
              <a:effectLst/>
              <a:uLnTx/>
              <a:uFillTx/>
              <a:latin typeface="Arial" panose="020B0604020202020204" pitchFamily="34" charset="0"/>
              <a:ea typeface="Arial Unicode MS" panose="020B0604020202020204" pitchFamily="50" charset="-128"/>
              <a:cs typeface="Arial" panose="020B0604020202020204" pitchFamily="34" charset="0"/>
            </a:endParaRPr>
          </a:p>
        </p:txBody>
      </p:sp>
      <p:sp>
        <p:nvSpPr>
          <p:cNvPr id="5" name="テキスト ボックス 4"/>
          <p:cNvSpPr txBox="1"/>
          <p:nvPr/>
        </p:nvSpPr>
        <p:spPr>
          <a:xfrm>
            <a:off x="5392112" y="4217692"/>
            <a:ext cx="914698" cy="276999"/>
          </a:xfrm>
          <a:prstGeom prst="rect">
            <a:avLst/>
          </a:prstGeom>
          <a:solidFill>
            <a:sysClr val="window" lastClr="FFFFFF"/>
          </a:solidFill>
        </p:spPr>
        <p:txBody>
          <a:bodyPr wrap="square" rtlCol="0">
            <a:spAutoFit/>
          </a:bodyP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1200" kern="0" dirty="0" smtClean="0">
                <a:solidFill>
                  <a:prstClr val="black"/>
                </a:solidFill>
                <a:ea typeface="Arial Unicode MS" panose="020B0604020202020204" pitchFamily="50" charset="-128"/>
                <a:cs typeface="Arial" panose="020B0604020202020204" pitchFamily="34" charset="0"/>
              </a:rPr>
              <a:t>802.11ah</a:t>
            </a:r>
            <a:endParaRPr kumimoji="1" lang="ja-JP" altLang="en-US" sz="1200" b="0" i="0" u="none" strike="noStrike" kern="0" cap="none" spc="0" normalizeH="0" baseline="0" noProof="0" dirty="0">
              <a:ln>
                <a:noFill/>
              </a:ln>
              <a:solidFill>
                <a:prstClr val="black"/>
              </a:solidFill>
              <a:effectLst/>
              <a:uLnTx/>
              <a:uFillTx/>
              <a:ea typeface="Arial Unicode MS" panose="020B0604020202020204" pitchFamily="50" charset="-128"/>
              <a:cs typeface="Arial" panose="020B0604020202020204" pitchFamily="34" charset="0"/>
            </a:endParaRPr>
          </a:p>
        </p:txBody>
      </p:sp>
      <p:sp>
        <p:nvSpPr>
          <p:cNvPr id="6" name="テキスト ボックス 5"/>
          <p:cNvSpPr txBox="1"/>
          <p:nvPr/>
        </p:nvSpPr>
        <p:spPr>
          <a:xfrm>
            <a:off x="5300442" y="2047772"/>
            <a:ext cx="3602730" cy="954107"/>
          </a:xfrm>
          <a:prstGeom prst="rect">
            <a:avLst/>
          </a:prstGeom>
          <a:solidFill>
            <a:sysClr val="window" lastClr="FFFFFF"/>
          </a:solidFill>
          <a:ln w="38100" cmpd="dbl">
            <a:solidFill>
              <a:sysClr val="windowText" lastClr="000000"/>
            </a:solidFill>
          </a:ln>
        </p:spPr>
        <p:txBody>
          <a:bodyPr wrap="square" rtlCol="0">
            <a:spAutoFit/>
          </a:bodyPr>
          <a:lstStyle/>
          <a:p>
            <a:pPr marL="0" marR="0" lvl="0" indent="0" defTabSz="1042873" eaLnBrk="1" fontAlgn="auto" latinLnBrk="0" hangingPunct="1">
              <a:lnSpc>
                <a:spcPct val="100000"/>
              </a:lnSpc>
              <a:spcBef>
                <a:spcPts val="0"/>
              </a:spcBef>
              <a:spcAft>
                <a:spcPts val="0"/>
              </a:spcAft>
              <a:buClrTx/>
              <a:buSzTx/>
              <a:buFontTx/>
              <a:buNone/>
              <a:tabLst/>
              <a:defRPr/>
            </a:pPr>
            <a:r>
              <a:rPr kumimoji="1" lang="en-US" altLang="ja-JP" sz="1400" b="0" i="0" u="none" strike="noStrike" kern="0" cap="none" spc="0" normalizeH="0" baseline="0" noProof="0" dirty="0">
                <a:ln>
                  <a:noFill/>
                </a:ln>
                <a:solidFill>
                  <a:prstClr val="black"/>
                </a:solidFill>
                <a:effectLst/>
                <a:uLnTx/>
                <a:uFillTx/>
                <a:ea typeface="Arial Unicode MS" panose="020B0604020202020204" pitchFamily="50" charset="-128"/>
                <a:cs typeface="Arial" panose="020B0604020202020204" pitchFamily="34" charset="0"/>
              </a:rPr>
              <a:t>Synchronization of home server contents and car media library, uploading of car status info and remote setting (e.g. route navigation) via </a:t>
            </a:r>
            <a:r>
              <a:rPr kumimoji="1" lang="en-US" altLang="ja-JP" sz="1400" b="0" i="0" u="none" strike="noStrike" kern="0" cap="none" spc="0" normalizeH="0" baseline="0" noProof="0" dirty="0" smtClean="0">
                <a:ln>
                  <a:noFill/>
                </a:ln>
                <a:solidFill>
                  <a:prstClr val="black"/>
                </a:solidFill>
                <a:effectLst/>
                <a:uLnTx/>
                <a:uFillTx/>
                <a:ea typeface="Arial Unicode MS" panose="020B0604020202020204" pitchFamily="50" charset="-128"/>
                <a:cs typeface="Arial" panose="020B0604020202020204" pitchFamily="34" charset="0"/>
              </a:rPr>
              <a:t>802.11ah.</a:t>
            </a:r>
            <a:endParaRPr kumimoji="1" lang="en-US" altLang="ja-JP" sz="1400" b="0" i="0" u="none" strike="noStrike" kern="0" cap="none" spc="0" normalizeH="0" baseline="0" noProof="0" dirty="0">
              <a:ln>
                <a:noFill/>
              </a:ln>
              <a:solidFill>
                <a:prstClr val="black"/>
              </a:solidFill>
              <a:effectLst/>
              <a:uLnTx/>
              <a:uFillTx/>
              <a:ea typeface="Arial Unicode MS" panose="020B0604020202020204" pitchFamily="50" charset="-128"/>
              <a:cs typeface="Arial" panose="020B0604020202020204" pitchFamily="34" charset="0"/>
            </a:endParaRPr>
          </a:p>
        </p:txBody>
      </p:sp>
      <p:pic>
        <p:nvPicPr>
          <p:cNvPr id="7" name="Picture 6" descr="http://free-illustrations-ls01.gatag.net/images/lgi01d201402011800.jpg"/>
          <p:cNvPicPr>
            <a:picLocks noChangeAspect="1" noChangeArrowheads="1"/>
          </p:cNvPicPr>
          <p:nvPr/>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6317443" y="3112063"/>
            <a:ext cx="2702011" cy="253841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http://free-illustrations-ls01.gatag.net/thum02/gi01a201503062200.jpg"/>
          <p:cNvPicPr>
            <a:picLocks noChangeAspect="1" noChangeArrowheads="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300442" y="5080517"/>
            <a:ext cx="1282659" cy="52859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3237773">
            <a:off x="6013776" y="4476732"/>
            <a:ext cx="607335" cy="607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正方形/長方形 9"/>
          <p:cNvSpPr/>
          <p:nvPr/>
        </p:nvSpPr>
        <p:spPr>
          <a:xfrm>
            <a:off x="176215" y="1638870"/>
            <a:ext cx="4908884" cy="4777073"/>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t"/>
          <a:lstStyle/>
          <a:p>
            <a:pPr marL="0" marR="0" lvl="0" indent="0" defTabSz="1042873" eaLnBrk="1" fontAlgn="auto" latinLnBrk="0" hangingPunct="1">
              <a:lnSpc>
                <a:spcPct val="100000"/>
              </a:lnSpc>
              <a:spcBef>
                <a:spcPts val="0"/>
              </a:spcBef>
              <a:spcAft>
                <a:spcPts val="600"/>
              </a:spcAft>
              <a:buClrTx/>
              <a:buSzTx/>
              <a:buFontTx/>
              <a:buNone/>
              <a:tabLst/>
              <a:defRPr/>
            </a:pPr>
            <a:endParaRPr kumimoji="1" lang="en-US" altLang="ja-JP" sz="105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endParaRP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Synchronization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of contents between home server and cards using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802.11ah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supports fun to drive .</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To enjoy multimedia contents during drive, general way is  to use digital media players or memory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cards. </a:t>
            </a:r>
            <a:r>
              <a:rPr kumimoji="1" lang="en-US" altLang="ja-JP" kern="0" dirty="0" smtClean="0">
                <a:latin typeface="Calibri" panose="020F0502020204030204"/>
                <a:ea typeface="Arial Unicode MS" panose="020B0604020202020204" pitchFamily="50" charset="-128"/>
                <a:cs typeface="Arial" panose="020B0604020202020204" pitchFamily="34" charset="0"/>
              </a:rPr>
              <a:t>The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802.11ah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to send those data to outdoors and synchronization with car media library.</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In addition, </a:t>
            </a:r>
            <a:r>
              <a:rPr kumimoji="1" lang="en-US" altLang="ja-JP" kern="0" dirty="0" smtClean="0">
                <a:latin typeface="Calibri" panose="020F0502020204030204"/>
                <a:ea typeface="Arial Unicode MS" panose="020B0604020202020204" pitchFamily="50" charset="-128"/>
                <a:cs typeface="Arial" panose="020B0604020202020204" pitchFamily="34" charset="0"/>
              </a:rPr>
              <a:t>802.11ah</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is able to upload and provide variety of information from the cars including drive records, diagnostics, notification of vandalism, route navigation for safety drive.</a:t>
            </a:r>
          </a:p>
        </p:txBody>
      </p:sp>
      <p:sp>
        <p:nvSpPr>
          <p:cNvPr id="11" name="角丸四角形 10"/>
          <p:cNvSpPr/>
          <p:nvPr/>
        </p:nvSpPr>
        <p:spPr>
          <a:xfrm>
            <a:off x="169878" y="1490938"/>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14" name="日付プレースホルダー 13"/>
          <p:cNvSpPr>
            <a:spLocks noGrp="1"/>
          </p:cNvSpPr>
          <p:nvPr>
            <p:ph type="dt" idx="15"/>
          </p:nvPr>
        </p:nvSpPr>
        <p:spPr/>
        <p:txBody>
          <a:bodyPr/>
          <a:lstStyle/>
          <a:p>
            <a:r>
              <a:rPr lang="en-US" altLang="ja-JP"/>
              <a:t>July 2019</a:t>
            </a:r>
            <a:endParaRPr lang="en-GB" dirty="0"/>
          </a:p>
        </p:txBody>
      </p:sp>
      <p:sp>
        <p:nvSpPr>
          <p:cNvPr id="15" name="フッター プレースホルダー 14"/>
          <p:cNvSpPr>
            <a:spLocks noGrp="1"/>
          </p:cNvSpPr>
          <p:nvPr>
            <p:ph type="ftr" idx="14"/>
          </p:nvPr>
        </p:nvSpPr>
        <p:spPr/>
        <p:txBody>
          <a:bodyPr/>
          <a:lstStyle/>
          <a:p>
            <a:r>
              <a:rPr lang="en-GB" altLang="ja-JP"/>
              <a:t>Yasuhiko Inoue (NTT), et. al.</a:t>
            </a:r>
            <a:endParaRPr lang="en-GB" altLang="ja-JP" dirty="0"/>
          </a:p>
        </p:txBody>
      </p:sp>
      <p:sp>
        <p:nvSpPr>
          <p:cNvPr id="16" name="スライド番号プレースホルダー 15"/>
          <p:cNvSpPr>
            <a:spLocks noGrp="1"/>
          </p:cNvSpPr>
          <p:nvPr>
            <p:ph type="sldNum" idx="12"/>
          </p:nvPr>
        </p:nvSpPr>
        <p:spPr/>
        <p:txBody>
          <a:bodyPr/>
          <a:lstStyle/>
          <a:p>
            <a:r>
              <a:rPr lang="en-GB"/>
              <a:t>Slide </a:t>
            </a:r>
            <a:fld id="{440F5867-744E-4AA6-B0ED-4C44D2DFBB7B}" type="slidenum">
              <a:rPr lang="en-GB" smtClean="0"/>
              <a:pPr/>
              <a:t>6</a:t>
            </a:fld>
            <a:endParaRPr lang="en-GB" dirty="0"/>
          </a:p>
        </p:txBody>
      </p:sp>
    </p:spTree>
    <p:extLst>
      <p:ext uri="{BB962C8B-B14F-4D97-AF65-F5344CB8AC3E}">
        <p14:creationId xmlns:p14="http://schemas.microsoft.com/office/powerpoint/2010/main" val="29405308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9878" y="534448"/>
            <a:ext cx="8780834" cy="830262"/>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[Office] Power management </a:t>
            </a:r>
            <a:endParaRPr kumimoji="1" lang="ja-JP" altLang="en-US" sz="2800" dirty="0"/>
          </a:p>
        </p:txBody>
      </p:sp>
      <p:sp>
        <p:nvSpPr>
          <p:cNvPr id="3" name="正方形/長方形 2"/>
          <p:cNvSpPr/>
          <p:nvPr/>
        </p:nvSpPr>
        <p:spPr>
          <a:xfrm>
            <a:off x="279134" y="1529400"/>
            <a:ext cx="4908884" cy="4782190"/>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t"/>
          <a:lstStyle/>
          <a:p>
            <a:pPr marL="0" marR="0" lvl="0" indent="0" defTabSz="1042873" eaLnBrk="1" fontAlgn="auto" latinLnBrk="0" hangingPunct="1">
              <a:lnSpc>
                <a:spcPct val="100000"/>
              </a:lnSpc>
              <a:spcBef>
                <a:spcPts val="0"/>
              </a:spcBef>
              <a:spcAft>
                <a:spcPts val="600"/>
              </a:spcAft>
              <a:buClrTx/>
              <a:buSzTx/>
              <a:buFontTx/>
              <a:buNone/>
              <a:tabLst/>
              <a:defRPr/>
            </a:pPr>
            <a:endParaRPr kumimoji="1" lang="en-US" altLang="ja-JP" sz="105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endParaRP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Use </a:t>
            </a: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case</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Remote monitoring and control of devices in the building using </a:t>
            </a:r>
            <a:r>
              <a:rPr kumimoji="1" lang="en-US" altLang="ja-JP" sz="1600" kern="0" dirty="0" smtClean="0">
                <a:latin typeface="Calibri" panose="020F0502020204030204"/>
                <a:ea typeface="Arial Unicode MS" panose="020B0604020202020204" pitchFamily="50" charset="-128"/>
                <a:cs typeface="Arial" panose="020B0604020202020204" pitchFamily="34" charset="0"/>
              </a:rPr>
              <a:t>802.11ah</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integrated with BMES enables to save a energy .</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BEMS (Building Energy Management System) is being expected for cost saving based on the demand of ISO14001 and rising electricity charge.  </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Furthermore, individual energy management per tenants in the building will be needed additional cost saving and ISO certification. </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By monitoring and controlling with </a:t>
            </a:r>
            <a:r>
              <a:rPr kumimoji="1" lang="en-US" altLang="ja-JP" sz="1600" kern="0" dirty="0" smtClean="0">
                <a:latin typeface="Calibri" panose="020F0502020204030204"/>
                <a:ea typeface="Arial Unicode MS" panose="020B0604020202020204" pitchFamily="50" charset="-128"/>
                <a:cs typeface="Arial" panose="020B0604020202020204" pitchFamily="34" charset="0"/>
              </a:rPr>
              <a:t>802.11ah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compatible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devices (e.g. computers,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MFPs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Multifunction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Peripherals), air</a:t>
            </a:r>
            <a:r>
              <a:rPr kumimoji="1" lang="en-US" altLang="ja-JP" sz="1600" b="0" i="0" u="none" strike="noStrike" kern="0" cap="none" spc="0" normalizeH="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conditioners</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 ceiling lighting units), companies can optimize usage of electricity.</a:t>
            </a:r>
          </a:p>
        </p:txBody>
      </p:sp>
      <p:sp>
        <p:nvSpPr>
          <p:cNvPr id="4" name="角丸四角形 3"/>
          <p:cNvSpPr/>
          <p:nvPr/>
        </p:nvSpPr>
        <p:spPr>
          <a:xfrm>
            <a:off x="279134" y="1337000"/>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b="1" i="0" u="none" strike="noStrike" kern="0" cap="none" spc="0" normalizeH="0" baseline="0" noProof="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7" name="正方形/長方形 98"/>
          <p:cNvSpPr>
            <a:spLocks noChangeArrowheads="1"/>
          </p:cNvSpPr>
          <p:nvPr/>
        </p:nvSpPr>
        <p:spPr bwMode="auto">
          <a:xfrm>
            <a:off x="5357818" y="1446550"/>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9" name="図 8"/>
          <p:cNvPicPr>
            <a:picLocks noChangeAspect="1"/>
          </p:cNvPicPr>
          <p:nvPr/>
        </p:nvPicPr>
        <p:blipFill>
          <a:blip r:embed="rId2"/>
          <a:stretch>
            <a:fillRect/>
          </a:stretch>
        </p:blipFill>
        <p:spPr>
          <a:xfrm>
            <a:off x="5188018" y="2083699"/>
            <a:ext cx="4057140" cy="4363310"/>
          </a:xfrm>
          <a:prstGeom prst="rect">
            <a:avLst/>
          </a:prstGeom>
        </p:spPr>
      </p:pic>
      <p:sp>
        <p:nvSpPr>
          <p:cNvPr id="8" name="日付プレースホルダー 7"/>
          <p:cNvSpPr>
            <a:spLocks noGrp="1"/>
          </p:cNvSpPr>
          <p:nvPr>
            <p:ph type="dt" idx="15"/>
          </p:nvPr>
        </p:nvSpPr>
        <p:spPr/>
        <p:txBody>
          <a:bodyPr/>
          <a:lstStyle/>
          <a:p>
            <a:r>
              <a:rPr lang="en-US" altLang="ja-JP"/>
              <a:t>July 2019</a:t>
            </a:r>
            <a:endParaRPr lang="en-GB" dirty="0"/>
          </a:p>
        </p:txBody>
      </p:sp>
      <p:sp>
        <p:nvSpPr>
          <p:cNvPr id="10" name="フッター プレースホルダー 9"/>
          <p:cNvSpPr>
            <a:spLocks noGrp="1"/>
          </p:cNvSpPr>
          <p:nvPr>
            <p:ph type="ftr" idx="14"/>
          </p:nvPr>
        </p:nvSpPr>
        <p:spPr/>
        <p:txBody>
          <a:bodyPr/>
          <a:lstStyle/>
          <a:p>
            <a:r>
              <a:rPr lang="en-GB" altLang="ja-JP"/>
              <a:t>Yasuhiko Inoue (NTT), et. al.</a:t>
            </a:r>
            <a:endParaRPr lang="en-GB" altLang="ja-JP" dirty="0"/>
          </a:p>
        </p:txBody>
      </p:sp>
      <p:sp>
        <p:nvSpPr>
          <p:cNvPr id="11" name="スライド番号プレースホルダー 10"/>
          <p:cNvSpPr>
            <a:spLocks noGrp="1"/>
          </p:cNvSpPr>
          <p:nvPr>
            <p:ph type="sldNum" idx="12"/>
          </p:nvPr>
        </p:nvSpPr>
        <p:spPr/>
        <p:txBody>
          <a:bodyPr/>
          <a:lstStyle/>
          <a:p>
            <a:r>
              <a:rPr lang="en-GB"/>
              <a:t>Slide </a:t>
            </a:r>
            <a:fld id="{440F5867-744E-4AA6-B0ED-4C44D2DFBB7B}" type="slidenum">
              <a:rPr lang="en-GB" smtClean="0"/>
              <a:pPr/>
              <a:t>7</a:t>
            </a:fld>
            <a:endParaRPr lang="en-GB" dirty="0"/>
          </a:p>
        </p:txBody>
      </p:sp>
    </p:spTree>
    <p:extLst>
      <p:ext uri="{BB962C8B-B14F-4D97-AF65-F5344CB8AC3E}">
        <p14:creationId xmlns:p14="http://schemas.microsoft.com/office/powerpoint/2010/main" val="408609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4167" y="591702"/>
            <a:ext cx="8838848" cy="1043810"/>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[Industry] Wireless sensor network backbone in process automation industry</a:t>
            </a:r>
            <a:endParaRPr kumimoji="1" lang="ja-JP" altLang="en-US" sz="2800" dirty="0"/>
          </a:p>
        </p:txBody>
      </p:sp>
      <p:sp>
        <p:nvSpPr>
          <p:cNvPr id="3" name="正方形/長方形 2"/>
          <p:cNvSpPr/>
          <p:nvPr/>
        </p:nvSpPr>
        <p:spPr>
          <a:xfrm>
            <a:off x="79337" y="1552591"/>
            <a:ext cx="5278481" cy="4959459"/>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Wireless backbone for industrial wireless sensor network using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802.11ah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enables to provide low cost, flexible wireless infrastructure, coexistence management in production site.</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Industrial wireless sensor network such as ISA100 Wireless (IEEE 802.15.4 - 2.4GHz band) are operating in the production site for process monitoring and control. And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WLAN</a:t>
            </a:r>
            <a:r>
              <a:rPr kumimoji="1" lang="en-US" altLang="ja-JP" sz="1600" b="0" i="0" u="none" strike="noStrike" kern="0" cap="none" spc="0" normalizeH="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networks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are running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at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same plant area for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 other purposes. </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Although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some applications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need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a wireless backhaul network to transfer the sensing data from remote I/O units in the field to a central control room, it is difficult to deploy another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WLAN</a:t>
            </a:r>
            <a:r>
              <a:rPr kumimoji="1" lang="en-US" altLang="ja-JP" sz="1600" b="0" i="0" u="none" strike="noStrike" kern="0" cap="none" spc="0" normalizeH="0" noProof="0" dirty="0" smtClean="0">
                <a:ln>
                  <a:noFill/>
                </a:ln>
                <a:effectLst/>
                <a:uLnTx/>
                <a:uFillTx/>
                <a:latin typeface="Calibri" panose="020F0502020204030204"/>
                <a:ea typeface="Arial Unicode MS" panose="020B0604020202020204" pitchFamily="50" charset="-128"/>
                <a:cs typeface="Arial" panose="020B0604020202020204" pitchFamily="34" charset="0"/>
              </a:rPr>
              <a:t> </a:t>
            </a: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network due to interference. </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sz="1600"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Also </a:t>
            </a:r>
            <a:r>
              <a:rPr kumimoji="1" lang="en-US" altLang="ja-JP" sz="1600"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wireless backhaul requires a long distance communication with higher bandwidth.</a:t>
            </a:r>
          </a:p>
        </p:txBody>
      </p:sp>
      <p:sp>
        <p:nvSpPr>
          <p:cNvPr id="4" name="角丸四角形 3"/>
          <p:cNvSpPr/>
          <p:nvPr/>
        </p:nvSpPr>
        <p:spPr>
          <a:xfrm>
            <a:off x="77394" y="1350312"/>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7" name="正方形/長方形 98"/>
          <p:cNvSpPr>
            <a:spLocks noChangeArrowheads="1"/>
          </p:cNvSpPr>
          <p:nvPr/>
        </p:nvSpPr>
        <p:spPr bwMode="auto">
          <a:xfrm>
            <a:off x="5542641" y="1644573"/>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dirty="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sp>
        <p:nvSpPr>
          <p:cNvPr id="9" name="テキスト ボックス 8"/>
          <p:cNvSpPr txBox="1"/>
          <p:nvPr/>
        </p:nvSpPr>
        <p:spPr>
          <a:xfrm>
            <a:off x="5357818" y="2206852"/>
            <a:ext cx="3784239" cy="830997"/>
          </a:xfrm>
          <a:prstGeom prst="rect">
            <a:avLst/>
          </a:prstGeom>
          <a:noFill/>
        </p:spPr>
        <p:txBody>
          <a:bodyPr wrap="square" rtlCol="0">
            <a:spAutoFit/>
          </a:bodyPr>
          <a:lstStyle/>
          <a:p>
            <a:pPr marL="228600" indent="-228600">
              <a:buAutoNum type="arabicParenR"/>
            </a:pPr>
            <a:r>
              <a:rPr lang="en-US" altLang="ja-JP" sz="1200" dirty="0">
                <a:latin typeface="Arial" panose="020B0604020202020204" pitchFamily="34" charset="0"/>
                <a:ea typeface="Arial Unicode MS" panose="020B0604020202020204" pitchFamily="50" charset="-128"/>
                <a:cs typeface="Arial" panose="020B0604020202020204" pitchFamily="34" charset="0"/>
              </a:rPr>
              <a:t>Interface for remote I/O: Communicate with central control room</a:t>
            </a:r>
          </a:p>
          <a:p>
            <a:pPr marL="228600" indent="-228600">
              <a:buAutoNum type="arabicParenR"/>
            </a:pPr>
            <a:r>
              <a:rPr lang="en-US" altLang="ja-JP" sz="1200" dirty="0">
                <a:latin typeface="Arial" panose="020B0604020202020204" pitchFamily="34" charset="0"/>
                <a:ea typeface="Arial Unicode MS" panose="020B0604020202020204" pitchFamily="50" charset="-128"/>
                <a:cs typeface="Arial" panose="020B0604020202020204" pitchFamily="34" charset="0"/>
              </a:rPr>
              <a:t>Wireless back bone network: Interface for WSN</a:t>
            </a:r>
          </a:p>
          <a:p>
            <a:pPr marL="228600" indent="-228600">
              <a:buAutoNum type="arabicParenR"/>
            </a:pPr>
            <a:r>
              <a:rPr lang="en-US" altLang="ja-JP" sz="1200" dirty="0">
                <a:latin typeface="Arial" panose="020B0604020202020204" pitchFamily="34" charset="0"/>
                <a:ea typeface="Arial Unicode MS" panose="020B0604020202020204" pitchFamily="50" charset="-128"/>
                <a:cs typeface="Arial" panose="020B0604020202020204" pitchFamily="34" charset="0"/>
              </a:rPr>
              <a:t>Wireless sensor network(WSN)</a:t>
            </a:r>
          </a:p>
        </p:txBody>
      </p:sp>
      <p:pic>
        <p:nvPicPr>
          <p:cNvPr id="10" name="図 9"/>
          <p:cNvPicPr>
            <a:picLocks noChangeAspect="1"/>
          </p:cNvPicPr>
          <p:nvPr/>
        </p:nvPicPr>
        <p:blipFill>
          <a:blip r:embed="rId2"/>
          <a:stretch>
            <a:fillRect/>
          </a:stretch>
        </p:blipFill>
        <p:spPr>
          <a:xfrm>
            <a:off x="5408724" y="3240128"/>
            <a:ext cx="3699564" cy="1745503"/>
          </a:xfrm>
          <a:prstGeom prst="rect">
            <a:avLst/>
          </a:prstGeom>
        </p:spPr>
      </p:pic>
      <p:pic>
        <p:nvPicPr>
          <p:cNvPr id="11" name="図 10"/>
          <p:cNvPicPr>
            <a:picLocks noChangeAspect="1"/>
          </p:cNvPicPr>
          <p:nvPr/>
        </p:nvPicPr>
        <p:blipFill>
          <a:blip r:embed="rId3"/>
          <a:stretch>
            <a:fillRect/>
          </a:stretch>
        </p:blipFill>
        <p:spPr>
          <a:xfrm>
            <a:off x="5393529" y="5248616"/>
            <a:ext cx="3712816" cy="963813"/>
          </a:xfrm>
          <a:prstGeom prst="rect">
            <a:avLst/>
          </a:prstGeom>
        </p:spPr>
      </p:pic>
      <p:sp>
        <p:nvSpPr>
          <p:cNvPr id="8" name="日付プレースホルダー 7"/>
          <p:cNvSpPr>
            <a:spLocks noGrp="1"/>
          </p:cNvSpPr>
          <p:nvPr>
            <p:ph type="dt" idx="15"/>
          </p:nvPr>
        </p:nvSpPr>
        <p:spPr/>
        <p:txBody>
          <a:bodyPr/>
          <a:lstStyle/>
          <a:p>
            <a:r>
              <a:rPr lang="en-US" altLang="ja-JP"/>
              <a:t>July 2019</a:t>
            </a:r>
            <a:endParaRPr lang="en-GB" dirty="0"/>
          </a:p>
        </p:txBody>
      </p:sp>
      <p:sp>
        <p:nvSpPr>
          <p:cNvPr id="12" name="フッター プレースホルダー 11"/>
          <p:cNvSpPr>
            <a:spLocks noGrp="1"/>
          </p:cNvSpPr>
          <p:nvPr>
            <p:ph type="ftr" idx="14"/>
          </p:nvPr>
        </p:nvSpPr>
        <p:spPr/>
        <p:txBody>
          <a:bodyPr/>
          <a:lstStyle/>
          <a:p>
            <a:r>
              <a:rPr lang="en-GB" altLang="ja-JP"/>
              <a:t>Yasuhiko Inoue (NTT), et. al.</a:t>
            </a:r>
            <a:endParaRPr lang="en-GB" altLang="ja-JP" dirty="0"/>
          </a:p>
        </p:txBody>
      </p:sp>
      <p:sp>
        <p:nvSpPr>
          <p:cNvPr id="13" name="スライド番号プレースホルダー 12"/>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Tree>
    <p:extLst>
      <p:ext uri="{BB962C8B-B14F-4D97-AF65-F5344CB8AC3E}">
        <p14:creationId xmlns:p14="http://schemas.microsoft.com/office/powerpoint/2010/main" val="1400171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63551" y="685051"/>
            <a:ext cx="8787162" cy="830262"/>
          </a:xfrm>
        </p:spPr>
        <p:txBody>
          <a:bodyPr/>
          <a:lstStyle/>
          <a:p>
            <a:r>
              <a:rPr lang="en-US" altLang="ja-JP" sz="2800" b="1" dirty="0">
                <a:latin typeface="Arial" panose="020B0604020202020204" pitchFamily="34" charset="0"/>
                <a:ea typeface="Arial Unicode MS" panose="020B0604020202020204" pitchFamily="50" charset="-128"/>
                <a:cs typeface="Arial" panose="020B0604020202020204" pitchFamily="34" charset="0"/>
              </a:rPr>
              <a:t>[Industry] Efficient field work and inspections at factories</a:t>
            </a:r>
            <a:endParaRPr kumimoji="1" lang="ja-JP" altLang="en-US" sz="2800" dirty="0"/>
          </a:p>
        </p:txBody>
      </p:sp>
      <p:sp>
        <p:nvSpPr>
          <p:cNvPr id="3" name="正方形/長方形 2"/>
          <p:cNvSpPr/>
          <p:nvPr/>
        </p:nvSpPr>
        <p:spPr>
          <a:xfrm>
            <a:off x="279134" y="1880839"/>
            <a:ext cx="4790954" cy="4514418"/>
          </a:xfrm>
          <a:prstGeom prst="rect">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Use case</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Remote visual inspections are expected using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802.11ah </a:t>
            </a: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for efficient and safe plant maintenances. It requires the large data transfer such as still images and videos for the asset condition monitoring and predictive maintenance.</a:t>
            </a:r>
          </a:p>
          <a:p>
            <a:pPr marL="0" marR="0" lvl="0" indent="0" defTabSz="1042873" eaLnBrk="1" fontAlgn="auto" latinLnBrk="0" hangingPunct="1">
              <a:lnSpc>
                <a:spcPct val="100000"/>
              </a:lnSpc>
              <a:spcBef>
                <a:spcPts val="0"/>
              </a:spcBef>
              <a:spcAft>
                <a:spcPts val="600"/>
              </a:spcAft>
              <a:buClrTx/>
              <a:buSzTx/>
              <a:buFontTx/>
              <a:buNone/>
              <a:tabLst/>
              <a:defRPr/>
            </a:pPr>
            <a:r>
              <a:rPr kumimoji="1" lang="en-US" altLang="ja-JP" sz="2000" b="0" i="0" u="sng"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Background </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Mobile workforce is a important to keep a safe plant operation and improve productivity.  </a:t>
            </a:r>
          </a:p>
          <a:p>
            <a:pPr marL="285750" marR="0" lvl="0" indent="-285750" defTabSz="1042873"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rPr>
              <a:t>The Augmented Reality (AR) may become a one of the key technology for the smart manufacturing and maintenance using IP base wireless technology such as </a:t>
            </a:r>
            <a:r>
              <a:rPr kumimoji="1" lang="en-US" altLang="ja-JP" b="0" i="0" u="none" strike="noStrike" kern="0" cap="none" spc="0" normalizeH="0" baseline="0" noProof="0" dirty="0" smtClean="0">
                <a:ln>
                  <a:noFill/>
                </a:ln>
                <a:effectLst/>
                <a:uLnTx/>
                <a:uFillTx/>
                <a:latin typeface="Calibri" panose="020F0502020204030204"/>
                <a:ea typeface="Arial Unicode MS" panose="020B0604020202020204" pitchFamily="50" charset="-128"/>
                <a:cs typeface="Arial" panose="020B0604020202020204" pitchFamily="34" charset="0"/>
              </a:rPr>
              <a:t>WLAN.</a:t>
            </a:r>
            <a:endParaRPr kumimoji="1" lang="en-US" altLang="ja-JP" b="0" i="0" u="none" strike="noStrike" kern="0" cap="none" spc="0" normalizeH="0" baseline="0" noProof="0" dirty="0">
              <a:ln>
                <a:noFill/>
              </a:ln>
              <a:effectLst/>
              <a:uLnTx/>
              <a:uFillTx/>
              <a:latin typeface="Calibri" panose="020F0502020204030204"/>
              <a:ea typeface="Arial Unicode MS" panose="020B0604020202020204" pitchFamily="50" charset="-128"/>
              <a:cs typeface="Arial" panose="020B0604020202020204" pitchFamily="34" charset="0"/>
            </a:endParaRPr>
          </a:p>
        </p:txBody>
      </p:sp>
      <p:sp>
        <p:nvSpPr>
          <p:cNvPr id="4" name="角丸四角形 3"/>
          <p:cNvSpPr/>
          <p:nvPr/>
        </p:nvSpPr>
        <p:spPr>
          <a:xfrm>
            <a:off x="279134" y="1690212"/>
            <a:ext cx="1980070" cy="373782"/>
          </a:xfrm>
          <a:prstGeom prst="roundRect">
            <a:avLst>
              <a:gd name="adj" fmla="val 50000"/>
            </a:avLst>
          </a:prstGeom>
          <a:solidFill>
            <a:srgbClr val="5B9BD5">
              <a:lumMod val="40000"/>
              <a:lumOff val="60000"/>
            </a:srgbClr>
          </a:solidFill>
          <a:ln w="12700" cap="flat" cmpd="sng" algn="ctr">
            <a:solidFill>
              <a:srgbClr val="5B9BD5">
                <a:shade val="50000"/>
              </a:srgbClr>
            </a:solidFill>
            <a:prstDash val="solid"/>
            <a:miter lim="800000"/>
          </a:ln>
          <a:effectLst/>
        </p:spPr>
        <p:txBody>
          <a:bodyPr rtlCol="0" anchor="ctr"/>
          <a:lstStyle/>
          <a:p>
            <a:pPr marL="0" marR="0" lvl="0" indent="0" algn="ctr" defTabSz="1042873" eaLnBrk="1" fontAlgn="auto" latinLnBrk="0" hangingPunct="1">
              <a:lnSpc>
                <a:spcPct val="100000"/>
              </a:lnSpc>
              <a:spcBef>
                <a:spcPts val="0"/>
              </a:spcBef>
              <a:spcAft>
                <a:spcPts val="0"/>
              </a:spcAft>
              <a:buClrTx/>
              <a:buSzTx/>
              <a:buFontTx/>
              <a:buNone/>
              <a:tabLst/>
              <a:defRPr/>
            </a:pPr>
            <a:r>
              <a:rPr kumimoji="1" lang="en-US" altLang="ja-JP"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rPr>
              <a:t>Summary</a:t>
            </a:r>
            <a:endParaRPr kumimoji="1" lang="ja-JP" altLang="en-US" sz="2000" b="1" i="0" u="none" strike="noStrike" kern="0" cap="none" spc="0" normalizeH="0" baseline="0" noProof="0" dirty="0">
              <a:ln>
                <a:noFill/>
              </a:ln>
              <a:solidFill>
                <a:prstClr val="black"/>
              </a:solidFill>
              <a:effectLst/>
              <a:uLnTx/>
              <a:uFillTx/>
              <a:latin typeface="Calibri" panose="020F0502020204030204"/>
              <a:ea typeface="Arial Unicode MS" panose="020B0604020202020204" pitchFamily="50" charset="-128"/>
              <a:cs typeface="Arial" panose="020B0604020202020204" pitchFamily="34" charset="0"/>
            </a:endParaRPr>
          </a:p>
        </p:txBody>
      </p:sp>
      <p:sp>
        <p:nvSpPr>
          <p:cNvPr id="7" name="正方形/長方形 98"/>
          <p:cNvSpPr>
            <a:spLocks noChangeArrowheads="1"/>
          </p:cNvSpPr>
          <p:nvPr/>
        </p:nvSpPr>
        <p:spPr bwMode="auto">
          <a:xfrm>
            <a:off x="5340418" y="1707395"/>
            <a:ext cx="2207551" cy="360000"/>
          </a:xfrm>
          <a:prstGeom prst="rect">
            <a:avLst/>
          </a:prstGeom>
          <a:gradFill rotWithShape="0">
            <a:gsLst>
              <a:gs pos="0">
                <a:schemeClr val="tx1">
                  <a:lumMod val="50000"/>
                  <a:lumOff val="50000"/>
                </a:schemeClr>
              </a:gs>
              <a:gs pos="50000">
                <a:srgbClr val="FFFFFF"/>
              </a:gs>
              <a:gs pos="100000">
                <a:schemeClr val="tx1">
                  <a:lumMod val="50000"/>
                  <a:lumOff val="50000"/>
                </a:schemeClr>
              </a:gs>
            </a:gsLst>
            <a:lin ang="5400000" scaled="1"/>
          </a:gradFill>
          <a:ln>
            <a:noFill/>
          </a:ln>
          <a:extLst/>
        </p:spPr>
        <p:txBody>
          <a:bodyPr lIns="35964" tIns="108000" rIns="35964" bIns="71922" anchor="ctr"/>
          <a:lstStyle>
            <a:lvl1pPr eaLnBrk="0" hangingPunct="0">
              <a:spcBef>
                <a:spcPct val="20000"/>
              </a:spcBef>
              <a:buChar char="•"/>
              <a:defRPr kumimoji="1" sz="3200">
                <a:solidFill>
                  <a:schemeClr val="tx1"/>
                </a:solidFill>
                <a:latin typeface="Arial" charset="0"/>
                <a:ea typeface="ＭＳ Ｐゴシック" pitchFamily="50" charset="-128"/>
              </a:defRPr>
            </a:lvl1pPr>
            <a:lvl2pPr marL="742950" indent="-285750" eaLnBrk="0" hangingPunct="0">
              <a:spcBef>
                <a:spcPct val="20000"/>
              </a:spcBef>
              <a:buChar char="–"/>
              <a:defRPr kumimoji="1" sz="2800">
                <a:solidFill>
                  <a:schemeClr val="tx1"/>
                </a:solidFill>
                <a:latin typeface="Arial" charset="0"/>
                <a:ea typeface="ＭＳ Ｐゴシック" pitchFamily="50" charset="-128"/>
              </a:defRPr>
            </a:lvl2pPr>
            <a:lvl3pPr marL="1143000" indent="-228600" eaLnBrk="0" hangingPunct="0">
              <a:spcBef>
                <a:spcPct val="20000"/>
              </a:spcBef>
              <a:buChar char="•"/>
              <a:defRPr kumimoji="1" sz="2400">
                <a:solidFill>
                  <a:schemeClr val="tx1"/>
                </a:solidFill>
                <a:latin typeface="Arial" charset="0"/>
                <a:ea typeface="ＭＳ Ｐゴシック" pitchFamily="50" charset="-128"/>
              </a:defRPr>
            </a:lvl3pPr>
            <a:lvl4pPr marL="1600200" indent="-228600" eaLnBrk="0" hangingPunct="0">
              <a:spcBef>
                <a:spcPct val="20000"/>
              </a:spcBef>
              <a:buChar char="–"/>
              <a:defRPr kumimoji="1" sz="2000">
                <a:solidFill>
                  <a:schemeClr val="tx1"/>
                </a:solidFill>
                <a:latin typeface="Arial" charset="0"/>
                <a:ea typeface="ＭＳ Ｐゴシック" pitchFamily="50" charset="-128"/>
              </a:defRPr>
            </a:lvl4pPr>
            <a:lvl5pPr marL="2057400" indent="-228600" eaLnBrk="0" hangingPunct="0">
              <a:spcBef>
                <a:spcPct val="20000"/>
              </a:spcBef>
              <a:buChar char="»"/>
              <a:defRPr kumimoji="1" sz="2000">
                <a:solidFill>
                  <a:schemeClr val="tx1"/>
                </a:solidFill>
                <a:latin typeface="Arial"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pitchFamily="50" charset="-128"/>
              </a:defRPr>
            </a:lvl9pPr>
          </a:lstStyle>
          <a:p>
            <a:pPr algn="ctr" eaLnBrk="1" hangingPunct="1">
              <a:lnSpc>
                <a:spcPts val="1200"/>
              </a:lnSpc>
              <a:spcBef>
                <a:spcPct val="0"/>
              </a:spcBef>
              <a:buFontTx/>
              <a:buNone/>
              <a:defRPr/>
            </a:pPr>
            <a:r>
              <a:rPr lang="en-US" altLang="ja-JP" sz="1600">
                <a:solidFill>
                  <a:srgbClr val="000000"/>
                </a:solidFill>
                <a:latin typeface="Arial" panose="020B0604020202020204" pitchFamily="34" charset="0"/>
                <a:ea typeface="Arial Unicode MS" panose="020B0604020202020204" pitchFamily="50" charset="-128"/>
                <a:cs typeface="Arial" panose="020B0604020202020204" pitchFamily="34" charset="0"/>
              </a:rPr>
              <a:t>Images</a:t>
            </a:r>
            <a:endParaRPr lang="ja-JP" altLang="en-US" sz="1600">
              <a:solidFill>
                <a:srgbClr val="000000"/>
              </a:solidFill>
              <a:latin typeface="Arial" panose="020B0604020202020204" pitchFamily="34" charset="0"/>
              <a:ea typeface="Arial Unicode MS" panose="020B0604020202020204" pitchFamily="50" charset="-128"/>
              <a:cs typeface="Arial" panose="020B0604020202020204" pitchFamily="34" charset="0"/>
            </a:endParaRPr>
          </a:p>
        </p:txBody>
      </p:sp>
      <p:pic>
        <p:nvPicPr>
          <p:cNvPr id="8" name="図 7"/>
          <p:cNvPicPr>
            <a:picLocks noChangeAspect="1"/>
          </p:cNvPicPr>
          <p:nvPr/>
        </p:nvPicPr>
        <p:blipFill>
          <a:blip r:embed="rId2"/>
          <a:stretch>
            <a:fillRect/>
          </a:stretch>
        </p:blipFill>
        <p:spPr>
          <a:xfrm>
            <a:off x="5315481" y="2238893"/>
            <a:ext cx="3828519" cy="4156364"/>
          </a:xfrm>
          <a:prstGeom prst="rect">
            <a:avLst/>
          </a:prstGeom>
        </p:spPr>
      </p:pic>
      <p:sp>
        <p:nvSpPr>
          <p:cNvPr id="9" name="日付プレースホルダー 8"/>
          <p:cNvSpPr>
            <a:spLocks noGrp="1"/>
          </p:cNvSpPr>
          <p:nvPr>
            <p:ph type="dt" idx="15"/>
          </p:nvPr>
        </p:nvSpPr>
        <p:spPr/>
        <p:txBody>
          <a:bodyPr/>
          <a:lstStyle/>
          <a:p>
            <a:r>
              <a:rPr lang="en-US" altLang="ja-JP"/>
              <a:t>July 2019</a:t>
            </a:r>
            <a:endParaRPr lang="en-GB" dirty="0"/>
          </a:p>
        </p:txBody>
      </p:sp>
      <p:sp>
        <p:nvSpPr>
          <p:cNvPr id="10" name="フッター プレースホルダー 9"/>
          <p:cNvSpPr>
            <a:spLocks noGrp="1"/>
          </p:cNvSpPr>
          <p:nvPr>
            <p:ph type="ftr" idx="14"/>
          </p:nvPr>
        </p:nvSpPr>
        <p:spPr/>
        <p:txBody>
          <a:bodyPr/>
          <a:lstStyle/>
          <a:p>
            <a:r>
              <a:rPr lang="en-GB" altLang="ja-JP"/>
              <a:t>Yasuhiko Inoue (NTT), et. al.</a:t>
            </a:r>
            <a:endParaRPr lang="en-GB" altLang="ja-JP" dirty="0"/>
          </a:p>
        </p:txBody>
      </p:sp>
      <p:sp>
        <p:nvSpPr>
          <p:cNvPr id="11" name="スライド番号プレースホルダー 10"/>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Tree>
    <p:extLst>
      <p:ext uri="{BB962C8B-B14F-4D97-AF65-F5344CB8AC3E}">
        <p14:creationId xmlns:p14="http://schemas.microsoft.com/office/powerpoint/2010/main" val="3806336004"/>
      </p:ext>
    </p:extLst>
  </p:cSld>
  <p:clrMapOvr>
    <a:masterClrMapping/>
  </p:clrMapOvr>
</p:sld>
</file>

<file path=ppt/theme/theme1.xml><?xml version="1.0" encoding="utf-8"?>
<a:theme xmlns:a="http://schemas.openxmlformats.org/drawingml/2006/main" name="802.19_Templat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2014_PPT_Abstract_Blue_Confidential_Members_0</Template>
  <TotalTime>1115</TotalTime>
  <Words>1723</Words>
  <Application>Microsoft Office PowerPoint</Application>
  <PresentationFormat>画面に合わせる (4:3)</PresentationFormat>
  <Paragraphs>203</Paragraphs>
  <Slides>18</Slides>
  <Notes>2</Notes>
  <HiddenSlides>0</HiddenSlides>
  <MMClips>0</MMClips>
  <ScaleCrop>false</ScaleCrop>
  <HeadingPairs>
    <vt:vector size="8" baseType="variant">
      <vt:variant>
        <vt:lpstr>使用されているフォント</vt:lpstr>
      </vt:variant>
      <vt:variant>
        <vt:i4>8</vt:i4>
      </vt:variant>
      <vt:variant>
        <vt:lpstr>テーマ</vt:lpstr>
      </vt:variant>
      <vt:variant>
        <vt:i4>1</vt:i4>
      </vt:variant>
      <vt:variant>
        <vt:lpstr>埋め込まれた OLE サーバー</vt:lpstr>
      </vt:variant>
      <vt:variant>
        <vt:i4>1</vt:i4>
      </vt:variant>
      <vt:variant>
        <vt:lpstr>スライド タイトル</vt:lpstr>
      </vt:variant>
      <vt:variant>
        <vt:i4>18</vt:i4>
      </vt:variant>
    </vt:vector>
  </HeadingPairs>
  <TitlesOfParts>
    <vt:vector size="28" baseType="lpstr">
      <vt:lpstr>Arial Unicode MS</vt:lpstr>
      <vt:lpstr>ＭＳ Ｐゴシック</vt:lpstr>
      <vt:lpstr>MS Gothic</vt:lpstr>
      <vt:lpstr>游ゴシック</vt:lpstr>
      <vt:lpstr>Arial</vt:lpstr>
      <vt:lpstr>Calibri</vt:lpstr>
      <vt:lpstr>Courier New</vt:lpstr>
      <vt:lpstr>Times New Roman</vt:lpstr>
      <vt:lpstr>802.19_Template</vt:lpstr>
      <vt:lpstr>Microsoft Word 97-2003 文書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usecase</dc:title>
  <dc:creator>AHPC</dc:creator>
  <cp:lastModifiedBy>Yasuhiko Inoue</cp:lastModifiedBy>
  <cp:revision>131</cp:revision>
  <dcterms:created xsi:type="dcterms:W3CDTF">2018-03-25T22:29:49Z</dcterms:created>
  <dcterms:modified xsi:type="dcterms:W3CDTF">2019-07-15T15:30:16Z</dcterms:modified>
</cp:coreProperties>
</file>