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256" r:id="rId2"/>
    <p:sldId id="269" r:id="rId3"/>
    <p:sldId id="285" r:id="rId4"/>
    <p:sldId id="287" r:id="rId5"/>
    <p:sldId id="300" r:id="rId6"/>
    <p:sldId id="299" r:id="rId7"/>
    <p:sldId id="301" r:id="rId8"/>
    <p:sldId id="302" r:id="rId9"/>
    <p:sldId id="292" r:id="rId10"/>
    <p:sldId id="307" r:id="rId11"/>
    <p:sldId id="293" r:id="rId12"/>
    <p:sldId id="294" r:id="rId13"/>
    <p:sldId id="305" r:id="rId14"/>
    <p:sldId id="296" r:id="rId15"/>
    <p:sldId id="303" r:id="rId16"/>
    <p:sldId id="304" r:id="rId17"/>
    <p:sldId id="295" r:id="rId18"/>
    <p:sldId id="306" r:id="rId19"/>
  </p:sldIdLst>
  <p:sldSz cx="9753600" cy="7315200"/>
  <p:notesSz cx="7315200" cy="9601200"/>
  <p:defaultTextStyle>
    <a:defPPr>
      <a:defRPr lang="en-GB"/>
    </a:defPPr>
    <a:lvl1pPr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1pPr>
    <a:lvl2pPr marL="785372" indent="-302066"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2pPr>
    <a:lvl3pPr marL="1208265"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3pPr>
    <a:lvl4pPr marL="1691571"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4pPr>
    <a:lvl5pPr marL="2174878"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5pPr>
    <a:lvl6pPr marL="2416531" algn="l" defTabSz="966612" rtl="0" eaLnBrk="1" latinLnBrk="0" hangingPunct="1">
      <a:defRPr sz="2537" kern="1200">
        <a:solidFill>
          <a:schemeClr val="bg1"/>
        </a:solidFill>
        <a:latin typeface="Times New Roman" pitchFamily="16" charset="0"/>
        <a:ea typeface="MS Gothic" charset="-128"/>
        <a:cs typeface="+mn-cs"/>
      </a:defRPr>
    </a:lvl6pPr>
    <a:lvl7pPr marL="2899837" algn="l" defTabSz="966612" rtl="0" eaLnBrk="1" latinLnBrk="0" hangingPunct="1">
      <a:defRPr sz="2537" kern="1200">
        <a:solidFill>
          <a:schemeClr val="bg1"/>
        </a:solidFill>
        <a:latin typeface="Times New Roman" pitchFamily="16" charset="0"/>
        <a:ea typeface="MS Gothic" charset="-128"/>
        <a:cs typeface="+mn-cs"/>
      </a:defRPr>
    </a:lvl7pPr>
    <a:lvl8pPr marL="3383143" algn="l" defTabSz="966612" rtl="0" eaLnBrk="1" latinLnBrk="0" hangingPunct="1">
      <a:defRPr sz="2537" kern="1200">
        <a:solidFill>
          <a:schemeClr val="bg1"/>
        </a:solidFill>
        <a:latin typeface="Times New Roman" pitchFamily="16" charset="0"/>
        <a:ea typeface="MS Gothic" charset="-128"/>
        <a:cs typeface="+mn-cs"/>
      </a:defRPr>
    </a:lvl8pPr>
    <a:lvl9pPr marL="3866449" algn="l" defTabSz="966612" rtl="0" eaLnBrk="1" latinLnBrk="0" hangingPunct="1">
      <a:defRPr sz="2537"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304" userDrawn="1">
          <p15:clr>
            <a:srgbClr val="A4A3A4"/>
          </p15:clr>
        </p15:guide>
        <p15:guide id="2" pos="3072" userDrawn="1">
          <p15:clr>
            <a:srgbClr val="A4A3A4"/>
          </p15:clr>
        </p15:guide>
      </p15:sldGuideLst>
    </p:ext>
    <p:ext uri="{2D200454-40CA-4A62-9FC3-DE9A4176ACB9}">
      <p15:notesGuideLst xmlns:p15="http://schemas.microsoft.com/office/powerpoint/2012/main">
        <p15:guide id="1" orient="horz" pos="2980" userDrawn="1">
          <p15:clr>
            <a:srgbClr val="A4A3A4"/>
          </p15:clr>
        </p15:guide>
        <p15:guide id="2" pos="227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831" autoAdjust="0"/>
    <p:restoredTop sz="94127" autoAdjust="0"/>
  </p:normalViewPr>
  <p:slideViewPr>
    <p:cSldViewPr>
      <p:cViewPr>
        <p:scale>
          <a:sx n="60" d="100"/>
          <a:sy n="60" d="100"/>
        </p:scale>
        <p:origin x="931" y="-158"/>
      </p:cViewPr>
      <p:guideLst>
        <p:guide orient="horz" pos="2304"/>
        <p:guide pos="3072"/>
      </p:guideLst>
    </p:cSldViewPr>
  </p:slideViewPr>
  <p:outlineViewPr>
    <p:cViewPr varScale="1">
      <p:scale>
        <a:sx n="170" d="200"/>
        <a:sy n="170" d="200"/>
      </p:scale>
      <p:origin x="0" y="-5499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980"/>
        <p:guide pos="227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55" cy="479567"/>
          </a:xfrm>
          <a:prstGeom prst="rect">
            <a:avLst/>
          </a:prstGeom>
        </p:spPr>
        <p:txBody>
          <a:bodyPr vert="horz" lIns="95390" tIns="47695" rIns="95390" bIns="47695" rtlCol="0"/>
          <a:lstStyle>
            <a:lvl1pPr algn="l">
              <a:defRPr sz="1300"/>
            </a:lvl1pPr>
          </a:lstStyle>
          <a:p>
            <a:endParaRPr lang="en-US" dirty="0"/>
          </a:p>
        </p:txBody>
      </p:sp>
      <p:sp>
        <p:nvSpPr>
          <p:cNvPr id="3" name="Date Placeholder 2"/>
          <p:cNvSpPr>
            <a:spLocks noGrp="1"/>
          </p:cNvSpPr>
          <p:nvPr>
            <p:ph type="dt" sz="quarter" idx="1"/>
          </p:nvPr>
        </p:nvSpPr>
        <p:spPr>
          <a:xfrm>
            <a:off x="4143271" y="0"/>
            <a:ext cx="3170255" cy="479567"/>
          </a:xfrm>
          <a:prstGeom prst="rect">
            <a:avLst/>
          </a:prstGeom>
        </p:spPr>
        <p:txBody>
          <a:bodyPr vert="horz" lIns="95390" tIns="47695" rIns="95390" bIns="47695" rtlCol="0"/>
          <a:lstStyle>
            <a:lvl1pPr algn="r">
              <a:defRPr sz="1300"/>
            </a:lvl1pPr>
          </a:lstStyle>
          <a:p>
            <a:fld id="{B87CCAAF-252C-4847-8D16-EDD6B40E4912}" type="datetimeFigureOut">
              <a:rPr lang="en-US" smtClean="0"/>
              <a:pPr/>
              <a:t>11/12/2018</a:t>
            </a:fld>
            <a:endParaRPr lang="en-US" dirty="0"/>
          </a:p>
        </p:txBody>
      </p:sp>
      <p:sp>
        <p:nvSpPr>
          <p:cNvPr id="4" name="Footer Placeholder 3"/>
          <p:cNvSpPr>
            <a:spLocks noGrp="1"/>
          </p:cNvSpPr>
          <p:nvPr>
            <p:ph type="ftr" sz="quarter" idx="2"/>
          </p:nvPr>
        </p:nvSpPr>
        <p:spPr>
          <a:xfrm>
            <a:off x="0" y="9119991"/>
            <a:ext cx="3170255" cy="479567"/>
          </a:xfrm>
          <a:prstGeom prst="rect">
            <a:avLst/>
          </a:prstGeom>
        </p:spPr>
        <p:txBody>
          <a:bodyPr vert="horz" lIns="95390" tIns="47695" rIns="95390" bIns="47695"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271" y="9119991"/>
            <a:ext cx="3170255" cy="479567"/>
          </a:xfrm>
          <a:prstGeom prst="rect">
            <a:avLst/>
          </a:prstGeom>
        </p:spPr>
        <p:txBody>
          <a:bodyPr vert="horz" lIns="95390" tIns="47695" rIns="95390" bIns="47695" rtlCol="0" anchor="b"/>
          <a:lstStyle>
            <a:lvl1pPr algn="r">
              <a:defRPr sz="13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7315200" cy="9601200"/>
          </a:xfrm>
          <a:prstGeom prst="roundRect">
            <a:avLst>
              <a:gd name="adj" fmla="val 19"/>
            </a:avLst>
          </a:prstGeom>
          <a:solidFill>
            <a:srgbClr val="FFFFFF"/>
          </a:solidFill>
          <a:ln w="9525">
            <a:noFill/>
            <a:round/>
            <a:headEnd/>
            <a:tailEnd/>
          </a:ln>
          <a:effectLst/>
        </p:spPr>
        <p:txBody>
          <a:bodyPr wrap="none" lIns="95390" tIns="47695" rIns="95390" bIns="47695" anchor="ctr"/>
          <a:lstStyle/>
          <a:p>
            <a:endParaRPr lang="en-GB" dirty="0"/>
          </a:p>
        </p:txBody>
      </p:sp>
      <p:sp>
        <p:nvSpPr>
          <p:cNvPr id="2050" name="Rectangle 2"/>
          <p:cNvSpPr>
            <a:spLocks noGrp="1" noChangeArrowheads="1"/>
          </p:cNvSpPr>
          <p:nvPr>
            <p:ph type="hdr"/>
          </p:nvPr>
        </p:nvSpPr>
        <p:spPr bwMode="auto">
          <a:xfrm>
            <a:off x="5950299" y="100184"/>
            <a:ext cx="674914"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89987" y="100184"/>
            <a:ext cx="870857"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265238" y="725488"/>
            <a:ext cx="4783137" cy="358775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74690" y="4560818"/>
            <a:ext cx="5364146" cy="4319390"/>
          </a:xfrm>
          <a:prstGeom prst="rect">
            <a:avLst/>
          </a:prstGeom>
          <a:noFill/>
          <a:ln w="9525">
            <a:noFill/>
            <a:round/>
            <a:headEnd/>
            <a:tailEnd/>
          </a:ln>
          <a:effectLst/>
        </p:spPr>
        <p:txBody>
          <a:bodyPr vert="horz" wrap="square" lIns="97644" tIns="48071" rIns="97644" bIns="48071"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652199" y="9295723"/>
            <a:ext cx="973015" cy="18722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76951" algn="l"/>
                <a:tab pos="1430853" algn="l"/>
                <a:tab pos="2384755" algn="l"/>
                <a:tab pos="3338657" algn="l"/>
                <a:tab pos="4292559" algn="l"/>
                <a:tab pos="5246461" algn="l"/>
                <a:tab pos="6200364" algn="l"/>
                <a:tab pos="7154266" algn="l"/>
                <a:tab pos="8108168" algn="l"/>
                <a:tab pos="9062070" algn="l"/>
                <a:tab pos="10015972" algn="l"/>
                <a:tab pos="10969874" algn="l"/>
              </a:tabLst>
              <a:defRPr sz="13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399693" y="9295722"/>
            <a:ext cx="539262" cy="3761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3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62001" y="9295723"/>
            <a:ext cx="777457" cy="200055"/>
          </a:xfrm>
          <a:prstGeom prst="rect">
            <a:avLst/>
          </a:prstGeom>
          <a:noFill/>
          <a:ln w="9525">
            <a:noFill/>
            <a:round/>
            <a:headEnd/>
            <a:tailEnd/>
          </a:ln>
          <a:effectLst/>
        </p:spPr>
        <p:txBody>
          <a:bodyPr wrap="none" lIns="0" tIns="0" rIns="0" bIns="0">
            <a:spAutoFit/>
          </a:bodyPr>
          <a:lstStyle/>
          <a:p>
            <a:pPr>
              <a:tabLst>
                <a:tab pos="0" algn="l"/>
                <a:tab pos="953902" algn="l"/>
                <a:tab pos="1907804" algn="l"/>
                <a:tab pos="2861706" algn="l"/>
                <a:tab pos="3815608" algn="l"/>
                <a:tab pos="4769510" algn="l"/>
                <a:tab pos="5723412" algn="l"/>
                <a:tab pos="6677315" algn="l"/>
                <a:tab pos="7631217" algn="l"/>
                <a:tab pos="8585119" algn="l"/>
                <a:tab pos="9539021" algn="l"/>
                <a:tab pos="10492923" algn="l"/>
              </a:tabLst>
            </a:pPr>
            <a:r>
              <a:rPr lang="en-US" sz="1300" dirty="0">
                <a:solidFill>
                  <a:srgbClr val="000000"/>
                </a:solidFill>
              </a:rPr>
              <a:t>Submission</a:t>
            </a:r>
          </a:p>
        </p:txBody>
      </p:sp>
      <p:sp>
        <p:nvSpPr>
          <p:cNvPr id="2057" name="Line 9"/>
          <p:cNvSpPr>
            <a:spLocks noChangeShapeType="1"/>
          </p:cNvSpPr>
          <p:nvPr/>
        </p:nvSpPr>
        <p:spPr bwMode="auto">
          <a:xfrm>
            <a:off x="763675" y="9294081"/>
            <a:ext cx="5787851"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
        <p:nvSpPr>
          <p:cNvPr id="2058" name="Line 10"/>
          <p:cNvSpPr>
            <a:spLocks noChangeShapeType="1"/>
          </p:cNvSpPr>
          <p:nvPr/>
        </p:nvSpPr>
        <p:spPr bwMode="auto">
          <a:xfrm>
            <a:off x="683288" y="307121"/>
            <a:ext cx="5948624"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1pPr>
    <a:lvl2pPr marL="785372" indent="-302066"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2pPr>
    <a:lvl3pPr marL="1208265"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3pPr>
    <a:lvl4pPr marL="1691571"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4pPr>
    <a:lvl5pPr marL="2174878"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5pPr>
    <a:lvl6pPr marL="2416531" algn="l" defTabSz="966612" rtl="0" eaLnBrk="1" latinLnBrk="0" hangingPunct="1">
      <a:defRPr sz="1269" kern="1200">
        <a:solidFill>
          <a:schemeClr val="tx1"/>
        </a:solidFill>
        <a:latin typeface="+mn-lt"/>
        <a:ea typeface="+mn-ea"/>
        <a:cs typeface="+mn-cs"/>
      </a:defRPr>
    </a:lvl6pPr>
    <a:lvl7pPr marL="2899837" algn="l" defTabSz="966612" rtl="0" eaLnBrk="1" latinLnBrk="0" hangingPunct="1">
      <a:defRPr sz="1269" kern="1200">
        <a:solidFill>
          <a:schemeClr val="tx1"/>
        </a:solidFill>
        <a:latin typeface="+mn-lt"/>
        <a:ea typeface="+mn-ea"/>
        <a:cs typeface="+mn-cs"/>
      </a:defRPr>
    </a:lvl7pPr>
    <a:lvl8pPr marL="3383143" algn="l" defTabSz="966612" rtl="0" eaLnBrk="1" latinLnBrk="0" hangingPunct="1">
      <a:defRPr sz="1269" kern="1200">
        <a:solidFill>
          <a:schemeClr val="tx1"/>
        </a:solidFill>
        <a:latin typeface="+mn-lt"/>
        <a:ea typeface="+mn-ea"/>
        <a:cs typeface="+mn-cs"/>
      </a:defRPr>
    </a:lvl8pPr>
    <a:lvl9pPr marL="3866449" algn="l" defTabSz="966612" rtl="0" eaLnBrk="1" latinLnBrk="0" hangingPunct="1">
      <a:defRPr sz="12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217527" y="725921"/>
            <a:ext cx="4880149" cy="3588543"/>
          </a:xfrm>
          <a:prstGeom prst="rect">
            <a:avLst/>
          </a:prstGeom>
          <a:solidFill>
            <a:srgbClr val="FFFFFF"/>
          </a:solidFill>
          <a:ln w="9525">
            <a:solidFill>
              <a:srgbClr val="000000"/>
            </a:solidFill>
            <a:miter lim="800000"/>
            <a:headEnd/>
            <a:tailEnd/>
          </a:ln>
          <a:effectLst/>
        </p:spPr>
        <p:txBody>
          <a:bodyPr wrap="none" lIns="95390" tIns="47695" rIns="95390" bIns="47695" anchor="ctr"/>
          <a:lstStyle/>
          <a:p>
            <a:endParaRPr lang="en-GB" dirty="0"/>
          </a:p>
        </p:txBody>
      </p:sp>
      <p:sp>
        <p:nvSpPr>
          <p:cNvPr id="12290" name="Rectangle 2"/>
          <p:cNvSpPr txBox="1">
            <a:spLocks noGrp="1" noChangeArrowheads="1"/>
          </p:cNvSpPr>
          <p:nvPr>
            <p:ph type="body"/>
          </p:nvPr>
        </p:nvSpPr>
        <p:spPr bwMode="auto">
          <a:xfrm>
            <a:off x="974690" y="4560817"/>
            <a:ext cx="5365820" cy="4417932"/>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buFont typeface="Arial" panose="020B0604020202020204" pitchFamily="34" charset="0"/>
              <a:buChar char="•"/>
              <a:defRPr/>
            </a:lvl1pPr>
            <a:lvl2pPr marL="853463" indent="-365770">
              <a:buFont typeface="Courier New" panose="02070309020205020404" pitchFamily="49" charset="0"/>
              <a:buChar char="o"/>
              <a:defRPr/>
            </a:lvl2pPr>
            <a:lvl3pPr marL="1280195" indent="-304809">
              <a:buFont typeface="Arial" panose="020B0604020202020204" pitchFamily="34" charset="0"/>
              <a:buChar char="•"/>
              <a:defRPr/>
            </a:lvl3pPr>
            <a:lvl4pPr marL="1767887" indent="-304809">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715006" y="6907109"/>
            <a:ext cx="3396821" cy="2455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cs typeface="Arial Unicode MS" charset="0"/>
              </a:defRPr>
            </a:lvl1pPr>
          </a:lstStyle>
          <a:p>
            <a:r>
              <a:rPr lang="en-GB" smtClean="0"/>
              <a:t>Benjamin Rolfe BCA/MERL</a:t>
            </a:r>
            <a:endParaRPr lang="en-GB" dirty="0"/>
          </a:p>
        </p:txBody>
      </p:sp>
      <p:sp>
        <p:nvSpPr>
          <p:cNvPr id="12" name="Rectangle 3"/>
          <p:cNvSpPr>
            <a:spLocks noGrp="1" noChangeArrowheads="1"/>
          </p:cNvSpPr>
          <p:nvPr>
            <p:ph type="dt" idx="15"/>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cs typeface="Arial Unicode MS" charset="0"/>
              </a:defRPr>
            </a:lvl1pPr>
          </a:lstStyle>
          <a:p>
            <a:r>
              <a:rPr lang="en-US" smtClean="0"/>
              <a:t>Nov  2018</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1520" y="731522"/>
            <a:ext cx="8288868" cy="1136227"/>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731520" y="2113282"/>
            <a:ext cx="8288868" cy="4387427"/>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p:txBody>
      </p:sp>
      <p:sp>
        <p:nvSpPr>
          <p:cNvPr id="1027" name="Rectangle 3"/>
          <p:cNvSpPr>
            <a:spLocks noGrp="1" noChangeArrowheads="1"/>
          </p:cNvSpPr>
          <p:nvPr>
            <p:ph type="dt"/>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latin typeface="Calibri" panose="020F0502020204030204" pitchFamily="34" charset="0"/>
                <a:cs typeface="Arial Unicode MS" charset="0"/>
              </a:defRPr>
            </a:lvl1pPr>
          </a:lstStyle>
          <a:p>
            <a:r>
              <a:rPr lang="en-US" smtClean="0"/>
              <a:t>Nov  2018</a:t>
            </a:r>
            <a:endParaRPr lang="en-GB" dirty="0"/>
          </a:p>
        </p:txBody>
      </p:sp>
      <p:sp>
        <p:nvSpPr>
          <p:cNvPr id="1028" name="Rectangle 4"/>
          <p:cNvSpPr>
            <a:spLocks noGrp="1" noChangeArrowheads="1"/>
          </p:cNvSpPr>
          <p:nvPr>
            <p:ph type="ftr"/>
          </p:nvPr>
        </p:nvSpPr>
        <p:spPr bwMode="auto">
          <a:xfrm>
            <a:off x="5715006" y="6907108"/>
            <a:ext cx="3396821" cy="2626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smtClean="0"/>
              <a:t>Benjamin Rolfe BCA/MERL</a:t>
            </a:r>
            <a:endParaRPr lang="en-GB" dirty="0"/>
          </a:p>
        </p:txBody>
      </p:sp>
      <p:sp>
        <p:nvSpPr>
          <p:cNvPr id="1029" name="Rectangle 5"/>
          <p:cNvSpPr>
            <a:spLocks noGrp="1" noChangeArrowheads="1"/>
          </p:cNvSpPr>
          <p:nvPr>
            <p:ph type="sldNum"/>
          </p:nvPr>
        </p:nvSpPr>
        <p:spPr bwMode="auto">
          <a:xfrm>
            <a:off x="4470401" y="6907109"/>
            <a:ext cx="728133" cy="38777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a:t>Slide </a:t>
            </a:r>
            <a:fld id="{D09C756B-EB39-4236-ADBB-73052B179AE4}" type="slidenum">
              <a:rPr lang="en-GB" smtClean="0"/>
              <a:pPr/>
              <a:t>‹#›</a:t>
            </a:fld>
            <a:endParaRPr lang="en-GB" dirty="0"/>
          </a:p>
        </p:txBody>
      </p:sp>
      <p:sp>
        <p:nvSpPr>
          <p:cNvPr id="1030" name="Line 6"/>
          <p:cNvSpPr>
            <a:spLocks noChangeShapeType="1"/>
          </p:cNvSpPr>
          <p:nvPr/>
        </p:nvSpPr>
        <p:spPr bwMode="auto">
          <a:xfrm>
            <a:off x="731520" y="650240"/>
            <a:ext cx="8290560" cy="1694"/>
          </a:xfrm>
          <a:prstGeom prst="line">
            <a:avLst/>
          </a:prstGeom>
          <a:noFill/>
          <a:ln w="12600">
            <a:solidFill>
              <a:srgbClr val="000000"/>
            </a:solidFill>
            <a:miter lim="800000"/>
            <a:headEnd/>
            <a:tailEnd/>
          </a:ln>
          <a:effectLst/>
        </p:spPr>
        <p:txBody>
          <a:bodyPr/>
          <a:lstStyle/>
          <a:p>
            <a:endParaRPr lang="en-GB" sz="2706" dirty="0">
              <a:latin typeface="Calibri" panose="020F0502020204030204" pitchFamily="34" charset="0"/>
            </a:endParaRPr>
          </a:p>
        </p:txBody>
      </p:sp>
      <p:sp>
        <p:nvSpPr>
          <p:cNvPr id="1031" name="Rectangle 7"/>
          <p:cNvSpPr>
            <a:spLocks noChangeArrowheads="1"/>
          </p:cNvSpPr>
          <p:nvPr/>
        </p:nvSpPr>
        <p:spPr bwMode="auto">
          <a:xfrm>
            <a:off x="729828" y="6907108"/>
            <a:ext cx="1022665" cy="262701"/>
          </a:xfrm>
          <a:prstGeom prst="rect">
            <a:avLst/>
          </a:prstGeom>
          <a:noFill/>
          <a:ln w="9525">
            <a:noFill/>
            <a:round/>
            <a:headEnd/>
            <a:tailEnd/>
          </a:ln>
          <a:effectLst/>
        </p:spPr>
        <p:txBody>
          <a:bodyPr wrap="none" lIns="0" tIns="0" rIns="0" bIns="0">
            <a:spAutoFit/>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1707" dirty="0">
                <a:solidFill>
                  <a:srgbClr val="000000"/>
                </a:solidFill>
                <a:latin typeface="Calibri" panose="020F0502020204030204" pitchFamily="34" charset="0"/>
              </a:rPr>
              <a:t>Submission</a:t>
            </a:r>
          </a:p>
        </p:txBody>
      </p:sp>
      <p:sp>
        <p:nvSpPr>
          <p:cNvPr id="1032" name="Line 8"/>
          <p:cNvSpPr>
            <a:spLocks noChangeShapeType="1"/>
          </p:cNvSpPr>
          <p:nvPr/>
        </p:nvSpPr>
        <p:spPr bwMode="auto">
          <a:xfrm>
            <a:off x="731520" y="6908800"/>
            <a:ext cx="8371840" cy="1694"/>
          </a:xfrm>
          <a:prstGeom prst="line">
            <a:avLst/>
          </a:prstGeom>
          <a:noFill/>
          <a:ln w="12600">
            <a:solidFill>
              <a:srgbClr val="000000"/>
            </a:solidFill>
            <a:miter lim="800000"/>
            <a:headEnd/>
            <a:tailEnd/>
          </a:ln>
          <a:effectLst/>
        </p:spPr>
        <p:txBody>
          <a:bodyPr/>
          <a:lstStyle/>
          <a:p>
            <a:endParaRPr lang="en-GB" sz="2987" dirty="0">
              <a:latin typeface="Calibri" panose="020F0502020204030204" pitchFamily="34" charset="0"/>
            </a:endParaRPr>
          </a:p>
        </p:txBody>
      </p:sp>
      <p:sp>
        <p:nvSpPr>
          <p:cNvPr id="10" name="Date Placeholder 3"/>
          <p:cNvSpPr txBox="1">
            <a:spLocks/>
          </p:cNvSpPr>
          <p:nvPr userDrawn="1"/>
        </p:nvSpPr>
        <p:spPr bwMode="auto">
          <a:xfrm>
            <a:off x="5334003" y="380978"/>
            <a:ext cx="3733826"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79226"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a:pPr>
            <a:r>
              <a:rPr kumimoji="0" lang="en-GB" sz="1920" b="1" i="0" u="none" strike="noStrike" kern="1200" cap="none" spc="0" normalizeH="0" baseline="0" noProof="0" dirty="0">
                <a:ln>
                  <a:noFill/>
                </a:ln>
                <a:solidFill>
                  <a:srgbClr val="000000"/>
                </a:solidFill>
                <a:effectLst/>
                <a:uLnTx/>
                <a:uFillTx/>
                <a:latin typeface="Calibri" panose="020F0502020204030204" pitchFamily="34" charset="0"/>
                <a:ea typeface="MS Gothic" charset="-128"/>
                <a:cs typeface="Arial Unicode MS" charset="0"/>
              </a:rPr>
              <a:t>doc.: IEEE </a:t>
            </a:r>
            <a:r>
              <a:rPr kumimoji="0" lang="en-GB" sz="1920" b="1" i="0" u="none" strike="noStrike" kern="1200" cap="none" spc="0" normalizeH="0" baseline="0" noProof="0" dirty="0" smtClean="0">
                <a:ln>
                  <a:noFill/>
                </a:ln>
                <a:solidFill>
                  <a:srgbClr val="000000"/>
                </a:solidFill>
                <a:effectLst/>
                <a:uLnTx/>
                <a:uFillTx/>
                <a:latin typeface="Calibri" panose="020F0502020204030204" pitchFamily="34" charset="0"/>
                <a:ea typeface="MS Gothic" charset="-128"/>
                <a:cs typeface="Arial Unicode MS" charset="0"/>
              </a:rPr>
              <a:t>802.19-18/0083r2</a:t>
            </a:r>
          </a:p>
        </p:txBody>
      </p:sp>
    </p:spTree>
  </p:cSld>
  <p:clrMap bg1="lt1" tx1="dk1" bg2="lt2" tx2="dk2" accent1="accent1" accent2="accent2" accent3="accent3" accent4="accent4" accent5="accent5" accent6="accent6" hlink="hlink" folHlink="folHlink"/>
  <p:sldLayoutIdLst>
    <p:sldLayoutId id="2147483650" r:id="rId1"/>
  </p:sldLayoutIdLst>
  <p:hf hdr="0"/>
  <p:txStyles>
    <p:titleStyle>
      <a:lvl1pPr algn="ctr" defTabSz="479226" rtl="0" eaLnBrk="1" fontAlgn="base" hangingPunct="1">
        <a:spcBef>
          <a:spcPct val="0"/>
        </a:spcBef>
        <a:spcAft>
          <a:spcPct val="0"/>
        </a:spcAft>
        <a:buClr>
          <a:srgbClr val="000000"/>
        </a:buClr>
        <a:buSzPct val="100000"/>
        <a:buFont typeface="Times New Roman" pitchFamily="16" charset="0"/>
        <a:defRPr sz="3840" b="1">
          <a:solidFill>
            <a:srgbClr val="000000"/>
          </a:solidFill>
          <a:latin typeface="Calibri" panose="020F0502020204030204" pitchFamily="34" charset="0"/>
          <a:ea typeface="+mj-ea"/>
          <a:cs typeface="+mj-cs"/>
        </a:defRPr>
      </a:lvl1pPr>
      <a:lvl2pPr marL="792502" indent="-304809"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2pPr>
      <a:lvl3pPr marL="1219232"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3pPr>
      <a:lvl4pPr marL="1706925"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4pPr>
      <a:lvl5pPr marL="2194618"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5pPr>
      <a:lvl6pPr marL="2682311"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6pPr>
      <a:lvl7pPr marL="3170004"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7pPr>
      <a:lvl8pPr marL="3657697"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8pPr>
      <a:lvl9pPr marL="4145390"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9pPr>
    </p:titleStyle>
    <p:bodyStyle>
      <a:lvl1pPr marL="365770" indent="-365770" algn="l" defTabSz="479226" rtl="0" eaLnBrk="1" fontAlgn="base" hangingPunct="1">
        <a:spcBef>
          <a:spcPts val="640"/>
        </a:spcBef>
        <a:spcAft>
          <a:spcPct val="0"/>
        </a:spcAft>
        <a:buClr>
          <a:srgbClr val="000000"/>
        </a:buClr>
        <a:buSzPct val="100000"/>
        <a:buFont typeface="Times New Roman" pitchFamily="16" charset="0"/>
        <a:defRPr sz="2560" b="1">
          <a:solidFill>
            <a:srgbClr val="000000"/>
          </a:solidFill>
          <a:latin typeface="Calibri" panose="020F0502020204030204" pitchFamily="34" charset="0"/>
          <a:ea typeface="+mn-ea"/>
          <a:cs typeface="+mn-cs"/>
        </a:defRPr>
      </a:lvl1pPr>
      <a:lvl2pPr marL="792502" indent="-304809" algn="l" defTabSz="479226" rtl="0" eaLnBrk="1" fontAlgn="base" hangingPunct="1">
        <a:spcBef>
          <a:spcPts val="533"/>
        </a:spcBef>
        <a:spcAft>
          <a:spcPct val="0"/>
        </a:spcAft>
        <a:buClr>
          <a:srgbClr val="000000"/>
        </a:buClr>
        <a:buSzPct val="100000"/>
        <a:buFont typeface="Times New Roman" pitchFamily="16" charset="0"/>
        <a:defRPr sz="2133">
          <a:solidFill>
            <a:srgbClr val="000000"/>
          </a:solidFill>
          <a:latin typeface="Calibri" panose="020F0502020204030204" pitchFamily="34" charset="0"/>
          <a:ea typeface="+mn-ea"/>
        </a:defRPr>
      </a:lvl2pPr>
      <a:lvl3pPr marL="1219232" indent="-243846" algn="l" defTabSz="479226" rtl="0" eaLnBrk="1" fontAlgn="base" hangingPunct="1">
        <a:spcBef>
          <a:spcPts val="480"/>
        </a:spcBef>
        <a:spcAft>
          <a:spcPct val="0"/>
        </a:spcAft>
        <a:buClr>
          <a:srgbClr val="000000"/>
        </a:buClr>
        <a:buSzPct val="100000"/>
        <a:buFont typeface="Times New Roman" pitchFamily="16" charset="0"/>
        <a:defRPr>
          <a:solidFill>
            <a:srgbClr val="000000"/>
          </a:solidFill>
          <a:latin typeface="Calibri" panose="020F0502020204030204" pitchFamily="34" charset="0"/>
          <a:ea typeface="+mn-ea"/>
        </a:defRPr>
      </a:lvl3pPr>
      <a:lvl4pPr marL="1706925"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4pPr>
      <a:lvl5pPr marL="2194618"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5pPr>
      <a:lvl6pPr marL="2682311"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6pPr>
      <a:lvl7pPr marL="3170004"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7pPr>
      <a:lvl8pPr marL="3657697"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8pPr>
      <a:lvl9pPr marL="4145390"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9pPr>
    </p:bodyStyle>
    <p:otherStyle>
      <a:defPPr>
        <a:defRPr lang="en-US"/>
      </a:defPPr>
      <a:lvl1pPr marL="0" algn="l" defTabSz="975386" rtl="0" eaLnBrk="1" latinLnBrk="0" hangingPunct="1">
        <a:defRPr sz="1920" kern="1200">
          <a:solidFill>
            <a:schemeClr val="tx1"/>
          </a:solidFill>
          <a:latin typeface="+mn-lt"/>
          <a:ea typeface="+mn-ea"/>
          <a:cs typeface="+mn-cs"/>
        </a:defRPr>
      </a:lvl1pPr>
      <a:lvl2pPr marL="487693" algn="l" defTabSz="975386" rtl="0" eaLnBrk="1" latinLnBrk="0" hangingPunct="1">
        <a:defRPr sz="1920" kern="1200">
          <a:solidFill>
            <a:schemeClr val="tx1"/>
          </a:solidFill>
          <a:latin typeface="+mn-lt"/>
          <a:ea typeface="+mn-ea"/>
          <a:cs typeface="+mn-cs"/>
        </a:defRPr>
      </a:lvl2pPr>
      <a:lvl3pPr marL="975386" algn="l" defTabSz="975386" rtl="0" eaLnBrk="1" latinLnBrk="0" hangingPunct="1">
        <a:defRPr sz="1920" kern="1200">
          <a:solidFill>
            <a:schemeClr val="tx1"/>
          </a:solidFill>
          <a:latin typeface="+mn-lt"/>
          <a:ea typeface="+mn-ea"/>
          <a:cs typeface="+mn-cs"/>
        </a:defRPr>
      </a:lvl3pPr>
      <a:lvl4pPr marL="1463079" algn="l" defTabSz="975386" rtl="0" eaLnBrk="1" latinLnBrk="0" hangingPunct="1">
        <a:defRPr sz="1920" kern="1200">
          <a:solidFill>
            <a:schemeClr val="tx1"/>
          </a:solidFill>
          <a:latin typeface="+mn-lt"/>
          <a:ea typeface="+mn-ea"/>
          <a:cs typeface="+mn-cs"/>
        </a:defRPr>
      </a:lvl4pPr>
      <a:lvl5pPr marL="1950772" algn="l" defTabSz="975386" rtl="0" eaLnBrk="1" latinLnBrk="0" hangingPunct="1">
        <a:defRPr sz="1920" kern="1200">
          <a:solidFill>
            <a:schemeClr val="tx1"/>
          </a:solidFill>
          <a:latin typeface="+mn-lt"/>
          <a:ea typeface="+mn-ea"/>
          <a:cs typeface="+mn-cs"/>
        </a:defRPr>
      </a:lvl5pPr>
      <a:lvl6pPr marL="2438465" algn="l" defTabSz="975386" rtl="0" eaLnBrk="1" latinLnBrk="0" hangingPunct="1">
        <a:defRPr sz="1920" kern="1200">
          <a:solidFill>
            <a:schemeClr val="tx1"/>
          </a:solidFill>
          <a:latin typeface="+mn-lt"/>
          <a:ea typeface="+mn-ea"/>
          <a:cs typeface="+mn-cs"/>
        </a:defRPr>
      </a:lvl6pPr>
      <a:lvl7pPr marL="2926158" algn="l" defTabSz="975386" rtl="0" eaLnBrk="1" latinLnBrk="0" hangingPunct="1">
        <a:defRPr sz="1920" kern="1200">
          <a:solidFill>
            <a:schemeClr val="tx1"/>
          </a:solidFill>
          <a:latin typeface="+mn-lt"/>
          <a:ea typeface="+mn-ea"/>
          <a:cs typeface="+mn-cs"/>
        </a:defRPr>
      </a:lvl7pPr>
      <a:lvl8pPr marL="3413851" algn="l" defTabSz="975386" rtl="0" eaLnBrk="1" latinLnBrk="0" hangingPunct="1">
        <a:defRPr sz="1920" kern="1200">
          <a:solidFill>
            <a:schemeClr val="tx1"/>
          </a:solidFill>
          <a:latin typeface="+mn-lt"/>
          <a:ea typeface="+mn-ea"/>
          <a:cs typeface="+mn-cs"/>
        </a:defRPr>
      </a:lvl8pPr>
      <a:lvl9pPr marL="3901544" algn="l" defTabSz="975386"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hyperlink" Target="https://mentor.ieee.org/802.19/dcn/18/19-18-0073-03-S1GH-s1gh-draft-par.pdf"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19/dcn/18/19-18-0072-02-S1GH-draft-csd-for-s1gh.docx"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mentor.ieee.org/802.11/dcn/18/11-18-1707-01-0PAR-par-review-sc-meeting-agenda-and-comment-slides-november-2018-bangkok.pptx"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743373" y="355601"/>
            <a:ext cx="2457015" cy="291254"/>
          </a:xfrm>
        </p:spPr>
        <p:txBody>
          <a:bodyPr/>
          <a:lstStyle/>
          <a:p>
            <a:r>
              <a:rPr lang="en-US" smtClean="0"/>
              <a:t>Nov  2018</a:t>
            </a:r>
            <a:endParaRPr lang="en-GB" dirty="0"/>
          </a:p>
        </p:txBody>
      </p:sp>
      <p:sp>
        <p:nvSpPr>
          <p:cNvPr id="7" name="Footer Placeholder 4"/>
          <p:cNvSpPr>
            <a:spLocks noGrp="1"/>
          </p:cNvSpPr>
          <p:nvPr>
            <p:ph type="ftr" idx="14"/>
          </p:nvPr>
        </p:nvSpPr>
        <p:spPr>
          <a:xfrm>
            <a:off x="5867407" y="6907108"/>
            <a:ext cx="3244420" cy="193040"/>
          </a:xfrm>
        </p:spPr>
        <p:txBody>
          <a:bodyPr/>
          <a:lstStyle/>
          <a:p>
            <a:r>
              <a:rPr lang="en-GB" smtClean="0"/>
              <a:t>Benjamin Rolfe BCA/MERL</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731520" y="731520"/>
            <a:ext cx="8290560" cy="1137920"/>
          </a:xfrm>
          <a:ln/>
        </p:spPr>
        <p:txBody>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3600" dirty="0" smtClean="0"/>
              <a:t>Nov 2018 Sub 1 GHz </a:t>
            </a:r>
            <a:r>
              <a:rPr lang="en-GB" sz="3600" dirty="0" smtClean="0"/>
              <a:t>Study Group</a:t>
            </a:r>
            <a:endParaRPr lang="en-GB" sz="3600" dirty="0"/>
          </a:p>
        </p:txBody>
      </p:sp>
      <p:sp>
        <p:nvSpPr>
          <p:cNvPr id="3074" name="Rectangle 2"/>
          <p:cNvSpPr>
            <a:spLocks noGrp="1" noChangeArrowheads="1"/>
          </p:cNvSpPr>
          <p:nvPr>
            <p:ph type="body" idx="1"/>
          </p:nvPr>
        </p:nvSpPr>
        <p:spPr>
          <a:xfrm>
            <a:off x="731520" y="1625600"/>
            <a:ext cx="8290560" cy="423334"/>
          </a:xfrm>
          <a:ln/>
        </p:spPr>
        <p:txBody>
          <a:bodyPr/>
          <a:lstStyle/>
          <a:p>
            <a:pPr marL="0" indent="0" algn="ctr">
              <a:spcBef>
                <a:spcPts val="533"/>
              </a:spcBef>
              <a:buNone/>
              <a:tabLst>
                <a:tab pos="973693" algn="l"/>
                <a:tab pos="1949079" algn="l"/>
                <a:tab pos="2924465" algn="l"/>
                <a:tab pos="3899851" algn="l"/>
                <a:tab pos="4875237" algn="l"/>
                <a:tab pos="5850623" algn="l"/>
                <a:tab pos="6826009" algn="l"/>
                <a:tab pos="7801395" algn="l"/>
                <a:tab pos="8776781" algn="l"/>
                <a:tab pos="9752167" algn="l"/>
                <a:tab pos="10727552" algn="l"/>
              </a:tabLst>
            </a:pPr>
            <a:r>
              <a:rPr lang="en-GB" sz="2133" dirty="0"/>
              <a:t>Date:</a:t>
            </a:r>
            <a:r>
              <a:rPr lang="en-GB" sz="2133" b="0" dirty="0"/>
              <a:t> </a:t>
            </a:r>
            <a:r>
              <a:rPr lang="en-GB" sz="2133" b="0" dirty="0" smtClean="0"/>
              <a:t>2018-11-12</a:t>
            </a:r>
            <a:endParaRPr lang="en-GB" sz="2133" b="0" dirty="0"/>
          </a:p>
        </p:txBody>
      </p:sp>
      <p:sp>
        <p:nvSpPr>
          <p:cNvPr id="3076" name="Rectangle 4"/>
          <p:cNvSpPr>
            <a:spLocks noChangeArrowheads="1"/>
          </p:cNvSpPr>
          <p:nvPr/>
        </p:nvSpPr>
        <p:spPr bwMode="auto">
          <a:xfrm>
            <a:off x="568960" y="2069253"/>
            <a:ext cx="1544320" cy="406400"/>
          </a:xfrm>
          <a:prstGeom prst="rect">
            <a:avLst/>
          </a:prstGeom>
          <a:noFill/>
          <a:ln w="9525">
            <a:noFill/>
            <a:round/>
            <a:headEnd/>
            <a:tailEnd/>
          </a:ln>
          <a:effectLst/>
        </p:spPr>
        <p:txBody>
          <a:bodyPr lIns="98304" tIns="49152" rIns="98304" bIns="49152"/>
          <a:lstStyle/>
          <a:p>
            <a:pPr>
              <a:spcBef>
                <a:spcPts val="533"/>
              </a:spcBef>
              <a:tabLst>
                <a:tab pos="365770" algn="l"/>
                <a:tab pos="1341156" algn="l"/>
                <a:tab pos="2316542" algn="l"/>
                <a:tab pos="3291927" algn="l"/>
                <a:tab pos="4267313" algn="l"/>
                <a:tab pos="5242699" algn="l"/>
                <a:tab pos="6218085" algn="l"/>
                <a:tab pos="7193471" algn="l"/>
                <a:tab pos="8168857" algn="l"/>
                <a:tab pos="9144243" algn="l"/>
                <a:tab pos="10119629" algn="l"/>
                <a:tab pos="11095015" algn="l"/>
              </a:tabLst>
            </a:pPr>
            <a:r>
              <a:rPr lang="en-GB" sz="2133" dirty="0">
                <a:solidFill>
                  <a:srgbClr val="000000"/>
                </a:solidFill>
                <a:latin typeface="Calibri" panose="020F0502020204030204" pitchFamily="34" charset="0"/>
              </a:rPr>
              <a:t>Authors:</a:t>
            </a:r>
          </a:p>
        </p:txBody>
      </p:sp>
      <p:grpSp>
        <p:nvGrpSpPr>
          <p:cNvPr id="12" name="Group 11"/>
          <p:cNvGrpSpPr/>
          <p:nvPr/>
        </p:nvGrpSpPr>
        <p:grpSpPr>
          <a:xfrm>
            <a:off x="609600" y="6138102"/>
            <a:ext cx="8534400" cy="694109"/>
            <a:chOff x="571500" y="5449669"/>
            <a:chExt cx="8001000" cy="650727"/>
          </a:xfrm>
        </p:grpSpPr>
        <p:sp>
          <p:nvSpPr>
            <p:cNvPr id="4" name="TextBox 3"/>
            <p:cNvSpPr txBox="1"/>
            <p:nvPr/>
          </p:nvSpPr>
          <p:spPr>
            <a:xfrm>
              <a:off x="571500" y="5449669"/>
              <a:ext cx="8001000" cy="650727"/>
            </a:xfrm>
            <a:prstGeom prst="rect">
              <a:avLst/>
            </a:prstGeom>
            <a:noFill/>
          </p:spPr>
          <p:txBody>
            <a:bodyPr wrap="square" rtlCol="0">
              <a:spAutoFit/>
            </a:bodyPr>
            <a:lstStyle/>
            <a:p>
              <a:r>
                <a:rPr lang="en-US" sz="1280" dirty="0">
                  <a:solidFill>
                    <a:schemeClr val="tx1"/>
                  </a:solidFill>
                  <a:latin typeface="Calibri" panose="020F0502020204030204" pitchFamily="34" charset="0"/>
                </a:rPr>
                <a:t>Notice: This document has been prepared to assist IEEE 802.19.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p:txBody>
        </p:sp>
        <p:sp>
          <p:nvSpPr>
            <p:cNvPr id="5" name="Rectangle 4"/>
            <p:cNvSpPr/>
            <p:nvPr/>
          </p:nvSpPr>
          <p:spPr bwMode="auto">
            <a:xfrm>
              <a:off x="571500" y="5486400"/>
              <a:ext cx="8001000" cy="601234"/>
            </a:xfrm>
            <a:prstGeom prst="rect">
              <a:avLst/>
            </a:prstGeom>
            <a:noFill/>
            <a:ln w="19050" cap="flat" cmpd="sng" algn="ctr">
              <a:solidFill>
                <a:schemeClr val="tx1"/>
              </a:solidFill>
              <a:prstDash val="solid"/>
              <a:round/>
              <a:headEnd type="none" w="med" len="med"/>
              <a:tailEnd type="none" w="med" len="med"/>
            </a:ln>
            <a:effectLst/>
          </p:spPr>
          <p:txBody>
            <a:bodyPr vert="horz" wrap="square" lIns="97536" tIns="48768" rIns="97536" bIns="48768" numCol="1" rtlCol="0" anchor="t" anchorCtr="0" compatLnSpc="1">
              <a:prstTxWarp prst="textNoShape">
                <a:avLst/>
              </a:prstTxWarp>
            </a:bodyPr>
            <a:lstStyle/>
            <a:p>
              <a:pPr defTabSz="479226"/>
              <a:endParaRPr lang="en-US" sz="2560" dirty="0"/>
            </a:p>
          </p:txBody>
        </p:sp>
      </p:grpSp>
      <p:graphicFrame>
        <p:nvGraphicFramePr>
          <p:cNvPr id="15" name="Object 3"/>
          <p:cNvGraphicFramePr>
            <a:graphicFrameLocks noChangeAspect="1"/>
          </p:cNvGraphicFramePr>
          <p:nvPr>
            <p:extLst>
              <p:ext uri="{D42A27DB-BD31-4B8C-83A1-F6EECF244321}">
                <p14:modId xmlns:p14="http://schemas.microsoft.com/office/powerpoint/2010/main" val="3888668988"/>
              </p:ext>
            </p:extLst>
          </p:nvPr>
        </p:nvGraphicFramePr>
        <p:xfrm>
          <a:off x="442913" y="2550551"/>
          <a:ext cx="9218612" cy="4580499"/>
        </p:xfrm>
        <a:graphic>
          <a:graphicData uri="http://schemas.openxmlformats.org/presentationml/2006/ole">
            <mc:AlternateContent xmlns:mc="http://schemas.openxmlformats.org/markup-compatibility/2006">
              <mc:Choice xmlns:v="urn:schemas-microsoft-com:vml" Requires="v">
                <p:oleObj spid="_x0000_s3255" name="Document" r:id="rId4" imgW="8866603" imgH="4690006" progId="Word.Document.8">
                  <p:embed/>
                </p:oleObj>
              </mc:Choice>
              <mc:Fallback>
                <p:oleObj name="Document" r:id="rId4" imgW="8866603" imgH="4690006" progId="Word.Document.8">
                  <p:embed/>
                  <p:pic>
                    <p:nvPicPr>
                      <p:cNvPr id="0" name=""/>
                      <p:cNvPicPr>
                        <a:picLocks noChangeAspect="1" noChangeArrowheads="1"/>
                      </p:cNvPicPr>
                      <p:nvPr/>
                    </p:nvPicPr>
                    <p:blipFill>
                      <a:blip r:embed="rId5"/>
                      <a:srcRect/>
                      <a:stretch>
                        <a:fillRect/>
                      </a:stretch>
                    </p:blipFill>
                    <p:spPr bwMode="auto">
                      <a:xfrm>
                        <a:off x="442913" y="2550551"/>
                        <a:ext cx="9218612" cy="4580499"/>
                      </a:xfrm>
                      <a:prstGeom prst="rect">
                        <a:avLst/>
                      </a:prstGeom>
                      <a:noFill/>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802.11 </a:t>
            </a:r>
            <a:r>
              <a:rPr lang="en-US" sz="4000" dirty="0" smtClean="0"/>
              <a:t>(6)</a:t>
            </a:r>
            <a:endParaRPr lang="en-US" dirty="0"/>
          </a:p>
        </p:txBody>
      </p:sp>
      <p:sp>
        <p:nvSpPr>
          <p:cNvPr id="3" name="Content Placeholder 2"/>
          <p:cNvSpPr>
            <a:spLocks noGrp="1"/>
          </p:cNvSpPr>
          <p:nvPr>
            <p:ph idx="1"/>
          </p:nvPr>
        </p:nvSpPr>
        <p:spPr>
          <a:xfrm>
            <a:off x="731520" y="1676400"/>
            <a:ext cx="8288868" cy="5230710"/>
          </a:xfrm>
        </p:spPr>
        <p:txBody>
          <a:bodyPr>
            <a:normAutofit fontScale="85000" lnSpcReduction="20000"/>
          </a:bodyPr>
          <a:lstStyle/>
          <a:p>
            <a:r>
              <a:rPr lang="en-US" sz="2800" dirty="0"/>
              <a:t>5.5 </a:t>
            </a:r>
            <a:r>
              <a:rPr lang="en-US" sz="2800" dirty="0" smtClean="0"/>
              <a:t>text changed to: </a:t>
            </a:r>
          </a:p>
          <a:p>
            <a:pPr marL="487693" lvl="1" indent="0">
              <a:buNone/>
            </a:pPr>
            <a:r>
              <a:rPr lang="en-US" sz="2373" b="0" dirty="0" smtClean="0"/>
              <a:t>Many </a:t>
            </a:r>
            <a:r>
              <a:rPr lang="en-US" sz="2373" b="0" dirty="0"/>
              <a:t>millions of devices based on IEEE </a:t>
            </a:r>
            <a:r>
              <a:rPr lang="en-US" sz="2373" b="0" dirty="0" err="1"/>
              <a:t>Std</a:t>
            </a:r>
            <a:r>
              <a:rPr lang="en-US" sz="2373" b="0" dirty="0"/>
              <a:t> 802.15.4 are currently operating in Sub-1 GHz frequency bands, and the field is expanding rapidly. Critical applications, such as grid modernization (smart grid) and internet of things (</a:t>
            </a:r>
            <a:r>
              <a:rPr lang="en-US" sz="2373" b="0" dirty="0" err="1"/>
              <a:t>IoT</a:t>
            </a:r>
            <a:r>
              <a:rPr lang="en-US" sz="2373" b="0" dirty="0"/>
              <a:t>) are using the low to moderate data rate capabilities of IEEE </a:t>
            </a:r>
            <a:r>
              <a:rPr lang="en-US" sz="2373" b="0" dirty="0" err="1"/>
              <a:t>Std</a:t>
            </a:r>
            <a:r>
              <a:rPr lang="en-US" sz="2373" b="0" dirty="0"/>
              <a:t> 802.15.4. IEEE </a:t>
            </a:r>
            <a:r>
              <a:rPr lang="en-US" sz="2373" b="0" dirty="0" err="1"/>
              <a:t>Std</a:t>
            </a:r>
            <a:r>
              <a:rPr lang="en-US" sz="2373" b="0" dirty="0"/>
              <a:t> 802.11ah-2016 may operate in the same Sub-1 GHz frequency bands and provides higher data rate capabilities than IEEE </a:t>
            </a:r>
            <a:r>
              <a:rPr lang="en-US" sz="2373" b="0" dirty="0" err="1"/>
              <a:t>Std</a:t>
            </a:r>
            <a:r>
              <a:rPr lang="en-US" sz="2373" b="0" dirty="0"/>
              <a:t> 802.15.4. In consideration of the current usage, as well as anticipation of yet unforeseen usage models enabled by </a:t>
            </a:r>
            <a:r>
              <a:rPr lang="en-US" sz="2373" b="0" dirty="0" smtClean="0"/>
              <a:t>the standards within the scope of this recommended practice, </a:t>
            </a:r>
            <a:r>
              <a:rPr lang="en-US" sz="2373" b="0" dirty="0"/>
              <a:t>and to fully realize the opportunity for successful deployment of products sharing the spectrum, strategies and tactics to achieve good coexistence performance are critical.</a:t>
            </a:r>
          </a:p>
          <a:p>
            <a:pPr marL="487693" lvl="1" indent="0">
              <a:buNone/>
            </a:pPr>
            <a:r>
              <a:rPr lang="en-US" sz="2373" b="0" dirty="0" smtClean="0"/>
              <a:t>This </a:t>
            </a:r>
            <a:r>
              <a:rPr lang="en-US" sz="2373" b="0" dirty="0"/>
              <a:t>recommended practice enables </a:t>
            </a:r>
            <a:r>
              <a:rPr lang="en-US" sz="2373" b="0" dirty="0" smtClean="0"/>
              <a:t>IEEE </a:t>
            </a:r>
            <a:r>
              <a:rPr lang="en-US" sz="2373" b="0" dirty="0"/>
              <a:t>Std 802.15.4 and IEEE Std 802.11ah-2016, to most effectively operate in license exempt Sub-1 GHz frequency bands, by providing best practices and coexistence methods. This recommended practice uses existing features of the referenced standards and provides guidance to implementers and users of IEEE 802(R) wireless standards</a:t>
            </a:r>
            <a:r>
              <a:rPr lang="en-US" sz="2373" b="0" dirty="0" smtClean="0"/>
              <a:t>.</a:t>
            </a:r>
            <a:endParaRPr lang="en-US" sz="2373" b="0" dirty="0"/>
          </a:p>
          <a:p>
            <a:endParaRPr lang="en-US" sz="2800" b="0" dirty="0" smtClean="0"/>
          </a:p>
          <a:p>
            <a:pPr marL="0" indent="0">
              <a:buNone/>
            </a:pPr>
            <a:endParaRPr lang="en-US" sz="28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Tree>
    <p:extLst>
      <p:ext uri="{BB962C8B-B14F-4D97-AF65-F5344CB8AC3E}">
        <p14:creationId xmlns:p14="http://schemas.microsoft.com/office/powerpoint/2010/main" val="1476739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802.11 </a:t>
            </a:r>
            <a:r>
              <a:rPr lang="en-US" sz="4000" dirty="0" smtClean="0"/>
              <a:t>(7)</a:t>
            </a:r>
            <a:r>
              <a:rPr lang="en-US" dirty="0"/>
              <a:t> 5.6 Stakeholders</a:t>
            </a:r>
          </a:p>
        </p:txBody>
      </p:sp>
      <p:sp>
        <p:nvSpPr>
          <p:cNvPr id="3" name="Content Placeholder 2"/>
          <p:cNvSpPr>
            <a:spLocks noGrp="1"/>
          </p:cNvSpPr>
          <p:nvPr>
            <p:ph idx="1"/>
          </p:nvPr>
        </p:nvSpPr>
        <p:spPr/>
        <p:txBody>
          <a:bodyPr>
            <a:normAutofit/>
          </a:bodyPr>
          <a:lstStyle/>
          <a:p>
            <a:r>
              <a:rPr lang="en-US" b="0" dirty="0"/>
              <a:t>5.6 – proposed replacement: “Silicon vendors, equipment manufacturers, and utility network operators, with applications including smart grid, smart city, internet of things (</a:t>
            </a:r>
            <a:r>
              <a:rPr lang="en-US" b="0" dirty="0" err="1"/>
              <a:t>IoT</a:t>
            </a:r>
            <a:r>
              <a:rPr lang="en-US" b="0" dirty="0"/>
              <a:t>), home automation, medical and environmental monitoring.”</a:t>
            </a:r>
            <a:endParaRPr lang="en-US" dirty="0"/>
          </a:p>
          <a:p>
            <a:r>
              <a:rPr lang="en-US" dirty="0" smtClean="0"/>
              <a:t>Response: Accept</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Tree>
    <p:extLst>
      <p:ext uri="{BB962C8B-B14F-4D97-AF65-F5344CB8AC3E}">
        <p14:creationId xmlns:p14="http://schemas.microsoft.com/office/powerpoint/2010/main" val="12969168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802.11 (8) </a:t>
            </a:r>
            <a:r>
              <a:rPr lang="en-US" dirty="0"/>
              <a:t>CSD comments</a:t>
            </a:r>
          </a:p>
        </p:txBody>
      </p:sp>
      <p:sp>
        <p:nvSpPr>
          <p:cNvPr id="3" name="Content Placeholder 2"/>
          <p:cNvSpPr>
            <a:spLocks noGrp="1"/>
          </p:cNvSpPr>
          <p:nvPr>
            <p:ph idx="1"/>
          </p:nvPr>
        </p:nvSpPr>
        <p:spPr/>
        <p:txBody>
          <a:bodyPr>
            <a:normAutofit/>
          </a:bodyPr>
          <a:lstStyle/>
          <a:p>
            <a:r>
              <a:rPr lang="en-US" dirty="0"/>
              <a:t>1.2.1 a) - change “802.11ah” to “IEEE STD 802.11ah-2016”</a:t>
            </a:r>
          </a:p>
          <a:p>
            <a:r>
              <a:rPr lang="en-US" dirty="0"/>
              <a:t>1.2.1 b)-  change “802.11” to “802.11ah-2016”</a:t>
            </a:r>
          </a:p>
          <a:p>
            <a:r>
              <a:rPr lang="en-US" dirty="0"/>
              <a:t>1.2.3 - change “802.11” to “802.11ah-2016”</a:t>
            </a:r>
          </a:p>
          <a:p>
            <a:r>
              <a:rPr lang="en-US" dirty="0"/>
              <a:t>1.2.4 a) - change “802.11” to “802.11ah-2016” (3 instances)</a:t>
            </a:r>
          </a:p>
          <a:p>
            <a:r>
              <a:rPr lang="en-US" dirty="0" smtClean="0"/>
              <a:t>Response:  Accept in principle.  Used “IEEE </a:t>
            </a:r>
            <a:r>
              <a:rPr lang="en-US" dirty="0" err="1" smtClean="0"/>
              <a:t>Std</a:t>
            </a:r>
            <a:r>
              <a:rPr lang="en-US" dirty="0" smtClean="0"/>
              <a:t>” instead of “IEEE STD”.  Other changes applied as suggested.</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Tree>
    <p:extLst>
      <p:ext uri="{BB962C8B-B14F-4D97-AF65-F5344CB8AC3E}">
        <p14:creationId xmlns:p14="http://schemas.microsoft.com/office/powerpoint/2010/main" val="8654340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802.3 Comment Summar</a:t>
            </a:r>
            <a:r>
              <a:rPr lang="en-US" dirty="0"/>
              <a:t>y</a:t>
            </a:r>
          </a:p>
        </p:txBody>
      </p:sp>
      <p:sp>
        <p:nvSpPr>
          <p:cNvPr id="3" name="Content Placeholder 2"/>
          <p:cNvSpPr>
            <a:spLocks noGrp="1"/>
          </p:cNvSpPr>
          <p:nvPr>
            <p:ph idx="1"/>
          </p:nvPr>
        </p:nvSpPr>
        <p:spPr/>
        <p:txBody>
          <a:bodyPr/>
          <a:lstStyle/>
          <a:p>
            <a:r>
              <a:rPr lang="en-US" dirty="0" smtClean="0"/>
              <a:t>Received PPT slides via email</a:t>
            </a:r>
          </a:p>
          <a:p>
            <a:r>
              <a:rPr lang="en-US" dirty="0" smtClean="0"/>
              <a:t>4 Par comments</a:t>
            </a:r>
          </a:p>
          <a:p>
            <a:pPr lvl="1"/>
            <a:r>
              <a:rPr lang="en-US" dirty="0" smtClean="0"/>
              <a:t>3 overlap with 802.11 comments</a:t>
            </a:r>
          </a:p>
          <a:p>
            <a:pPr lvl="1"/>
            <a:r>
              <a:rPr lang="en-US" dirty="0" smtClean="0"/>
              <a:t>Some addressed by 802.11 suggested changes</a:t>
            </a:r>
          </a:p>
          <a:p>
            <a:r>
              <a:rPr lang="en-US" dirty="0" smtClean="0"/>
              <a:t>2 CSD comments</a:t>
            </a:r>
          </a:p>
          <a:p>
            <a:pPr lvl="1"/>
            <a:r>
              <a:rPr lang="en-US" dirty="0" smtClean="0"/>
              <a:t>1 editorial </a:t>
            </a:r>
          </a:p>
          <a:p>
            <a:pPr lvl="1"/>
            <a:r>
              <a:rPr lang="en-US" dirty="0" smtClean="0"/>
              <a:t>1 requires some work</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Tree>
    <p:extLst>
      <p:ext uri="{BB962C8B-B14F-4D97-AF65-F5344CB8AC3E}">
        <p14:creationId xmlns:p14="http://schemas.microsoft.com/office/powerpoint/2010/main" val="7408306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802.3 (1) PAR Comments</a:t>
            </a:r>
            <a:endParaRPr lang="en-US" dirty="0"/>
          </a:p>
        </p:txBody>
      </p:sp>
      <p:sp>
        <p:nvSpPr>
          <p:cNvPr id="3" name="Content Placeholder 2"/>
          <p:cNvSpPr>
            <a:spLocks noGrp="1"/>
          </p:cNvSpPr>
          <p:nvPr>
            <p:ph idx="1"/>
          </p:nvPr>
        </p:nvSpPr>
        <p:spPr/>
        <p:txBody>
          <a:bodyPr>
            <a:normAutofit/>
          </a:bodyPr>
          <a:lstStyle/>
          <a:p>
            <a:pPr marL="0" indent="0">
              <a:buFontTx/>
              <a:buNone/>
            </a:pPr>
            <a:r>
              <a:rPr lang="en-US" sz="2800" kern="1200" dirty="0">
                <a:solidFill>
                  <a:schemeClr val="tx1"/>
                </a:solidFill>
              </a:rPr>
              <a:t>Recommended Practice -  Coexistence Methods for Sub-1 GHz Frequency Bands</a:t>
            </a:r>
          </a:p>
          <a:p>
            <a:pPr marL="0" indent="0">
              <a:buFontTx/>
              <a:buNone/>
            </a:pPr>
            <a:r>
              <a:rPr lang="en-US" sz="2800" kern="1200" dirty="0">
                <a:solidFill>
                  <a:schemeClr val="tx1"/>
                </a:solidFill>
                <a:hlinkClick r:id="rId2"/>
              </a:rPr>
              <a:t>PAR</a:t>
            </a:r>
            <a:r>
              <a:rPr lang="en-US" sz="2800" kern="1200" dirty="0">
                <a:solidFill>
                  <a:schemeClr val="tx1"/>
                </a:solidFill>
              </a:rPr>
              <a:t> </a:t>
            </a:r>
          </a:p>
          <a:p>
            <a:r>
              <a:rPr lang="en-US" sz="2800" kern="1200" dirty="0">
                <a:solidFill>
                  <a:schemeClr val="tx1"/>
                </a:solidFill>
              </a:rPr>
              <a:t>1.1, project number – Fill in the number.</a:t>
            </a:r>
          </a:p>
          <a:p>
            <a:pPr marL="342900" indent="-342900" fontAlgn="auto">
              <a:buFont typeface="Wingdings" charset="2"/>
              <a:buChar char="Ø"/>
            </a:pPr>
            <a:r>
              <a:rPr lang="en-US" sz="2800" kern="1200" dirty="0">
                <a:solidFill>
                  <a:schemeClr val="tx1"/>
                </a:solidFill>
              </a:rPr>
              <a:t>Response – </a:t>
            </a:r>
            <a:r>
              <a:rPr lang="en-US" sz="2800" kern="1200" dirty="0" smtClean="0">
                <a:solidFill>
                  <a:schemeClr val="tx1"/>
                </a:solidFill>
              </a:rPr>
              <a:t>Accept</a:t>
            </a:r>
            <a:endParaRPr lang="en-US" sz="2800" dirty="0"/>
          </a:p>
          <a:p>
            <a:r>
              <a:rPr lang="en-US" sz="2800" kern="1200" dirty="0">
                <a:solidFill>
                  <a:schemeClr val="tx1"/>
                </a:solidFill>
              </a:rPr>
              <a:t>5.2, Scope – With the acronyms likely to be first usage in the standard, they should be expanded (S1G, PHY, FSK).</a:t>
            </a:r>
          </a:p>
          <a:p>
            <a:pPr marL="342900" indent="-342900" fontAlgn="auto">
              <a:buFont typeface="Wingdings" charset="2"/>
              <a:buChar char="Ø"/>
            </a:pPr>
            <a:r>
              <a:rPr lang="en-US" sz="2800" kern="1200" dirty="0">
                <a:solidFill>
                  <a:schemeClr val="tx1"/>
                </a:solidFill>
              </a:rPr>
              <a:t>Response – </a:t>
            </a:r>
            <a:r>
              <a:rPr lang="en-US" sz="2800" kern="1200" dirty="0" smtClean="0">
                <a:solidFill>
                  <a:schemeClr val="tx1"/>
                </a:solidFill>
              </a:rPr>
              <a:t>Accept</a:t>
            </a:r>
            <a:endParaRPr lang="en-US" sz="2800" kern="1200" dirty="0">
              <a:solidFill>
                <a:schemeClr val="tx1"/>
              </a:solidFill>
            </a:endParaRP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Tree>
    <p:extLst>
      <p:ext uri="{BB962C8B-B14F-4D97-AF65-F5344CB8AC3E}">
        <p14:creationId xmlns:p14="http://schemas.microsoft.com/office/powerpoint/2010/main" val="31021631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802.3 (2) PAR Comments</a:t>
            </a:r>
            <a:endParaRPr lang="en-US" dirty="0"/>
          </a:p>
        </p:txBody>
      </p:sp>
      <p:sp>
        <p:nvSpPr>
          <p:cNvPr id="3" name="Content Placeholder 2"/>
          <p:cNvSpPr>
            <a:spLocks noGrp="1"/>
          </p:cNvSpPr>
          <p:nvPr>
            <p:ph idx="1"/>
          </p:nvPr>
        </p:nvSpPr>
        <p:spPr/>
        <p:txBody>
          <a:bodyPr>
            <a:normAutofit fontScale="55000" lnSpcReduction="20000"/>
          </a:bodyPr>
          <a:lstStyle/>
          <a:p>
            <a:r>
              <a:rPr lang="en-US" sz="2800" kern="1200" dirty="0">
                <a:solidFill>
                  <a:schemeClr val="tx1"/>
                </a:solidFill>
              </a:rPr>
              <a:t>5.5, Need – This answer includes awkward, sometimes grammatically inconsistent, attempts to add gravitas through the language used.  Clarity and understanding would be better and appreciated.  </a:t>
            </a:r>
          </a:p>
          <a:p>
            <a:r>
              <a:rPr lang="en-US" sz="2800" kern="1200" dirty="0">
                <a:solidFill>
                  <a:schemeClr val="tx1"/>
                </a:solidFill>
              </a:rPr>
              <a:t>Suggest:  There are many millions of </a:t>
            </a:r>
            <a:r>
              <a:rPr lang="en-US" sz="2800" u="sng" kern="1200" dirty="0">
                <a:solidFill>
                  <a:srgbClr val="FF0000"/>
                </a:solidFill>
              </a:rPr>
              <a:t>IEEE </a:t>
            </a:r>
            <a:r>
              <a:rPr lang="en-US" sz="2800" u="sng" kern="1200" dirty="0" err="1">
                <a:solidFill>
                  <a:srgbClr val="FF0000"/>
                </a:solidFill>
              </a:rPr>
              <a:t>Std</a:t>
            </a:r>
            <a:r>
              <a:rPr lang="en-US" sz="2800" u="sng" kern="1200" dirty="0">
                <a:solidFill>
                  <a:srgbClr val="FF0000"/>
                </a:solidFill>
              </a:rPr>
              <a:t> 802.15.4</a:t>
            </a:r>
            <a:r>
              <a:rPr lang="en-US" sz="2800" kern="1200" dirty="0">
                <a:solidFill>
                  <a:schemeClr val="tx1"/>
                </a:solidFill>
              </a:rPr>
              <a:t> devices </a:t>
            </a:r>
            <a:r>
              <a:rPr lang="en-US" sz="2800" strike="sngStrike" kern="1200" dirty="0">
                <a:solidFill>
                  <a:srgbClr val="FF0000"/>
                </a:solidFill>
              </a:rPr>
              <a:t>based on IEEE </a:t>
            </a:r>
            <a:r>
              <a:rPr lang="en-US" sz="2800" strike="sngStrike" kern="1200" dirty="0" err="1">
                <a:solidFill>
                  <a:srgbClr val="FF0000"/>
                </a:solidFill>
              </a:rPr>
              <a:t>Std</a:t>
            </a:r>
            <a:r>
              <a:rPr lang="en-US" sz="2800" strike="sngStrike" kern="1200" dirty="0">
                <a:solidFill>
                  <a:srgbClr val="FF0000"/>
                </a:solidFill>
              </a:rPr>
              <a:t> 802.15.4 are</a:t>
            </a:r>
            <a:r>
              <a:rPr lang="en-US" sz="2800" kern="1200" dirty="0">
                <a:solidFill>
                  <a:srgbClr val="FF0000"/>
                </a:solidFill>
              </a:rPr>
              <a:t> </a:t>
            </a:r>
            <a:r>
              <a:rPr lang="en-US" sz="2800" kern="1200" dirty="0">
                <a:solidFill>
                  <a:schemeClr val="tx1"/>
                </a:solidFill>
              </a:rPr>
              <a:t>currently operating in Sub-1 GHz frequency bands, and </a:t>
            </a:r>
            <a:r>
              <a:rPr lang="en-US" sz="2800" strike="sngStrike" kern="1200" dirty="0">
                <a:solidFill>
                  <a:schemeClr val="tx1"/>
                </a:solidFill>
              </a:rPr>
              <a:t>the field</a:t>
            </a:r>
            <a:r>
              <a:rPr lang="en-US" sz="2800" kern="1200" dirty="0">
                <a:solidFill>
                  <a:schemeClr val="tx1"/>
                </a:solidFill>
              </a:rPr>
              <a:t> </a:t>
            </a:r>
            <a:r>
              <a:rPr lang="en-US" sz="2800" u="sng" kern="1200" dirty="0">
                <a:solidFill>
                  <a:schemeClr val="tx1"/>
                </a:solidFill>
              </a:rPr>
              <a:t>usage</a:t>
            </a:r>
            <a:r>
              <a:rPr lang="en-US" sz="2800" kern="1200" dirty="0">
                <a:solidFill>
                  <a:schemeClr val="tx1"/>
                </a:solidFill>
              </a:rPr>
              <a:t> is expanding rapidly. Critical applications, such as grid modernization (smart grid) and internet of things (</a:t>
            </a:r>
            <a:r>
              <a:rPr lang="en-US" sz="2800" kern="1200" dirty="0" err="1">
                <a:solidFill>
                  <a:schemeClr val="tx1"/>
                </a:solidFill>
              </a:rPr>
              <a:t>IoT</a:t>
            </a:r>
            <a:r>
              <a:rPr lang="en-US" sz="2800" kern="1200" dirty="0">
                <a:solidFill>
                  <a:schemeClr val="tx1"/>
                </a:solidFill>
              </a:rPr>
              <a:t>) are using the low to moderate data rate capabilities of IEEE </a:t>
            </a:r>
            <a:r>
              <a:rPr lang="en-US" sz="2800" kern="1200" dirty="0" err="1">
                <a:solidFill>
                  <a:schemeClr val="tx1"/>
                </a:solidFill>
              </a:rPr>
              <a:t>Std</a:t>
            </a:r>
            <a:r>
              <a:rPr lang="en-US" sz="2800" kern="1200" dirty="0">
                <a:solidFill>
                  <a:schemeClr val="tx1"/>
                </a:solidFill>
              </a:rPr>
              <a:t> 802.15.4. IEEE </a:t>
            </a:r>
            <a:r>
              <a:rPr lang="en-US" sz="2800" kern="1200" dirty="0" err="1">
                <a:solidFill>
                  <a:schemeClr val="tx1"/>
                </a:solidFill>
              </a:rPr>
              <a:t>Std</a:t>
            </a:r>
            <a:r>
              <a:rPr lang="en-US" sz="2800" kern="1200" dirty="0">
                <a:solidFill>
                  <a:schemeClr val="tx1"/>
                </a:solidFill>
              </a:rPr>
              <a:t> 802.11 may operate in the same Sub-1 GHz frequency bands </a:t>
            </a:r>
            <a:r>
              <a:rPr lang="en-US" sz="2800" strike="sngStrike" kern="1200" dirty="0">
                <a:solidFill>
                  <a:srgbClr val="FF0000"/>
                </a:solidFill>
              </a:rPr>
              <a:t>and provides</a:t>
            </a:r>
            <a:r>
              <a:rPr lang="en-US" sz="2800" kern="1200" dirty="0">
                <a:solidFill>
                  <a:srgbClr val="FF0000"/>
                </a:solidFill>
              </a:rPr>
              <a:t> </a:t>
            </a:r>
            <a:r>
              <a:rPr lang="en-US" sz="2800" u="sng" kern="1200" dirty="0">
                <a:solidFill>
                  <a:srgbClr val="FF0000"/>
                </a:solidFill>
              </a:rPr>
              <a:t>but specify </a:t>
            </a:r>
            <a:r>
              <a:rPr lang="en-US" sz="2800" kern="1200" dirty="0">
                <a:solidFill>
                  <a:schemeClr val="tx1"/>
                </a:solidFill>
              </a:rPr>
              <a:t>higher data rate capabilities than IEEE </a:t>
            </a:r>
            <a:r>
              <a:rPr lang="en-US" sz="2800" kern="1200" dirty="0" err="1">
                <a:solidFill>
                  <a:schemeClr val="tx1"/>
                </a:solidFill>
              </a:rPr>
              <a:t>Std</a:t>
            </a:r>
            <a:r>
              <a:rPr lang="en-US" sz="2800" kern="1200" dirty="0">
                <a:solidFill>
                  <a:schemeClr val="tx1"/>
                </a:solidFill>
              </a:rPr>
              <a:t> 802.15.4. </a:t>
            </a:r>
            <a:r>
              <a:rPr lang="en-US" sz="2800" strike="sngStrike" kern="1200" dirty="0">
                <a:solidFill>
                  <a:srgbClr val="FF0000"/>
                </a:solidFill>
              </a:rPr>
              <a:t>In consideration</a:t>
            </a:r>
            <a:r>
              <a:rPr lang="en-US" sz="2800" kern="1200" dirty="0">
                <a:solidFill>
                  <a:srgbClr val="FF0000"/>
                </a:solidFill>
              </a:rPr>
              <a:t> </a:t>
            </a:r>
            <a:r>
              <a:rPr lang="en-US" sz="2800" strike="sngStrike" kern="1200" dirty="0">
                <a:solidFill>
                  <a:srgbClr val="FF0000"/>
                </a:solidFill>
              </a:rPr>
              <a:t>of the</a:t>
            </a:r>
            <a:r>
              <a:rPr lang="en-US" sz="2800" kern="1200" dirty="0">
                <a:solidFill>
                  <a:srgbClr val="FF0000"/>
                </a:solidFill>
              </a:rPr>
              <a:t> </a:t>
            </a:r>
            <a:r>
              <a:rPr lang="en-US" sz="2800" u="sng" kern="1200" dirty="0">
                <a:solidFill>
                  <a:srgbClr val="FF0000"/>
                </a:solidFill>
              </a:rPr>
              <a:t>Considering</a:t>
            </a:r>
            <a:r>
              <a:rPr lang="en-US" sz="2800" kern="1200" dirty="0">
                <a:solidFill>
                  <a:srgbClr val="FF0000"/>
                </a:solidFill>
              </a:rPr>
              <a:t> </a:t>
            </a:r>
            <a:r>
              <a:rPr lang="en-US" sz="2800" kern="1200" dirty="0">
                <a:solidFill>
                  <a:schemeClr val="tx1"/>
                </a:solidFill>
              </a:rPr>
              <a:t>current usage </a:t>
            </a:r>
            <a:r>
              <a:rPr lang="en-US" sz="2800" strike="sngStrike" kern="1200" dirty="0">
                <a:solidFill>
                  <a:srgbClr val="FF0000"/>
                </a:solidFill>
              </a:rPr>
              <a:t>as well as anticipation of yet unforeseen</a:t>
            </a:r>
            <a:r>
              <a:rPr lang="en-US" sz="2800" kern="1200" dirty="0">
                <a:solidFill>
                  <a:srgbClr val="FF0000"/>
                </a:solidFill>
              </a:rPr>
              <a:t> </a:t>
            </a:r>
            <a:r>
              <a:rPr lang="en-US" sz="2800" u="sng" kern="1200" dirty="0">
                <a:solidFill>
                  <a:srgbClr val="FF0000"/>
                </a:solidFill>
              </a:rPr>
              <a:t>and anticipating new </a:t>
            </a:r>
            <a:r>
              <a:rPr lang="en-US" sz="2800" kern="1200" dirty="0">
                <a:solidFill>
                  <a:schemeClr val="tx1"/>
                </a:solidFill>
              </a:rPr>
              <a:t>usage models enabled by emerging technology, </a:t>
            </a:r>
            <a:r>
              <a:rPr lang="en-US" sz="2800" strike="sngStrike" kern="1200" dirty="0">
                <a:solidFill>
                  <a:srgbClr val="FF0000"/>
                </a:solidFill>
              </a:rPr>
              <a:t>and to fully realize the opportunity for successful deployment of products</a:t>
            </a:r>
            <a:r>
              <a:rPr lang="en-US" sz="2800" kern="1200" dirty="0">
                <a:solidFill>
                  <a:srgbClr val="FF0000"/>
                </a:solidFill>
              </a:rPr>
              <a:t> </a:t>
            </a:r>
            <a:r>
              <a:rPr lang="en-US" sz="2800" u="sng" kern="1200" dirty="0">
                <a:solidFill>
                  <a:srgbClr val="FF0000"/>
                </a:solidFill>
              </a:rPr>
              <a:t>strategies for</a:t>
            </a:r>
            <a:r>
              <a:rPr lang="en-US" sz="2800" kern="1200" dirty="0">
                <a:solidFill>
                  <a:srgbClr val="FF0000"/>
                </a:solidFill>
              </a:rPr>
              <a:t> </a:t>
            </a:r>
            <a:r>
              <a:rPr lang="en-US" sz="2800" kern="1200" dirty="0">
                <a:solidFill>
                  <a:schemeClr val="tx1"/>
                </a:solidFill>
              </a:rPr>
              <a:t>sharing the spectrum, </a:t>
            </a:r>
            <a:r>
              <a:rPr lang="en-US" sz="2800" strike="sngStrike" kern="1200" dirty="0">
                <a:solidFill>
                  <a:schemeClr val="tx1"/>
                </a:solidFill>
              </a:rPr>
              <a:t>strategies</a:t>
            </a:r>
            <a:r>
              <a:rPr lang="en-US" sz="2800" kern="1200" dirty="0">
                <a:solidFill>
                  <a:schemeClr val="tx1"/>
                </a:solidFill>
              </a:rPr>
              <a:t> and tactics to achieve good coexistence performance are critical.</a:t>
            </a:r>
            <a:br>
              <a:rPr lang="en-US" sz="2800" kern="1200" dirty="0">
                <a:solidFill>
                  <a:schemeClr val="tx1"/>
                </a:solidFill>
              </a:rPr>
            </a:br>
            <a:r>
              <a:rPr lang="en-US" sz="2800" kern="1200" dirty="0">
                <a:solidFill>
                  <a:schemeClr val="tx1"/>
                </a:solidFill>
              </a:rPr>
              <a:t>This recommended practice enables the family of IEEE 802(R) wireless standards, specifically IEEE </a:t>
            </a:r>
            <a:r>
              <a:rPr lang="en-US" sz="2800" kern="1200" dirty="0" err="1">
                <a:solidFill>
                  <a:schemeClr val="tx1"/>
                </a:solidFill>
              </a:rPr>
              <a:t>Std</a:t>
            </a:r>
            <a:r>
              <a:rPr lang="en-US" sz="2800" kern="1200" dirty="0">
                <a:solidFill>
                  <a:schemeClr val="tx1"/>
                </a:solidFill>
              </a:rPr>
              <a:t> 802.15.4 and IEEE </a:t>
            </a:r>
            <a:r>
              <a:rPr lang="en-US" sz="2800" kern="1200" dirty="0" err="1">
                <a:solidFill>
                  <a:schemeClr val="tx1"/>
                </a:solidFill>
              </a:rPr>
              <a:t>Std</a:t>
            </a:r>
            <a:r>
              <a:rPr lang="en-US" sz="2800" kern="1200" dirty="0">
                <a:solidFill>
                  <a:schemeClr val="tx1"/>
                </a:solidFill>
              </a:rPr>
              <a:t> 802.11, to most effectively operate in license exempt Sub-1 GHz frequency bands, by providing best practices and coexistence methods. This recommended practice uses existing features of the referenced standards and provides guidance to implementers and users of IEEE 802(R) wireless standards. </a:t>
            </a:r>
          </a:p>
          <a:p>
            <a:pPr marL="342900" indent="-342900" fontAlgn="auto">
              <a:buFont typeface="Wingdings" charset="2"/>
              <a:buChar char="Ø"/>
            </a:pPr>
            <a:r>
              <a:rPr lang="en-US" sz="2800" kern="1200" dirty="0">
                <a:solidFill>
                  <a:schemeClr val="tx1"/>
                </a:solidFill>
              </a:rPr>
              <a:t>Response – </a:t>
            </a:r>
            <a:r>
              <a:rPr lang="en-US" sz="2800" kern="1200" dirty="0" smtClean="0">
                <a:solidFill>
                  <a:schemeClr val="tx1"/>
                </a:solidFill>
              </a:rPr>
              <a:t>Accept in principle: Comments received from 802.11 recommended changes which make the language less awkward and more correct grammatically which correct the deficiencies identified above.  See slide 9 for text that has been applied.</a:t>
            </a:r>
            <a:endParaRPr lang="en-US" sz="2800" kern="1200" dirty="0">
              <a:solidFill>
                <a:schemeClr val="tx1"/>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Tree>
    <p:extLst>
      <p:ext uri="{BB962C8B-B14F-4D97-AF65-F5344CB8AC3E}">
        <p14:creationId xmlns:p14="http://schemas.microsoft.com/office/powerpoint/2010/main" val="35659450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802.3 (3) PAR Comments</a:t>
            </a:r>
            <a:endParaRPr lang="en-US" dirty="0"/>
          </a:p>
        </p:txBody>
      </p:sp>
      <p:sp>
        <p:nvSpPr>
          <p:cNvPr id="3" name="Content Placeholder 2"/>
          <p:cNvSpPr>
            <a:spLocks noGrp="1"/>
          </p:cNvSpPr>
          <p:nvPr>
            <p:ph idx="1"/>
          </p:nvPr>
        </p:nvSpPr>
        <p:spPr>
          <a:xfrm>
            <a:off x="731520" y="2113282"/>
            <a:ext cx="8288868" cy="4793827"/>
          </a:xfrm>
        </p:spPr>
        <p:txBody>
          <a:bodyPr>
            <a:normAutofit fontScale="55000" lnSpcReduction="20000"/>
          </a:bodyPr>
          <a:lstStyle/>
          <a:p>
            <a:r>
              <a:rPr lang="en-US" sz="2800" kern="1200" dirty="0">
                <a:solidFill>
                  <a:schemeClr val="tx1"/>
                </a:solidFill>
              </a:rPr>
              <a:t>5.6, Stakeholders – Grammar is a bit awkward, and it would be appropriate to better identify the various users that are also stakeholders.</a:t>
            </a:r>
          </a:p>
          <a:p>
            <a:pPr marL="342900" indent="-342900" fontAlgn="auto">
              <a:buFont typeface="Wingdings" charset="2"/>
              <a:buChar char="Ø"/>
            </a:pPr>
            <a:r>
              <a:rPr lang="en-US" sz="2800" kern="1200" dirty="0">
                <a:solidFill>
                  <a:schemeClr val="tx1"/>
                </a:solidFill>
              </a:rPr>
              <a:t>Response – </a:t>
            </a:r>
            <a:r>
              <a:rPr lang="en-US" sz="2800" kern="1200" dirty="0" smtClean="0">
                <a:solidFill>
                  <a:schemeClr val="tx1"/>
                </a:solidFill>
              </a:rPr>
              <a:t> Accept in principle:  802.11 provided a comment with suggested changes to improve grammar and clarity, which has been applied.</a:t>
            </a:r>
            <a:endParaRPr lang="en-US" sz="2800" dirty="0"/>
          </a:p>
          <a:p>
            <a:pPr marL="0" indent="0">
              <a:buFontTx/>
              <a:buNone/>
            </a:pPr>
            <a:r>
              <a:rPr lang="en-US" sz="2800" kern="1200" dirty="0">
                <a:solidFill>
                  <a:schemeClr val="tx1"/>
                </a:solidFill>
                <a:hlinkClick r:id="rId2"/>
              </a:rPr>
              <a:t>CSD</a:t>
            </a:r>
            <a:endParaRPr lang="en-US" sz="2800" kern="1200" dirty="0">
              <a:solidFill>
                <a:schemeClr val="tx1"/>
              </a:solidFill>
            </a:endParaRPr>
          </a:p>
          <a:p>
            <a:r>
              <a:rPr lang="en-US" sz="2800" kern="1200" dirty="0">
                <a:solidFill>
                  <a:schemeClr val="tx1"/>
                </a:solidFill>
              </a:rPr>
              <a:t>1.2.1, a, first sentence.  Delete the word “are”.</a:t>
            </a:r>
          </a:p>
          <a:p>
            <a:pPr marL="342900" indent="-342900" fontAlgn="auto">
              <a:buFont typeface="Wingdings" charset="2"/>
              <a:buChar char="Ø"/>
            </a:pPr>
            <a:r>
              <a:rPr lang="en-US" sz="2800" kern="1200" dirty="0">
                <a:solidFill>
                  <a:schemeClr val="tx1"/>
                </a:solidFill>
              </a:rPr>
              <a:t>Response – </a:t>
            </a:r>
            <a:r>
              <a:rPr lang="en-US" sz="2800" kern="1200" dirty="0" smtClean="0">
                <a:solidFill>
                  <a:schemeClr val="tx1"/>
                </a:solidFill>
              </a:rPr>
              <a:t>Accept in principle.  Deleted “There are”. </a:t>
            </a:r>
          </a:p>
          <a:p>
            <a:pPr marL="0" indent="0" fontAlgn="auto">
              <a:buNone/>
            </a:pPr>
            <a:endParaRPr lang="en-US" sz="2800" dirty="0"/>
          </a:p>
          <a:p>
            <a:r>
              <a:rPr lang="en-US" sz="2800" kern="1200" dirty="0">
                <a:solidFill>
                  <a:schemeClr val="tx1"/>
                </a:solidFill>
              </a:rPr>
              <a:t>1.2.5, a, b, and c, Costs – Hardware is not the only cost factor as reflected in us having question c.  It appears from the project documentation, that any cost factors for using the Recommended Practice will hit implementation costs.  If the Recommended Practice will only describe special configuration for products, then that should be explained in c, and it probably would be appropriate to assert that the incremental costs would be small and certainly are justified by the expected improved performance of coexisting usages.</a:t>
            </a:r>
          </a:p>
          <a:p>
            <a:pPr marL="342900" indent="-342900" fontAlgn="auto">
              <a:buFont typeface="Wingdings" charset="2"/>
              <a:buChar char="Ø"/>
            </a:pPr>
            <a:r>
              <a:rPr lang="en-US" sz="2900" kern="1200" dirty="0">
                <a:solidFill>
                  <a:schemeClr val="tx1"/>
                </a:solidFill>
              </a:rPr>
              <a:t>Response – </a:t>
            </a:r>
            <a:r>
              <a:rPr lang="en-US" sz="2900" kern="1200" dirty="0">
                <a:solidFill>
                  <a:schemeClr val="tx1"/>
                </a:solidFill>
              </a:rPr>
              <a:t>Accept in principle.  </a:t>
            </a:r>
            <a:r>
              <a:rPr lang="en-US" sz="2900" kern="1200" dirty="0">
                <a:solidFill>
                  <a:schemeClr val="tx1"/>
                </a:solidFill>
              </a:rPr>
              <a:t>Added to 1.2.5(a) “Implementation and deployment cost impacts would be small. </a:t>
            </a:r>
            <a:r>
              <a:rPr lang="en-US" sz="2900" kern="1200" dirty="0">
                <a:solidFill>
                  <a:schemeClr val="tx1"/>
                </a:solidFill>
              </a:rPr>
              <a:t>See 1.2.5(c</a:t>
            </a:r>
            <a:r>
              <a:rPr lang="en-US" sz="2900" kern="1200" dirty="0">
                <a:solidFill>
                  <a:schemeClr val="tx1"/>
                </a:solidFill>
              </a:rPr>
              <a:t>).” and in 1.2.5 (c) </a:t>
            </a:r>
            <a:r>
              <a:rPr lang="en-US" sz="2900" kern="1200" dirty="0" smtClean="0">
                <a:solidFill>
                  <a:schemeClr val="tx1"/>
                </a:solidFill>
              </a:rPr>
              <a:t>replaced with “The </a:t>
            </a:r>
            <a:r>
              <a:rPr lang="en-US" sz="2900" kern="1200" dirty="0">
                <a:solidFill>
                  <a:schemeClr val="tx1"/>
                </a:solidFill>
              </a:rPr>
              <a:t>incremental costs would be small and are justified by the expected </a:t>
            </a:r>
            <a:r>
              <a:rPr lang="en-US" sz="2900" kern="1200" dirty="0" smtClean="0">
                <a:solidFill>
                  <a:schemeClr val="tx1"/>
                </a:solidFill>
              </a:rPr>
              <a:t>improved </a:t>
            </a:r>
            <a:r>
              <a:rPr lang="en-US" sz="2900" kern="1200" dirty="0">
                <a:solidFill>
                  <a:schemeClr val="tx1"/>
                </a:solidFill>
              </a:rPr>
              <a:t>performance of coexisting usages.</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Tree>
    <p:extLst>
      <p:ext uri="{BB962C8B-B14F-4D97-AF65-F5344CB8AC3E}">
        <p14:creationId xmlns:p14="http://schemas.microsoft.com/office/powerpoint/2010/main" val="5534860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Paul </a:t>
            </a:r>
            <a:r>
              <a:rPr lang="en-US" dirty="0" err="1" smtClean="0"/>
              <a:t>Nikolich</a:t>
            </a:r>
            <a:r>
              <a:rPr lang="en-US" dirty="0" smtClean="0"/>
              <a:t> summary</a:t>
            </a:r>
            <a:endParaRPr lang="en-US" dirty="0"/>
          </a:p>
        </p:txBody>
      </p:sp>
      <p:sp>
        <p:nvSpPr>
          <p:cNvPr id="3" name="Content Placeholder 2"/>
          <p:cNvSpPr>
            <a:spLocks noGrp="1"/>
          </p:cNvSpPr>
          <p:nvPr>
            <p:ph idx="1"/>
          </p:nvPr>
        </p:nvSpPr>
        <p:spPr>
          <a:xfrm>
            <a:off x="731520" y="2113282"/>
            <a:ext cx="8288868" cy="4668518"/>
          </a:xfrm>
        </p:spPr>
        <p:txBody>
          <a:bodyPr>
            <a:normAutofit/>
          </a:bodyPr>
          <a:lstStyle/>
          <a:p>
            <a:r>
              <a:rPr lang="en-US" dirty="0" smtClean="0"/>
              <a:t>2 comments</a:t>
            </a:r>
          </a:p>
          <a:p>
            <a:r>
              <a:rPr lang="en-US" dirty="0" smtClean="0"/>
              <a:t>PAR:   </a:t>
            </a:r>
          </a:p>
          <a:p>
            <a:pPr lvl="1"/>
            <a:r>
              <a:rPr lang="en-US" dirty="0" smtClean="0"/>
              <a:t>1 Overlap with 802.1</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Tree>
    <p:extLst>
      <p:ext uri="{BB962C8B-B14F-4D97-AF65-F5344CB8AC3E}">
        <p14:creationId xmlns:p14="http://schemas.microsoft.com/office/powerpoint/2010/main" val="12591013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Paul </a:t>
            </a:r>
            <a:r>
              <a:rPr lang="en-US" dirty="0" err="1"/>
              <a:t>Nikolich</a:t>
            </a:r>
            <a:endParaRPr lang="en-US" dirty="0"/>
          </a:p>
        </p:txBody>
      </p:sp>
      <p:sp>
        <p:nvSpPr>
          <p:cNvPr id="3" name="Content Placeholder 2"/>
          <p:cNvSpPr>
            <a:spLocks noGrp="1"/>
          </p:cNvSpPr>
          <p:nvPr>
            <p:ph idx="1"/>
          </p:nvPr>
        </p:nvSpPr>
        <p:spPr>
          <a:xfrm>
            <a:off x="731520" y="2113282"/>
            <a:ext cx="8288868" cy="4668518"/>
          </a:xfrm>
        </p:spPr>
        <p:txBody>
          <a:bodyPr>
            <a:normAutofit fontScale="62500" lnSpcReduction="20000"/>
          </a:bodyPr>
          <a:lstStyle/>
          <a:p>
            <a:r>
              <a:rPr lang="en-US" dirty="0" smtClean="0"/>
              <a:t>a</a:t>
            </a:r>
            <a:r>
              <a:rPr lang="en-US" dirty="0"/>
              <a:t>) please consider modifying the title to "A Recommended Practice for Coexistence Methods for 802.11 and 802.15.4 based systems operating in the Sub-1 GHz Frequency Bands" (or something equivalent). The rationale for the request is the current title implies the recommended practice may apply to any system operating in the Sub-1 GHz Frequency Bands, which is overly broad. A more precise and concise title may be beneficial to help potential users find (and use) the completed document and attract potential participants to the project</a:t>
            </a:r>
            <a:r>
              <a:rPr lang="en-US" dirty="0" smtClean="0"/>
              <a:t>.</a:t>
            </a:r>
          </a:p>
          <a:p>
            <a:r>
              <a:rPr lang="en-US" dirty="0" smtClean="0"/>
              <a:t>Response:  Combined with the suggestion  from 802.11 comments and changed title to:</a:t>
            </a:r>
          </a:p>
          <a:p>
            <a:pPr marL="487693" lvl="1" indent="0">
              <a:buNone/>
            </a:pPr>
            <a:r>
              <a:rPr lang="en-US" sz="2900" dirty="0" smtClean="0"/>
              <a:t>"</a:t>
            </a:r>
            <a:r>
              <a:rPr lang="en-US" sz="2900" dirty="0"/>
              <a:t>Recommended Practice for Local and Metropolitan Area Networks - Part </a:t>
            </a:r>
          </a:p>
          <a:p>
            <a:pPr marL="487693" lvl="1" indent="0">
              <a:buNone/>
            </a:pPr>
            <a:r>
              <a:rPr lang="en-US" sz="2900" dirty="0"/>
              <a:t>19:  Coexistence Methods for 802.11 and 802.15.4 based systems operating in the Sub-1 GHz Frequency Bands"</a:t>
            </a:r>
          </a:p>
          <a:p>
            <a:pPr marL="0" indent="0">
              <a:buNone/>
            </a:pPr>
            <a:endParaRPr lang="en-US" dirty="0"/>
          </a:p>
          <a:p>
            <a:r>
              <a:rPr lang="en-US" dirty="0"/>
              <a:t>b) please explain how you arrived at the estimate of 30 participants to be actively involved in the project</a:t>
            </a:r>
            <a:r>
              <a:rPr lang="en-US" dirty="0" smtClean="0"/>
              <a:t>.</a:t>
            </a:r>
          </a:p>
          <a:p>
            <a:r>
              <a:rPr lang="en-US" dirty="0" smtClean="0"/>
              <a:t>Response:  The estimate was based on a attendance at the study group meetings and the high degree of interest that has been expressed in the subject of coexistence in the Sub 1 GHz bands due to broad adoption of 802  wireless technologies in those bands. </a:t>
            </a:r>
            <a:endParaRPr lang="en-US" dirty="0"/>
          </a:p>
          <a:p>
            <a:pPr marL="0" indent="0">
              <a:buNone/>
            </a:pP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Tree>
    <p:extLst>
      <p:ext uri="{BB962C8B-B14F-4D97-AF65-F5344CB8AC3E}">
        <p14:creationId xmlns:p14="http://schemas.microsoft.com/office/powerpoint/2010/main" val="29318202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373" y="671765"/>
            <a:ext cx="8288868" cy="716278"/>
          </a:xfrm>
        </p:spPr>
        <p:txBody>
          <a:bodyPr/>
          <a:lstStyle/>
          <a:p>
            <a:r>
              <a:rPr lang="en-US" sz="3600" dirty="0" smtClean="0"/>
              <a:t>PAR and CSD Comments</a:t>
            </a:r>
            <a:endParaRPr lang="en-US" sz="3600" dirty="0"/>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
        <p:nvSpPr>
          <p:cNvPr id="7" name="TextBox 6"/>
          <p:cNvSpPr txBox="1"/>
          <p:nvPr/>
        </p:nvSpPr>
        <p:spPr>
          <a:xfrm>
            <a:off x="1066800" y="1981200"/>
            <a:ext cx="4876800" cy="2554545"/>
          </a:xfrm>
          <a:prstGeom prst="rect">
            <a:avLst/>
          </a:prstGeom>
          <a:noFill/>
        </p:spPr>
        <p:txBody>
          <a:bodyPr wrap="square" rtlCol="0">
            <a:spAutoFit/>
          </a:bodyPr>
          <a:lstStyle/>
          <a:p>
            <a:r>
              <a:rPr lang="en-US" sz="3200" dirty="0" smtClean="0">
                <a:solidFill>
                  <a:schemeClr val="accent2">
                    <a:lumMod val="75000"/>
                  </a:schemeClr>
                </a:solidFill>
              </a:rPr>
              <a:t>Comments received from:</a:t>
            </a:r>
          </a:p>
          <a:p>
            <a:endParaRPr lang="en-US" sz="3200" dirty="0" smtClean="0">
              <a:solidFill>
                <a:schemeClr val="accent2">
                  <a:lumMod val="75000"/>
                </a:schemeClr>
              </a:solidFill>
            </a:endParaRPr>
          </a:p>
          <a:p>
            <a:pPr marL="457200" indent="-457200">
              <a:buFont typeface="Arial" panose="020B0604020202020204" pitchFamily="34" charset="0"/>
              <a:buChar char="•"/>
            </a:pPr>
            <a:r>
              <a:rPr lang="en-US" sz="3200" dirty="0" smtClean="0">
                <a:solidFill>
                  <a:schemeClr val="accent2">
                    <a:lumMod val="75000"/>
                  </a:schemeClr>
                </a:solidFill>
              </a:rPr>
              <a:t>802.11 (8 Par, 4 CSD)</a:t>
            </a:r>
            <a:endParaRPr lang="en-US" sz="3200" dirty="0" smtClean="0">
              <a:solidFill>
                <a:schemeClr val="accent2">
                  <a:lumMod val="75000"/>
                </a:schemeClr>
              </a:solidFill>
            </a:endParaRPr>
          </a:p>
          <a:p>
            <a:pPr marL="457200" indent="-457200">
              <a:buFont typeface="Arial" panose="020B0604020202020204" pitchFamily="34" charset="0"/>
              <a:buChar char="•"/>
            </a:pPr>
            <a:r>
              <a:rPr lang="en-US" sz="3200" dirty="0" smtClean="0">
                <a:solidFill>
                  <a:schemeClr val="accent2">
                    <a:lumMod val="75000"/>
                  </a:schemeClr>
                </a:solidFill>
              </a:rPr>
              <a:t>802.3 (4 PAR, 2 CSD)</a:t>
            </a:r>
          </a:p>
          <a:p>
            <a:pPr marL="457200" indent="-457200">
              <a:buFont typeface="Arial" panose="020B0604020202020204" pitchFamily="34" charset="0"/>
              <a:buChar char="•"/>
            </a:pPr>
            <a:r>
              <a:rPr lang="en-US" sz="3200" dirty="0" smtClean="0">
                <a:solidFill>
                  <a:schemeClr val="accent2">
                    <a:lumMod val="75000"/>
                  </a:schemeClr>
                </a:solidFill>
              </a:rPr>
              <a:t>Paul </a:t>
            </a:r>
            <a:r>
              <a:rPr lang="en-US" sz="3200" dirty="0" err="1" smtClean="0">
                <a:solidFill>
                  <a:schemeClr val="accent2">
                    <a:lumMod val="75000"/>
                  </a:schemeClr>
                </a:solidFill>
              </a:rPr>
              <a:t>Nikolich</a:t>
            </a:r>
            <a:r>
              <a:rPr lang="en-US" sz="3200" dirty="0" smtClean="0">
                <a:solidFill>
                  <a:schemeClr val="accent2">
                    <a:lumMod val="75000"/>
                  </a:schemeClr>
                </a:solidFill>
              </a:rPr>
              <a:t> (2 PAR)</a:t>
            </a:r>
            <a:endParaRPr lang="en-US" sz="3200" dirty="0" smtClean="0">
              <a:solidFill>
                <a:schemeClr val="accent2">
                  <a:lumMod val="75000"/>
                </a:schemeClr>
              </a:solidFill>
            </a:endParaRPr>
          </a:p>
        </p:txBody>
      </p:sp>
    </p:spTree>
    <p:extLst>
      <p:ext uri="{BB962C8B-B14F-4D97-AF65-F5344CB8AC3E}">
        <p14:creationId xmlns:p14="http://schemas.microsoft.com/office/powerpoint/2010/main" val="23764089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8BA519C-DE1F-4573-B83E-8DF786518135}"/>
              </a:ext>
            </a:extLst>
          </p:cNvPr>
          <p:cNvSpPr>
            <a:spLocks noGrp="1"/>
          </p:cNvSpPr>
          <p:nvPr>
            <p:ph type="title"/>
          </p:nvPr>
        </p:nvSpPr>
        <p:spPr/>
        <p:txBody>
          <a:bodyPr/>
          <a:lstStyle/>
          <a:p>
            <a:r>
              <a:rPr lang="en-US" sz="3600" dirty="0" smtClean="0"/>
              <a:t>802.11 Comments Summary</a:t>
            </a:r>
            <a:endParaRPr lang="en-US" sz="3600" dirty="0"/>
          </a:p>
        </p:txBody>
      </p:sp>
      <p:sp>
        <p:nvSpPr>
          <p:cNvPr id="3" name="Content Placeholder 2">
            <a:extLst>
              <a:ext uri="{FF2B5EF4-FFF2-40B4-BE49-F238E27FC236}">
                <a16:creationId xmlns="" xmlns:a16="http://schemas.microsoft.com/office/drawing/2014/main" id="{77D41C8B-B134-4FD3-BDEE-B93E12984B67}"/>
              </a:ext>
            </a:extLst>
          </p:cNvPr>
          <p:cNvSpPr>
            <a:spLocks noGrp="1"/>
          </p:cNvSpPr>
          <p:nvPr>
            <p:ph idx="1"/>
          </p:nvPr>
        </p:nvSpPr>
        <p:spPr>
          <a:xfrm>
            <a:off x="533400" y="1952417"/>
            <a:ext cx="8686800" cy="4954691"/>
          </a:xfrm>
        </p:spPr>
        <p:txBody>
          <a:bodyPr>
            <a:normAutofit/>
          </a:bodyPr>
          <a:lstStyle/>
          <a:p>
            <a:pPr marL="0" indent="0">
              <a:buNone/>
            </a:pPr>
            <a:r>
              <a:rPr lang="en-US" sz="2400" dirty="0" smtClean="0"/>
              <a:t>Comments </a:t>
            </a:r>
            <a:r>
              <a:rPr lang="en-US" sz="2400" dirty="0"/>
              <a:t>for the PAR/CSD under consideration have been posted on Mentor to 802-11-18/1707r1</a:t>
            </a:r>
            <a:r>
              <a:rPr lang="en-US" sz="2400" dirty="0" smtClean="0"/>
              <a:t>:</a:t>
            </a:r>
            <a:endParaRPr lang="en-US" sz="2400" dirty="0"/>
          </a:p>
          <a:p>
            <a:pPr marL="487693" lvl="1" indent="0">
              <a:buNone/>
            </a:pPr>
            <a:r>
              <a:rPr lang="en-US" sz="2400" dirty="0">
                <a:hlinkClick r:id="rId2"/>
              </a:rPr>
              <a:t>https://</a:t>
            </a:r>
            <a:r>
              <a:rPr lang="en-US" sz="2400" dirty="0" smtClean="0">
                <a:hlinkClick r:id="rId2"/>
              </a:rPr>
              <a:t>mentor.ieee.org/802.11/dcn/18/11-18-1707-01-0PAR-par-review-sc-meeting-agenda-and-comment-slides-november-2018-bangkok.pptx</a:t>
            </a:r>
            <a:endParaRPr lang="en-US" sz="2400" dirty="0" smtClean="0"/>
          </a:p>
          <a:p>
            <a:pPr marL="0" indent="0">
              <a:buNone/>
            </a:pPr>
            <a:r>
              <a:rPr lang="en-US" sz="2400" dirty="0" smtClean="0"/>
              <a:t>	802.19.3  </a:t>
            </a:r>
            <a:r>
              <a:rPr lang="en-US" sz="2400" dirty="0"/>
              <a:t>-  slides </a:t>
            </a:r>
            <a:r>
              <a:rPr lang="en-US" sz="2400" dirty="0" smtClean="0"/>
              <a:t>14-18</a:t>
            </a:r>
          </a:p>
          <a:p>
            <a:r>
              <a:rPr lang="en-US" sz="2400" dirty="0" smtClean="0"/>
              <a:t>8 comments on PAR</a:t>
            </a:r>
          </a:p>
          <a:p>
            <a:r>
              <a:rPr lang="en-US" sz="2400" dirty="0" smtClean="0"/>
              <a:t>4 comments on CSD</a:t>
            </a:r>
            <a:endParaRPr lang="en-US" sz="2400" dirty="0" smtClean="0"/>
          </a:p>
        </p:txBody>
      </p:sp>
      <p:sp>
        <p:nvSpPr>
          <p:cNvPr id="4" name="Slide Number Placeholder 3">
            <a:extLst>
              <a:ext uri="{FF2B5EF4-FFF2-40B4-BE49-F238E27FC236}">
                <a16:creationId xmlns="" xmlns:a16="http://schemas.microsoft.com/office/drawing/2014/main" id="{25B89E7C-9E10-4E3D-A070-4F7901D71345}"/>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a:extLst>
              <a:ext uri="{FF2B5EF4-FFF2-40B4-BE49-F238E27FC236}">
                <a16:creationId xmlns="" xmlns:a16="http://schemas.microsoft.com/office/drawing/2014/main" id="{FF00FE75-67C5-41DA-9816-B90016863EFE}"/>
              </a:ext>
            </a:extLst>
          </p:cNvPr>
          <p:cNvSpPr>
            <a:spLocks noGrp="1"/>
          </p:cNvSpPr>
          <p:nvPr>
            <p:ph type="ftr" idx="14"/>
          </p:nvPr>
        </p:nvSpPr>
        <p:spPr/>
        <p:txBody>
          <a:bodyPr/>
          <a:lstStyle/>
          <a:p>
            <a:r>
              <a:rPr lang="en-GB" smtClean="0"/>
              <a:t>Benjamin Rolfe BCA/MERL</a:t>
            </a:r>
            <a:endParaRPr lang="en-GB" dirty="0"/>
          </a:p>
        </p:txBody>
      </p:sp>
      <p:sp>
        <p:nvSpPr>
          <p:cNvPr id="6" name="Date Placeholder 5">
            <a:extLst>
              <a:ext uri="{FF2B5EF4-FFF2-40B4-BE49-F238E27FC236}">
                <a16:creationId xmlns="" xmlns:a16="http://schemas.microsoft.com/office/drawing/2014/main" id="{1104F9A4-3C82-4EA9-B0F3-E5B4CFA77A4F}"/>
              </a:ext>
            </a:extLst>
          </p:cNvPr>
          <p:cNvSpPr>
            <a:spLocks noGrp="1"/>
          </p:cNvSpPr>
          <p:nvPr>
            <p:ph type="dt" idx="15"/>
          </p:nvPr>
        </p:nvSpPr>
        <p:spPr/>
        <p:txBody>
          <a:bodyPr/>
          <a:lstStyle/>
          <a:p>
            <a:r>
              <a:rPr lang="en-US" smtClean="0"/>
              <a:t>Nov  2018</a:t>
            </a:r>
            <a:endParaRPr lang="en-GB" dirty="0"/>
          </a:p>
        </p:txBody>
      </p:sp>
    </p:spTree>
    <p:extLst>
      <p:ext uri="{BB962C8B-B14F-4D97-AF65-F5344CB8AC3E}">
        <p14:creationId xmlns:p14="http://schemas.microsoft.com/office/powerpoint/2010/main" val="1592540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802.11 </a:t>
            </a:r>
            <a:r>
              <a:rPr lang="en-US" sz="4000" dirty="0" smtClean="0"/>
              <a:t>(</a:t>
            </a:r>
            <a:r>
              <a:rPr lang="en-US" sz="4000" dirty="0"/>
              <a:t>1</a:t>
            </a:r>
            <a:r>
              <a:rPr lang="en-US" sz="4000" dirty="0" smtClean="0"/>
              <a: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
        <p:nvSpPr>
          <p:cNvPr id="7" name="Content Placeholder 2">
            <a:extLst>
              <a:ext uri="{FF2B5EF4-FFF2-40B4-BE49-F238E27FC236}">
                <a16:creationId xmlns="" xmlns:a16="http://schemas.microsoft.com/office/drawing/2014/main" xmlns:lc="http://schemas.openxmlformats.org/drawingml/2006/lockedCanvas" id="{BB84DAF7-5836-4B76-A7F1-2A09C8288B93}"/>
              </a:ext>
            </a:extLst>
          </p:cNvPr>
          <p:cNvSpPr>
            <a:spLocks noGrp="1"/>
          </p:cNvSpPr>
          <p:nvPr>
            <p:ph idx="1"/>
          </p:nvPr>
        </p:nvSpPr>
        <p:spPr bwMode="auto">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r>
              <a:rPr lang="en-US" b="0" dirty="0"/>
              <a:t>1.1 - Change to </a:t>
            </a:r>
            <a:r>
              <a:rPr lang="en-US" b="0" dirty="0" smtClean="0"/>
              <a:t>802.19.3</a:t>
            </a:r>
          </a:p>
          <a:p>
            <a:r>
              <a:rPr lang="en-US" dirty="0" smtClean="0"/>
              <a:t>Response: Accept</a:t>
            </a:r>
          </a:p>
          <a:p>
            <a:endParaRPr lang="en-US" dirty="0" smtClean="0"/>
          </a:p>
          <a:p>
            <a:r>
              <a:rPr lang="en-US" dirty="0" smtClean="0"/>
              <a:t>Note: </a:t>
            </a:r>
            <a:r>
              <a:rPr lang="en-US" b="0" dirty="0" smtClean="0"/>
              <a:t>Received same comment from 802.3 also</a:t>
            </a:r>
            <a:endParaRPr lang="en-US" b="0" dirty="0" smtClean="0"/>
          </a:p>
          <a:p>
            <a:pPr marL="457200" lvl="1" indent="0">
              <a:buNone/>
            </a:pPr>
            <a:endParaRPr lang="en-US" b="0" dirty="0"/>
          </a:p>
        </p:txBody>
      </p:sp>
    </p:spTree>
    <p:extLst>
      <p:ext uri="{BB962C8B-B14F-4D97-AF65-F5344CB8AC3E}">
        <p14:creationId xmlns:p14="http://schemas.microsoft.com/office/powerpoint/2010/main" val="4242533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802.11 </a:t>
            </a:r>
            <a:r>
              <a:rPr lang="en-US" sz="4000" dirty="0" smtClean="0"/>
              <a:t>(2)</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
        <p:nvSpPr>
          <p:cNvPr id="7" name="Content Placeholder 2">
            <a:extLst>
              <a:ext uri="{FF2B5EF4-FFF2-40B4-BE49-F238E27FC236}">
                <a16:creationId xmlns="" xmlns:a16="http://schemas.microsoft.com/office/drawing/2014/main" xmlns:lc="http://schemas.openxmlformats.org/drawingml/2006/lockedCanvas" id="{BB84DAF7-5836-4B76-A7F1-2A09C8288B93}"/>
              </a:ext>
            </a:extLst>
          </p:cNvPr>
          <p:cNvSpPr>
            <a:spLocks noGrp="1"/>
          </p:cNvSpPr>
          <p:nvPr>
            <p:ph idx="1"/>
          </p:nvPr>
        </p:nvSpPr>
        <p:spPr bwMode="auto">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r>
              <a:rPr lang="en-US" b="0" dirty="0" smtClean="0"/>
              <a:t>2.1 </a:t>
            </a:r>
            <a:r>
              <a:rPr lang="en-US" b="0" dirty="0"/>
              <a:t>- Suggest shorten title prefix to be similar to 802.19.2  - “Recommended Practice for Local and Metropolitan Area Networks - Part 19: Coexistence Methods for Sub-1 GHz Frequency Bands” </a:t>
            </a:r>
            <a:endParaRPr lang="en-US" b="0" dirty="0" smtClean="0"/>
          </a:p>
          <a:p>
            <a:r>
              <a:rPr lang="en-US" dirty="0" smtClean="0"/>
              <a:t>Response: Accept in principle. </a:t>
            </a:r>
            <a:r>
              <a:rPr lang="en-US" b="0" dirty="0" smtClean="0"/>
              <a:t>Also received comment on title from Paul N.  Combining the two the title becomes:</a:t>
            </a:r>
          </a:p>
          <a:p>
            <a:pPr marL="487693" lvl="1" indent="0">
              <a:buNone/>
            </a:pPr>
            <a:r>
              <a:rPr lang="en-US" dirty="0"/>
              <a:t>"Recommended Practice for Local and Metropolitan Area Networks - Part </a:t>
            </a:r>
          </a:p>
          <a:p>
            <a:pPr marL="487693" lvl="1" indent="0">
              <a:buNone/>
            </a:pPr>
            <a:r>
              <a:rPr lang="en-US" dirty="0"/>
              <a:t>19:  Coexistence Methods for 802.11 and 802.15.4 based systems operating </a:t>
            </a:r>
            <a:r>
              <a:rPr lang="en-US" dirty="0" smtClean="0"/>
              <a:t>in the </a:t>
            </a:r>
            <a:r>
              <a:rPr lang="en-US" dirty="0"/>
              <a:t>Sub-1 GHz Frequency Bands"</a:t>
            </a:r>
          </a:p>
          <a:p>
            <a:pPr marL="457200" lvl="1" indent="0">
              <a:buNone/>
            </a:pPr>
            <a:endParaRPr lang="en-US" b="0" dirty="0" smtClean="0"/>
          </a:p>
          <a:p>
            <a:pPr marL="457200" lvl="1" indent="0">
              <a:buNone/>
            </a:pPr>
            <a:endParaRPr lang="en-US" b="0" dirty="0"/>
          </a:p>
        </p:txBody>
      </p:sp>
    </p:spTree>
    <p:extLst>
      <p:ext uri="{BB962C8B-B14F-4D97-AF65-F5344CB8AC3E}">
        <p14:creationId xmlns:p14="http://schemas.microsoft.com/office/powerpoint/2010/main" val="14769554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802.11 </a:t>
            </a:r>
            <a:r>
              <a:rPr lang="en-US" sz="4000" dirty="0" smtClean="0"/>
              <a:t>(3)</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
        <p:nvSpPr>
          <p:cNvPr id="7" name="Content Placeholder 2">
            <a:extLst>
              <a:ext uri="{FF2B5EF4-FFF2-40B4-BE49-F238E27FC236}">
                <a16:creationId xmlns="" xmlns:a16="http://schemas.microsoft.com/office/drawing/2014/main" xmlns:lc="http://schemas.openxmlformats.org/drawingml/2006/lockedCanvas" id="{BB84DAF7-5836-4B76-A7F1-2A09C8288B93}"/>
              </a:ext>
            </a:extLst>
          </p:cNvPr>
          <p:cNvSpPr>
            <a:spLocks noGrp="1"/>
          </p:cNvSpPr>
          <p:nvPr>
            <p:ph idx="1"/>
          </p:nvPr>
        </p:nvSpPr>
        <p:spPr bwMode="auto">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r>
              <a:rPr lang="en-US" b="0" dirty="0" smtClean="0"/>
              <a:t>4.2 </a:t>
            </a:r>
            <a:r>
              <a:rPr lang="en-US" b="0" dirty="0"/>
              <a:t>- suggest starting sponsor ballot later after the WG has more stabilized recommended practice to shorten the Sponsor Ballot time. – suggest revisiting the dates selected in 4.2 and 4.3</a:t>
            </a:r>
            <a:r>
              <a:rPr lang="en-US" b="0" dirty="0" smtClean="0"/>
              <a:t>.</a:t>
            </a:r>
          </a:p>
          <a:p>
            <a:r>
              <a:rPr lang="en-US" dirty="0" smtClean="0"/>
              <a:t>Response:  Accept in principle.  Revised sponsor ballot start date to March 2020.</a:t>
            </a:r>
          </a:p>
          <a:p>
            <a:endParaRPr lang="en-US" dirty="0" smtClean="0"/>
          </a:p>
          <a:p>
            <a:pPr marL="457200" lvl="1" indent="0">
              <a:buNone/>
            </a:pPr>
            <a:endParaRPr lang="en-US" b="0" dirty="0"/>
          </a:p>
          <a:p>
            <a:pPr marL="0" indent="0">
              <a:buNone/>
            </a:pPr>
            <a:endParaRPr lang="en-US" b="0" dirty="0"/>
          </a:p>
        </p:txBody>
      </p:sp>
    </p:spTree>
    <p:extLst>
      <p:ext uri="{BB962C8B-B14F-4D97-AF65-F5344CB8AC3E}">
        <p14:creationId xmlns:p14="http://schemas.microsoft.com/office/powerpoint/2010/main" val="23482690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802.11 </a:t>
            </a:r>
            <a:r>
              <a:rPr lang="en-US" sz="4000" dirty="0" smtClean="0"/>
              <a:t>(4)</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
        <p:nvSpPr>
          <p:cNvPr id="7" name="Content Placeholder 2">
            <a:extLst>
              <a:ext uri="{FF2B5EF4-FFF2-40B4-BE49-F238E27FC236}">
                <a16:creationId xmlns="" xmlns:a16="http://schemas.microsoft.com/office/drawing/2014/main" xmlns:lc="http://schemas.openxmlformats.org/drawingml/2006/lockedCanvas" id="{BB84DAF7-5836-4B76-A7F1-2A09C8288B93}"/>
              </a:ext>
            </a:extLst>
          </p:cNvPr>
          <p:cNvSpPr>
            <a:spLocks noGrp="1"/>
          </p:cNvSpPr>
          <p:nvPr>
            <p:ph idx="1"/>
          </p:nvPr>
        </p:nvSpPr>
        <p:spPr bwMode="auto">
          <a:prstGeom prst="rect">
            <a:avLst/>
          </a:prstGeom>
          <a:noFill/>
          <a:ln w="9525">
            <a:noFill/>
            <a:round/>
            <a:headEnd/>
            <a:tailEnd/>
          </a:ln>
        </p:spPr>
        <p:txBody>
          <a:bodyPr vert="horz" wrap="square" lIns="92160" tIns="46080" rIns="92160" bIns="46080" numCol="1" anchor="t" anchorCtr="0" compatLnSpc="1">
            <a:prstTxWarp prst="textNoShape">
              <a:avLst/>
            </a:prstTxWarp>
            <a:normAutofit fontScale="85000" lnSpcReduction="20000"/>
          </a:bodyPr>
          <a:lst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r>
              <a:rPr lang="en-US" b="0" dirty="0" smtClean="0"/>
              <a:t>5.2 – delete the second sentence as it does not seem applicable to a recommended practice as all systems have to follow regulatory rules when deployed.  </a:t>
            </a:r>
          </a:p>
          <a:p>
            <a:r>
              <a:rPr lang="en-US" dirty="0"/>
              <a:t>5.2 - proposed new Scope: </a:t>
            </a:r>
            <a:r>
              <a:rPr lang="en-US" b="0" dirty="0"/>
              <a:t>This recommended practice provides guidance on the implementation, configuration and commissioning of systems sharing spectrum between IEEE </a:t>
            </a:r>
            <a:r>
              <a:rPr lang="en-US" b="0" dirty="0" err="1"/>
              <a:t>Std</a:t>
            </a:r>
            <a:r>
              <a:rPr lang="en-US" b="0" dirty="0"/>
              <a:t> 802.11ah–2016 and IEEE </a:t>
            </a:r>
            <a:r>
              <a:rPr lang="en-US" b="0" dirty="0" err="1"/>
              <a:t>Std</a:t>
            </a:r>
            <a:r>
              <a:rPr lang="en-US" b="0" dirty="0"/>
              <a:t> 802.15.4 Smart Utility Networking (SUN) FSK PHY operating in Sub-1 GHz frequency bands.  </a:t>
            </a:r>
            <a:endParaRPr lang="en-US" dirty="0" smtClean="0"/>
          </a:p>
          <a:p>
            <a:r>
              <a:rPr lang="en-US" dirty="0" smtClean="0"/>
              <a:t>Response:  Accept in Principle: </a:t>
            </a:r>
            <a:r>
              <a:rPr lang="en-US" b="0" dirty="0" smtClean="0"/>
              <a:t>802.3 comment requests acronyms be expanded. We combined the two and have changed the scope as follows:</a:t>
            </a:r>
          </a:p>
          <a:p>
            <a:pPr marL="0" indent="0">
              <a:buNone/>
            </a:pPr>
            <a:r>
              <a:rPr lang="en-US" b="0" dirty="0"/>
              <a:t>This recommended practice provides guidance on the implementation, configuration and commissioning of systems sharing spectrum between IEEE </a:t>
            </a:r>
            <a:r>
              <a:rPr lang="en-US" b="0" dirty="0" err="1"/>
              <a:t>Std</a:t>
            </a:r>
            <a:r>
              <a:rPr lang="en-US" b="0" dirty="0"/>
              <a:t> 802.11ah–2016 and IEEE </a:t>
            </a:r>
            <a:r>
              <a:rPr lang="en-US" b="0" dirty="0" err="1"/>
              <a:t>Std</a:t>
            </a:r>
            <a:r>
              <a:rPr lang="en-US" b="0" dirty="0"/>
              <a:t> 802.15.4 Smart Utility Networking (SUN) Frequency Shift Keying (FSK) Physical Layer (PHY) operating in Sub-1 GHz frequency bands.  </a:t>
            </a:r>
          </a:p>
          <a:p>
            <a:endParaRPr lang="en-US" b="0" dirty="0" smtClean="0"/>
          </a:p>
          <a:p>
            <a:endParaRPr lang="en-US" b="0" dirty="0" smtClean="0"/>
          </a:p>
        </p:txBody>
      </p:sp>
    </p:spTree>
    <p:extLst>
      <p:ext uri="{BB962C8B-B14F-4D97-AF65-F5344CB8AC3E}">
        <p14:creationId xmlns:p14="http://schemas.microsoft.com/office/powerpoint/2010/main" val="3329927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802.11 </a:t>
            </a:r>
            <a:r>
              <a:rPr lang="en-US" sz="4000" dirty="0" smtClean="0"/>
              <a:t>(5)</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
        <p:nvSpPr>
          <p:cNvPr id="7" name="Content Placeholder 2">
            <a:extLst>
              <a:ext uri="{FF2B5EF4-FFF2-40B4-BE49-F238E27FC236}">
                <a16:creationId xmlns="" xmlns:a16="http://schemas.microsoft.com/office/drawing/2014/main" xmlns:lc="http://schemas.openxmlformats.org/drawingml/2006/lockedCanvas" id="{BB84DAF7-5836-4B76-A7F1-2A09C8288B93}"/>
              </a:ext>
            </a:extLst>
          </p:cNvPr>
          <p:cNvSpPr>
            <a:spLocks noGrp="1"/>
          </p:cNvSpPr>
          <p:nvPr>
            <p:ph idx="1"/>
          </p:nvPr>
        </p:nvSpPr>
        <p:spPr bwMode="auto">
          <a:xfrm>
            <a:off x="731520" y="2057400"/>
            <a:ext cx="8288868" cy="4387427"/>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r>
              <a:rPr lang="en-US" b="0" dirty="0" smtClean="0"/>
              <a:t>8.1 – Include a list of Cited standards (i.e. 5.2 has two cited standards).</a:t>
            </a:r>
          </a:p>
          <a:p>
            <a:r>
              <a:rPr lang="en-US" dirty="0" smtClean="0"/>
              <a:t>Response: Accept</a:t>
            </a:r>
            <a:endParaRPr lang="en-US" b="0" dirty="0"/>
          </a:p>
        </p:txBody>
      </p:sp>
    </p:spTree>
    <p:extLst>
      <p:ext uri="{BB962C8B-B14F-4D97-AF65-F5344CB8AC3E}">
        <p14:creationId xmlns:p14="http://schemas.microsoft.com/office/powerpoint/2010/main" val="8467059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802.11 </a:t>
            </a:r>
            <a:r>
              <a:rPr lang="en-US" sz="4000" dirty="0" smtClean="0"/>
              <a:t>(6)</a:t>
            </a:r>
            <a:endParaRPr lang="en-US" dirty="0"/>
          </a:p>
        </p:txBody>
      </p:sp>
      <p:sp>
        <p:nvSpPr>
          <p:cNvPr id="3" name="Content Placeholder 2"/>
          <p:cNvSpPr>
            <a:spLocks noGrp="1"/>
          </p:cNvSpPr>
          <p:nvPr>
            <p:ph idx="1"/>
          </p:nvPr>
        </p:nvSpPr>
        <p:spPr>
          <a:xfrm>
            <a:off x="731520" y="1676400"/>
            <a:ext cx="8288868" cy="5230710"/>
          </a:xfrm>
        </p:spPr>
        <p:txBody>
          <a:bodyPr>
            <a:normAutofit fontScale="77500" lnSpcReduction="20000"/>
          </a:bodyPr>
          <a:lstStyle/>
          <a:p>
            <a:r>
              <a:rPr lang="en-US" sz="2800" dirty="0"/>
              <a:t>5.5 proposed text: </a:t>
            </a:r>
            <a:endParaRPr lang="en-US" sz="2800" dirty="0" smtClean="0"/>
          </a:p>
          <a:p>
            <a:pPr marL="487693" lvl="1" indent="0">
              <a:buNone/>
            </a:pPr>
            <a:r>
              <a:rPr lang="en-US" sz="2373" dirty="0"/>
              <a:t>Many millions of devices based on IEEE Std 802.15.4 are currently operating in Sub-1 GHz frequency bands, and the field is expanding rapidly. Critical applications, such as grid modernization (smart grid) and internet of things (</a:t>
            </a:r>
            <a:r>
              <a:rPr lang="en-US" sz="2373" dirty="0" err="1"/>
              <a:t>IoT</a:t>
            </a:r>
            <a:r>
              <a:rPr lang="en-US" sz="2373" dirty="0"/>
              <a:t>) are using the low to moderate data rate capabilities of IEEE Std 802.15.4. IEEE Std 802.11ah-2016 may operate in the same Sub-1 GHz frequency bands and provides higher data rate capabilities than IEEE Std 802.15.4. In consideration of the current usage, as well as anticipation of yet unforeseen usage models enabled by emerging technology, and to fully realize the opportunity for successful deployment of products sharing the spectrum, strategies and tactics to achieve good coexistence performance are critical.</a:t>
            </a:r>
          </a:p>
          <a:p>
            <a:pPr marL="487693" lvl="1" indent="0">
              <a:buNone/>
            </a:pPr>
            <a:r>
              <a:rPr lang="en-US" sz="2373" dirty="0"/>
              <a:t>This recommended practice enables the family of IEEE 802(R) wireless standards, specifically IEEE Std 802.15.4 and IEEE Std 802.11ah-2016, to most effectively operate in license exempt Sub-1 GHz frequency bands, by providing best practices and coexistence methods. This recommended practice uses existing features of the referenced standards and provides guidance to implementers and users of IEEE 802(R) wireless standards.</a:t>
            </a:r>
          </a:p>
          <a:p>
            <a:pPr marL="0" indent="0">
              <a:buNone/>
            </a:pPr>
            <a:endParaRPr lang="en-US" sz="2800" b="0" dirty="0" smtClean="0"/>
          </a:p>
          <a:p>
            <a:r>
              <a:rPr lang="en-US" sz="2800" b="0" dirty="0" smtClean="0"/>
              <a:t>Response: Accept in principle (see next slide)</a:t>
            </a:r>
          </a:p>
          <a:p>
            <a:pPr marL="0" indent="0">
              <a:buNone/>
            </a:pPr>
            <a:endParaRPr lang="en-US" sz="28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Benjamin Rolfe BCA/MERL</a:t>
            </a:r>
            <a:endParaRPr lang="en-GB" dirty="0"/>
          </a:p>
        </p:txBody>
      </p:sp>
      <p:sp>
        <p:nvSpPr>
          <p:cNvPr id="6" name="Date Placeholder 5"/>
          <p:cNvSpPr>
            <a:spLocks noGrp="1"/>
          </p:cNvSpPr>
          <p:nvPr>
            <p:ph type="dt" idx="15"/>
          </p:nvPr>
        </p:nvSpPr>
        <p:spPr/>
        <p:txBody>
          <a:bodyPr/>
          <a:lstStyle/>
          <a:p>
            <a:r>
              <a:rPr lang="en-US" smtClean="0"/>
              <a:t>Nov  2018</a:t>
            </a:r>
            <a:endParaRPr lang="en-GB" dirty="0"/>
          </a:p>
        </p:txBody>
      </p:sp>
    </p:spTree>
    <p:extLst>
      <p:ext uri="{BB962C8B-B14F-4D97-AF65-F5344CB8AC3E}">
        <p14:creationId xmlns:p14="http://schemas.microsoft.com/office/powerpoint/2010/main" val="3576847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2592</TotalTime>
  <Words>1802</Words>
  <Application>Microsoft Office PowerPoint</Application>
  <PresentationFormat>Custom</PresentationFormat>
  <Paragraphs>155</Paragraphs>
  <Slides>18</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7" baseType="lpstr">
      <vt:lpstr>Arial Unicode MS</vt:lpstr>
      <vt:lpstr>MS Gothic</vt:lpstr>
      <vt:lpstr>Arial</vt:lpstr>
      <vt:lpstr>Calibri</vt:lpstr>
      <vt:lpstr>Courier New</vt:lpstr>
      <vt:lpstr>Times New Roman</vt:lpstr>
      <vt:lpstr>Wingdings</vt:lpstr>
      <vt:lpstr>Office Theme</vt:lpstr>
      <vt:lpstr>Document</vt:lpstr>
      <vt:lpstr>Nov 2018 Sub 1 GHz Study Group</vt:lpstr>
      <vt:lpstr>PAR and CSD Comments</vt:lpstr>
      <vt:lpstr>802.11 Comments Summary</vt:lpstr>
      <vt:lpstr>802.11 (1)</vt:lpstr>
      <vt:lpstr>802.11 (2)</vt:lpstr>
      <vt:lpstr>802.11 (3)</vt:lpstr>
      <vt:lpstr>802.11 (4)</vt:lpstr>
      <vt:lpstr>802.11 (5)</vt:lpstr>
      <vt:lpstr>802.11 (6)</vt:lpstr>
      <vt:lpstr>802.11 (6)</vt:lpstr>
      <vt:lpstr>802.11 (7) 5.6 Stakeholders</vt:lpstr>
      <vt:lpstr>802.11 (8) CSD comments</vt:lpstr>
      <vt:lpstr>802.3 Comment Summary</vt:lpstr>
      <vt:lpstr>802.3 (1) PAR Comments</vt:lpstr>
      <vt:lpstr>802.3 (2) PAR Comments</vt:lpstr>
      <vt:lpstr>802.3 (3) PAR Comments</vt:lpstr>
      <vt:lpstr>Paul Nikolich summary</vt:lpstr>
      <vt:lpstr>Paul Nikolich</vt:lpstr>
    </vt:vector>
  </TitlesOfParts>
  <Company>Qualcomm Incorporated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Shellhammer, Steve</dc:creator>
  <cp:lastModifiedBy>Benjamin Rolfe</cp:lastModifiedBy>
  <cp:revision>193</cp:revision>
  <cp:lastPrinted>2015-01-08T23:35:49Z</cp:lastPrinted>
  <dcterms:created xsi:type="dcterms:W3CDTF">2014-10-30T17:06:39Z</dcterms:created>
  <dcterms:modified xsi:type="dcterms:W3CDTF">2018-11-14T09:29:44Z</dcterms:modified>
</cp:coreProperties>
</file>