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323" r:id="rId18"/>
    <p:sldId id="352" r:id="rId19"/>
    <p:sldId id="359" r:id="rId20"/>
    <p:sldId id="360" r:id="rId21"/>
    <p:sldId id="398" r:id="rId22"/>
    <p:sldId id="391" r:id="rId23"/>
    <p:sldId id="331" r:id="rId24"/>
    <p:sldId id="350" r:id="rId25"/>
    <p:sldId id="403" r:id="rId26"/>
    <p:sldId id="399" r:id="rId27"/>
    <p:sldId id="402" r:id="rId28"/>
    <p:sldId id="385" r:id="rId29"/>
    <p:sldId id="386" r:id="rId30"/>
    <p:sldId id="407" r:id="rId31"/>
    <p:sldId id="400" r:id="rId32"/>
    <p:sldId id="404" r:id="rId33"/>
    <p:sldId id="405" r:id="rId34"/>
    <p:sldId id="406" r:id="rId35"/>
    <p:sldId id="334" r:id="rId36"/>
    <p:sldId id="369" r:id="rId37"/>
    <p:sldId id="336" r:id="rId38"/>
    <p:sldId id="351" r:id="rId39"/>
    <p:sldId id="408" r:id="rId40"/>
    <p:sldId id="410" r:id="rId41"/>
    <p:sldId id="383" r:id="rId42"/>
    <p:sldId id="409" r:id="rId43"/>
    <p:sldId id="354" r:id="rId44"/>
    <p:sldId id="339" r:id="rId45"/>
    <p:sldId id="340" r:id="rId46"/>
    <p:sldId id="355" r:id="rId4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323"/>
            <p14:sldId id="352"/>
            <p14:sldId id="359"/>
            <p14:sldId id="360"/>
            <p14:sldId id="398"/>
            <p14:sldId id="391"/>
            <p14:sldId id="331"/>
            <p14:sldId id="350"/>
            <p14:sldId id="403"/>
            <p14:sldId id="399"/>
            <p14:sldId id="402"/>
            <p14:sldId id="385"/>
            <p14:sldId id="386"/>
            <p14:sldId id="407"/>
            <p14:sldId id="400"/>
            <p14:sldId id="404"/>
            <p14:sldId id="405"/>
            <p14:sldId id="406"/>
            <p14:sldId id="334"/>
            <p14:sldId id="369"/>
            <p14:sldId id="336"/>
            <p14:sldId id="351"/>
            <p14:sldId id="408"/>
            <p14:sldId id="410"/>
            <p14:sldId id="383"/>
            <p14:sldId id="409"/>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99" d="100"/>
          <a:sy n="99" d="100"/>
        </p:scale>
        <p:origin x="-510"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802.19-17/0005r4</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January 2017 Atlanta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2017-01-19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668"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January 2017 </a:t>
            </a:r>
            <a:r>
              <a:rPr kumimoji="1" lang="en-US" altLang="ja-JP" dirty="0"/>
              <a:t>TG1a meeting, document </a:t>
            </a:r>
            <a:r>
              <a:rPr kumimoji="1" lang="en-US" altLang="ja-JP" dirty="0" smtClean="0"/>
              <a:t>19-17/0005r1.</a:t>
            </a:r>
          </a:p>
          <a:p>
            <a:pPr lvl="1"/>
            <a:endParaRPr kumimoji="1" lang="en-US" altLang="ja-JP" dirty="0" smtClean="0"/>
          </a:p>
          <a:p>
            <a:pPr lvl="1"/>
            <a:endParaRPr kumimoji="1" lang="en-US" altLang="ja-JP" dirty="0"/>
          </a:p>
          <a:p>
            <a:pPr lvl="1"/>
            <a:r>
              <a:rPr lang="en-US" altLang="ja-JP" dirty="0" smtClean="0"/>
              <a:t>Approved </a:t>
            </a:r>
            <a:r>
              <a:rPr lang="en-US" altLang="ja-JP" dirty="0"/>
              <a:t>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November 2016 TG1a meeting</a:t>
            </a:r>
            <a:r>
              <a:rPr kumimoji="1" lang="en-US" altLang="ja-JP" dirty="0"/>
              <a:t>, </a:t>
            </a:r>
            <a:r>
              <a:rPr kumimoji="1" lang="en-US" altLang="ja-JP" dirty="0" smtClean="0"/>
              <a:t>DCN 19-16/0186r0, teleconference call minutes on Jan. </a:t>
            </a:r>
            <a:r>
              <a:rPr kumimoji="1" lang="en-US" altLang="ja-JP" dirty="0"/>
              <a:t>9</a:t>
            </a:r>
            <a:r>
              <a:rPr kumimoji="1" lang="en-US" altLang="ja-JP" dirty="0" smtClean="0"/>
              <a:t>, 2017, DCN 19-17/0004r0</a:t>
            </a:r>
          </a:p>
          <a:p>
            <a:pPr lvl="1"/>
            <a:endParaRPr kumimoji="1" lang="en-US" altLang="ja-JP" dirty="0" smtClean="0"/>
          </a:p>
          <a:p>
            <a:pPr lvl="1"/>
            <a:endParaRPr kumimoji="1" lang="en-US" altLang="ja-JP" dirty="0" smtClean="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January 2017 </a:t>
            </a:r>
            <a:r>
              <a:rPr kumimoji="1" lang="en-US" altLang="ja-JP" dirty="0"/>
              <a:t>TG1a Opening </a:t>
            </a:r>
            <a:r>
              <a:rPr kumimoji="1" lang="en-US" altLang="ja-JP" dirty="0" smtClean="0"/>
              <a:t>Report (DCN 19-17/0006r1)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P802.19.1a-D1.0</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825" y="1451774"/>
            <a:ext cx="8232776" cy="5482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P802.19.1a-D1.0 as the candidate draft.</a:t>
            </a:r>
            <a:endParaRPr kumimoji="1" lang="en-US" altLang="ja-JP" dirty="0"/>
          </a:p>
          <a:p>
            <a:pPr lvl="1"/>
            <a:endParaRPr kumimoji="1" lang="en-US" altLang="ja-JP" dirty="0" smtClean="0"/>
          </a:p>
          <a:p>
            <a:pPr lvl="1"/>
            <a:endParaRPr kumimoji="1" lang="en-US" altLang="ja-JP" dirty="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 of the WG Letter Ballot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Letter Ballot on Draft 1.0 completed on January 6</a:t>
            </a:r>
          </a:p>
          <a:p>
            <a:pPr lvl="1"/>
            <a:r>
              <a:rPr kumimoji="1" lang="en-US" altLang="ja-JP" dirty="0"/>
              <a:t>Results</a:t>
            </a:r>
          </a:p>
          <a:p>
            <a:pPr lvl="2"/>
            <a:r>
              <a:rPr kumimoji="1" lang="en-US" altLang="ja-JP" dirty="0"/>
              <a:t>Yes: 		17</a:t>
            </a:r>
          </a:p>
          <a:p>
            <a:pPr lvl="2"/>
            <a:r>
              <a:rPr kumimoji="1" lang="en-US" altLang="ja-JP" dirty="0"/>
              <a:t>No: 		0</a:t>
            </a:r>
          </a:p>
          <a:p>
            <a:pPr lvl="2"/>
            <a:r>
              <a:rPr kumimoji="1" lang="en-US" altLang="ja-JP" dirty="0"/>
              <a:t>Abstain: 	4</a:t>
            </a:r>
          </a:p>
          <a:p>
            <a:pPr lvl="1"/>
            <a:r>
              <a:rPr kumimoji="1" lang="en-US" altLang="ja-JP" dirty="0"/>
              <a:t>WG Letter Ballot </a:t>
            </a:r>
            <a:r>
              <a:rPr kumimoji="1" lang="en-US" altLang="ja-JP" dirty="0" smtClean="0"/>
              <a:t>Passes</a:t>
            </a:r>
          </a:p>
          <a:p>
            <a:pPr lvl="1"/>
            <a:endParaRPr kumimoji="1" lang="en-US" altLang="ja-JP" dirty="0"/>
          </a:p>
          <a:p>
            <a:r>
              <a:rPr kumimoji="1" lang="en-US" altLang="ja-JP" dirty="0" smtClean="0"/>
              <a:t>Total 13 </a:t>
            </a:r>
            <a:r>
              <a:rPr kumimoji="1" lang="en-US" altLang="ja-JP" dirty="0"/>
              <a:t>comments </a:t>
            </a:r>
            <a:r>
              <a:rPr kumimoji="1" lang="en-US" altLang="ja-JP" dirty="0" smtClean="0"/>
              <a:t>were received</a:t>
            </a:r>
            <a:endParaRPr kumimoji="1" lang="en-US" altLang="ja-JP" dirty="0"/>
          </a:p>
          <a:p>
            <a:pPr lvl="1"/>
            <a:r>
              <a:rPr kumimoji="1" lang="en-US" altLang="ja-JP" dirty="0"/>
              <a:t>Technical: </a:t>
            </a:r>
            <a:r>
              <a:rPr kumimoji="1" lang="en-US" altLang="ja-JP" dirty="0" smtClean="0"/>
              <a:t> 10</a:t>
            </a:r>
            <a:endParaRPr kumimoji="1" lang="en-US" altLang="ja-JP" dirty="0"/>
          </a:p>
          <a:p>
            <a:pPr lvl="1"/>
            <a:r>
              <a:rPr kumimoji="1" lang="en-US" altLang="ja-JP" dirty="0"/>
              <a:t>Editorial</a:t>
            </a:r>
            <a:r>
              <a:rPr kumimoji="1" lang="en-US" altLang="ja-JP" dirty="0" smtClean="0"/>
              <a:t>: 3</a:t>
            </a:r>
          </a:p>
          <a:p>
            <a:pPr lvl="1"/>
            <a:endParaRPr kumimoji="1" lang="en-US" altLang="ja-JP" dirty="0"/>
          </a:p>
          <a:p>
            <a:r>
              <a:rPr kumimoji="1" lang="en-US" altLang="ja-JP" dirty="0"/>
              <a:t>See </a:t>
            </a:r>
            <a:r>
              <a:rPr kumimoji="1" lang="en-US" altLang="ja-JP" dirty="0" smtClean="0"/>
              <a:t>DCN 19-17/0009r0 “P802.19.1a </a:t>
            </a:r>
            <a:r>
              <a:rPr kumimoji="1" lang="en-US" altLang="ja-JP" dirty="0"/>
              <a:t>TG1a D1.0 1st working group letter ballot Comments and </a:t>
            </a:r>
            <a:r>
              <a:rPr kumimoji="1" lang="en-US" altLang="ja-JP" dirty="0" smtClean="0"/>
              <a:t>Resolutions”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5413210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a:t>
            </a:r>
            <a:r>
              <a:rPr kumimoji="1" lang="en-US" altLang="ja-JP" dirty="0" smtClean="0"/>
              <a:t>WG LB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resolutions</a:t>
            </a:r>
          </a:p>
          <a:p>
            <a:pPr lvl="1"/>
            <a:r>
              <a:rPr kumimoji="1" lang="en-US" altLang="ja-JP" dirty="0" smtClean="0"/>
              <a:t>DCN </a:t>
            </a:r>
            <a:r>
              <a:rPr kumimoji="1" lang="en-US" altLang="ja-JP" dirty="0"/>
              <a:t>19-17/0012r0: Proposed resolution to CID 11 for D1.0 (C. Sun)</a:t>
            </a:r>
          </a:p>
          <a:p>
            <a:pPr lvl="1"/>
            <a:r>
              <a:rPr kumimoji="1" lang="en-US" altLang="ja-JP" dirty="0"/>
              <a:t>DCN 19-17/0013r0: Proposed resolution to CID 12 for D1.0 (C. Sun</a:t>
            </a:r>
            <a:r>
              <a:rPr kumimoji="1" lang="en-US" altLang="ja-JP" dirty="0" smtClean="0"/>
              <a:t>)</a:t>
            </a:r>
          </a:p>
          <a:p>
            <a:pPr lvl="1"/>
            <a:r>
              <a:rPr kumimoji="1" lang="en-US" altLang="ja-JP" dirty="0"/>
              <a:t>DCN 19-17/0014r0: Proposed resolution to CID 13 for D1.0 (C. Sun</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025420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Approval of agenda</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a:t>Revisit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January 2017 </a:t>
            </a:r>
            <a:r>
              <a:rPr kumimoji="1" lang="en-US" altLang="ja-JP" dirty="0"/>
              <a:t>TG1a meeting, document </a:t>
            </a:r>
            <a:r>
              <a:rPr kumimoji="1" lang="en-US" altLang="ja-JP" dirty="0" smtClean="0"/>
              <a:t>19-17/0005r2.</a:t>
            </a:r>
            <a:endParaRPr kumimoji="1" lang="en-US" altLang="ja-JP" dirty="0"/>
          </a:p>
          <a:p>
            <a:pPr lvl="1"/>
            <a:endParaRPr kumimoji="1" lang="en-US" altLang="ja-JP" dirty="0" smtClean="0"/>
          </a:p>
          <a:p>
            <a:pPr lvl="1"/>
            <a:endParaRPr kumimoji="1" lang="en-US" altLang="ja-JP" dirty="0"/>
          </a:p>
          <a:p>
            <a:pPr lvl="1"/>
            <a:r>
              <a:rPr lang="en-US" altLang="ja-JP" dirty="0"/>
              <a:t>Approved by unanimous consensus</a:t>
            </a:r>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9767013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a:t>
            </a:r>
            <a:r>
              <a:rPr kumimoji="1" lang="en-US" altLang="ja-JP" dirty="0" smtClean="0"/>
              <a:t>WG LB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resolutions</a:t>
            </a:r>
          </a:p>
          <a:p>
            <a:pPr lvl="1"/>
            <a:r>
              <a:rPr kumimoji="1" lang="en-US" altLang="ja-JP" dirty="0" smtClean="0"/>
              <a:t>DCN 19-17/0011r1:	Comment resolutions on CID7, CID8, CID9 and CID10 (S. Furuichi)</a:t>
            </a:r>
          </a:p>
          <a:p>
            <a:pPr lvl="1"/>
            <a:r>
              <a:rPr kumimoji="1" lang="en-US" altLang="ja-JP" dirty="0"/>
              <a:t>DCN </a:t>
            </a:r>
            <a:r>
              <a:rPr kumimoji="1" lang="en-US" altLang="ja-JP" dirty="0" smtClean="0"/>
              <a:t>19-17/0015r0</a:t>
            </a:r>
            <a:r>
              <a:rPr kumimoji="1" lang="en-US" altLang="ja-JP" dirty="0"/>
              <a:t>:	Comment resolutions on </a:t>
            </a:r>
            <a:r>
              <a:rPr kumimoji="1" lang="en-US" altLang="ja-JP" dirty="0" smtClean="0"/>
              <a:t>CID1, CID2 </a:t>
            </a:r>
            <a:r>
              <a:rPr kumimoji="1" lang="en-US" altLang="ja-JP" dirty="0"/>
              <a:t>and </a:t>
            </a:r>
            <a:r>
              <a:rPr kumimoji="1" lang="en-US" altLang="ja-JP" dirty="0" smtClean="0"/>
              <a:t>CID3 </a:t>
            </a:r>
            <a:r>
              <a:rPr kumimoji="1" lang="en-US" altLang="ja-JP" dirty="0"/>
              <a:t>(S. Furuichi)</a:t>
            </a:r>
          </a:p>
          <a:p>
            <a:pPr lvl="1"/>
            <a:endParaRPr kumimoji="1" lang="en-US" altLang="ja-JP" dirty="0" smtClean="0"/>
          </a:p>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327691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solidFill>
                  <a:schemeClr val="tx1"/>
                </a:solidFill>
              </a:rPr>
              <a:t>Comments resolutions</a:t>
            </a:r>
          </a:p>
          <a:p>
            <a:pPr lvl="1"/>
            <a:r>
              <a:rPr kumimoji="1" lang="en-US" altLang="ja-JP" dirty="0" smtClean="0">
                <a:solidFill>
                  <a:schemeClr val="tx1"/>
                </a:solidFill>
              </a:rPr>
              <a:t>DCN 19-17/0012r1: </a:t>
            </a:r>
            <a:r>
              <a:rPr kumimoji="1" lang="en-US" altLang="ja-JP" dirty="0">
                <a:solidFill>
                  <a:schemeClr val="tx1"/>
                </a:solidFill>
              </a:rPr>
              <a:t>Proposed resolution to CID 11 for D1.0 (C. Sun)</a:t>
            </a:r>
          </a:p>
          <a:p>
            <a:pPr lvl="1"/>
            <a:r>
              <a:rPr kumimoji="1" lang="en-US" altLang="ja-JP" dirty="0">
                <a:solidFill>
                  <a:schemeClr val="tx1"/>
                </a:solidFill>
              </a:rPr>
              <a:t>DCN </a:t>
            </a:r>
            <a:r>
              <a:rPr kumimoji="1" lang="en-US" altLang="ja-JP" dirty="0" smtClean="0">
                <a:solidFill>
                  <a:schemeClr val="tx1"/>
                </a:solidFill>
              </a:rPr>
              <a:t>19-17/0013r1: </a:t>
            </a:r>
            <a:r>
              <a:rPr kumimoji="1" lang="en-US" altLang="ja-JP" dirty="0">
                <a:solidFill>
                  <a:schemeClr val="tx1"/>
                </a:solidFill>
              </a:rPr>
              <a:t>Proposed resolution to CID 12 for D1.0 (C. Sun)</a:t>
            </a:r>
          </a:p>
          <a:p>
            <a:pPr lvl="1"/>
            <a:r>
              <a:rPr kumimoji="1" lang="en-US" altLang="ja-JP" dirty="0">
                <a:solidFill>
                  <a:schemeClr val="tx1"/>
                </a:solidFill>
              </a:rPr>
              <a:t>DCN </a:t>
            </a:r>
            <a:r>
              <a:rPr kumimoji="1" lang="en-US" altLang="ja-JP" dirty="0" smtClean="0">
                <a:solidFill>
                  <a:schemeClr val="tx1"/>
                </a:solidFill>
              </a:rPr>
              <a:t>19-17/0014r1: </a:t>
            </a:r>
            <a:r>
              <a:rPr kumimoji="1" lang="en-US" altLang="ja-JP" dirty="0">
                <a:solidFill>
                  <a:schemeClr val="tx1"/>
                </a:solidFill>
              </a:rPr>
              <a:t>Proposed resolution to CID 13 for D1.0 (C. Sun)</a:t>
            </a:r>
          </a:p>
          <a:p>
            <a:pPr marL="0" indent="0">
              <a:buNone/>
            </a:pPr>
            <a:endParaRPr kumimoji="1" lang="en-US" altLang="ja-JP" dirty="0" smtClean="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437843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251110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a:t>
            </a:r>
            <a:r>
              <a:rPr kumimoji="1" lang="en-US" altLang="ja-JP" dirty="0"/>
              <a:t>Wednesday A</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smtClean="0"/>
              <a:t>Revisit </a:t>
            </a:r>
            <a:r>
              <a:rPr kumimoji="1" lang="en-US" altLang="ja-JP" dirty="0"/>
              <a:t>text </a:t>
            </a:r>
            <a:r>
              <a:rPr kumimoji="1" lang="en-US" altLang="ja-JP" dirty="0" smtClean="0"/>
              <a:t>proposals</a:t>
            </a:r>
          </a:p>
          <a:p>
            <a:r>
              <a:rPr kumimoji="1" lang="en-US" altLang="ja-JP" dirty="0"/>
              <a:t>Review project </a:t>
            </a:r>
            <a:r>
              <a:rPr kumimoji="1" lang="en-US" altLang="ja-JP" dirty="0" smtClean="0"/>
              <a:t>timeline</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951445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January 2017 </a:t>
            </a:r>
            <a:r>
              <a:rPr kumimoji="1" lang="en-US" altLang="ja-JP" dirty="0"/>
              <a:t>TG1a meeting, document </a:t>
            </a:r>
            <a:r>
              <a:rPr kumimoji="1" lang="en-US" altLang="ja-JP" dirty="0" smtClean="0"/>
              <a:t>19-17/0005r3.</a:t>
            </a:r>
            <a:endParaRPr kumimoji="1" lang="en-US" altLang="ja-JP" dirty="0"/>
          </a:p>
          <a:p>
            <a:pPr lvl="1"/>
            <a:endParaRPr kumimoji="1" lang="en-US" altLang="ja-JP" dirty="0" smtClean="0"/>
          </a:p>
          <a:p>
            <a:pPr lvl="1"/>
            <a:endParaRPr kumimoji="1" lang="en-US" altLang="ja-JP" dirty="0"/>
          </a:p>
          <a:p>
            <a:pPr lvl="1"/>
            <a:r>
              <a:rPr lang="en-US" altLang="ja-JP" dirty="0"/>
              <a:t>Approved by unanimous consensus</a:t>
            </a:r>
            <a:endParaRPr kumimoji="1" lang="en-US" altLang="ja-JP" dirty="0"/>
          </a:p>
          <a:p>
            <a:pPr marL="487693" lvl="1" indent="0">
              <a:buNone/>
            </a:pP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364081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Revisit</a:t>
            </a:r>
          </a:p>
        </p:txBody>
      </p:sp>
      <p:sp>
        <p:nvSpPr>
          <p:cNvPr id="3" name="コンテンツ プレースホルダー 2"/>
          <p:cNvSpPr>
            <a:spLocks noGrp="1"/>
          </p:cNvSpPr>
          <p:nvPr>
            <p:ph idx="1"/>
          </p:nvPr>
        </p:nvSpPr>
        <p:spPr/>
        <p:txBody>
          <a:bodyPr>
            <a:normAutofit/>
          </a:bodyPr>
          <a:lstStyle/>
          <a:p>
            <a:r>
              <a:rPr kumimoji="1" lang="en-US" altLang="ja-JP" dirty="0">
                <a:solidFill>
                  <a:schemeClr val="tx1"/>
                </a:solidFill>
              </a:rPr>
              <a:t>Comments resolutions</a:t>
            </a:r>
          </a:p>
          <a:p>
            <a:pPr lvl="1"/>
            <a:r>
              <a:rPr kumimoji="1" lang="en-US" altLang="ja-JP" dirty="0">
                <a:solidFill>
                  <a:schemeClr val="tx1"/>
                </a:solidFill>
              </a:rPr>
              <a:t>DCN </a:t>
            </a:r>
            <a:r>
              <a:rPr kumimoji="1" lang="en-US" altLang="ja-JP" dirty="0" smtClean="0">
                <a:solidFill>
                  <a:schemeClr val="tx1"/>
                </a:solidFill>
              </a:rPr>
              <a:t>19-17/0012r2: </a:t>
            </a:r>
            <a:r>
              <a:rPr kumimoji="1" lang="en-US" altLang="ja-JP" dirty="0">
                <a:solidFill>
                  <a:schemeClr val="tx1"/>
                </a:solidFill>
              </a:rPr>
              <a:t>Proposed resolution to CID 11 for D1.0 (C. Sun)</a:t>
            </a:r>
          </a:p>
          <a:p>
            <a:pPr lvl="1"/>
            <a:r>
              <a:rPr kumimoji="1" lang="en-US" altLang="ja-JP" dirty="0">
                <a:solidFill>
                  <a:schemeClr val="tx1"/>
                </a:solidFill>
              </a:rPr>
              <a:t>DCN </a:t>
            </a:r>
            <a:r>
              <a:rPr kumimoji="1" lang="en-US" altLang="ja-JP" dirty="0" smtClean="0">
                <a:solidFill>
                  <a:schemeClr val="tx1"/>
                </a:solidFill>
              </a:rPr>
              <a:t>19-17/0013r2: </a:t>
            </a:r>
            <a:r>
              <a:rPr kumimoji="1" lang="en-US" altLang="ja-JP" dirty="0">
                <a:solidFill>
                  <a:schemeClr val="tx1"/>
                </a:solidFill>
              </a:rPr>
              <a:t>Proposed resolution to CID 12 for D1.0 (C. Sun)</a:t>
            </a:r>
          </a:p>
          <a:p>
            <a:pPr lvl="1"/>
            <a:r>
              <a:rPr kumimoji="1" lang="en-US" altLang="ja-JP" dirty="0">
                <a:solidFill>
                  <a:schemeClr val="tx1"/>
                </a:solidFill>
              </a:rPr>
              <a:t>DCN </a:t>
            </a:r>
            <a:r>
              <a:rPr kumimoji="1" lang="en-US" altLang="ja-JP" dirty="0" smtClean="0">
                <a:solidFill>
                  <a:schemeClr val="tx1"/>
                </a:solidFill>
              </a:rPr>
              <a:t>19-17/0014r2: </a:t>
            </a:r>
            <a:r>
              <a:rPr kumimoji="1" lang="en-US" altLang="ja-JP" dirty="0">
                <a:solidFill>
                  <a:schemeClr val="tx1"/>
                </a:solidFill>
              </a:rPr>
              <a:t>Proposed resolution to CID 13 for D1.0 (C. Sun</a:t>
            </a:r>
            <a:r>
              <a:rPr kumimoji="1" lang="en-US" altLang="ja-JP" dirty="0" smtClean="0">
                <a:solidFill>
                  <a:schemeClr val="tx1"/>
                </a:solidFill>
              </a:rPr>
              <a:t>)</a:t>
            </a:r>
          </a:p>
          <a:p>
            <a:pPr lvl="1"/>
            <a:r>
              <a:rPr kumimoji="1" lang="en-US" altLang="ja-JP" dirty="0">
                <a:solidFill>
                  <a:schemeClr val="tx1"/>
                </a:solidFill>
              </a:rPr>
              <a:t>DCN </a:t>
            </a:r>
            <a:r>
              <a:rPr kumimoji="1" lang="en-US" altLang="ja-JP" dirty="0" smtClean="0">
                <a:solidFill>
                  <a:schemeClr val="tx1"/>
                </a:solidFill>
              </a:rPr>
              <a:t>19-17/0011r2:</a:t>
            </a:r>
            <a:r>
              <a:rPr kumimoji="1" lang="en-US" altLang="ja-JP" dirty="0">
                <a:solidFill>
                  <a:schemeClr val="tx1"/>
                </a:solidFill>
              </a:rPr>
              <a:t>	Comment resolutions on CID7, CID8, CID9 and CID10 (S. Furuichi)</a:t>
            </a:r>
          </a:p>
          <a:p>
            <a:pPr lvl="1"/>
            <a:r>
              <a:rPr kumimoji="1" lang="en-US" altLang="ja-JP" dirty="0">
                <a:solidFill>
                  <a:schemeClr val="tx1"/>
                </a:solidFill>
              </a:rPr>
              <a:t>DCN </a:t>
            </a:r>
            <a:r>
              <a:rPr kumimoji="1" lang="en-US" altLang="ja-JP" dirty="0" smtClean="0">
                <a:solidFill>
                  <a:schemeClr val="tx1"/>
                </a:solidFill>
              </a:rPr>
              <a:t>19-17/0015r1:</a:t>
            </a:r>
            <a:r>
              <a:rPr kumimoji="1" lang="en-US" altLang="ja-JP" dirty="0">
                <a:solidFill>
                  <a:schemeClr val="tx1"/>
                </a:solidFill>
              </a:rPr>
              <a:t>	Comment resolutions on CID1, CID2 and CID3 (S. Furuichi</a:t>
            </a:r>
            <a:r>
              <a:rPr kumimoji="1" lang="en-US" altLang="ja-JP" dirty="0" smtClean="0">
                <a:solidFill>
                  <a:schemeClr val="tx1"/>
                </a:solidFill>
              </a:rPr>
              <a:t>) </a:t>
            </a:r>
            <a:endParaRPr kumimoji="1"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327691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Instruct the TG editor to resolve editorial comments, and implement the resolutions </a:t>
            </a:r>
            <a:r>
              <a:rPr kumimoji="1" lang="en-US" altLang="ja-JP" dirty="0" smtClean="0"/>
              <a:t>for </a:t>
            </a:r>
            <a:r>
              <a:rPr kumimoji="1" lang="en-US" altLang="ja-JP" dirty="0"/>
              <a:t>technical comments according to column </a:t>
            </a:r>
            <a:r>
              <a:rPr kumimoji="1" lang="en-US" altLang="ja-JP" dirty="0" smtClean="0"/>
              <a:t>J </a:t>
            </a:r>
            <a:r>
              <a:rPr kumimoji="1" lang="en-US" altLang="ja-JP" dirty="0"/>
              <a:t>of DCN </a:t>
            </a:r>
            <a:r>
              <a:rPr kumimoji="1" lang="en-US" altLang="ja-JP" dirty="0" smtClean="0"/>
              <a:t>19-17/0009r2</a:t>
            </a:r>
            <a:endParaRPr kumimoji="1" lang="en-US" altLang="ja-JP" dirty="0"/>
          </a:p>
          <a:p>
            <a:pPr lvl="1"/>
            <a:endParaRPr kumimoji="1" lang="en-US" altLang="ja-JP" dirty="0" smtClean="0"/>
          </a:p>
          <a:p>
            <a:pPr lvl="1"/>
            <a:r>
              <a:rPr kumimoji="1" lang="en-US" altLang="ja-JP" dirty="0" smtClean="0"/>
              <a:t>Move: S. Furuichi</a:t>
            </a:r>
            <a:endParaRPr kumimoji="1" lang="en-US" altLang="ja-JP" dirty="0"/>
          </a:p>
          <a:p>
            <a:pPr lvl="1"/>
            <a:r>
              <a:rPr kumimoji="1" lang="en-US" altLang="ja-JP" dirty="0" smtClean="0"/>
              <a:t>Second: C. Sun</a:t>
            </a:r>
          </a:p>
          <a:p>
            <a:pPr lvl="1"/>
            <a:endParaRPr kumimoji="1" lang="en-US" altLang="ja-JP" dirty="0" smtClean="0"/>
          </a:p>
          <a:p>
            <a:pPr lvl="1"/>
            <a:r>
              <a:rPr lang="en-US" altLang="ja-JP" dirty="0"/>
              <a:t>Approved by </a:t>
            </a:r>
            <a:r>
              <a:rPr lang="en-US" altLang="ja-JP" dirty="0" smtClean="0"/>
              <a:t>unanimous </a:t>
            </a:r>
            <a:r>
              <a:rPr lang="en-US" altLang="ja-JP" dirty="0"/>
              <a:t>consensus</a:t>
            </a:r>
            <a:endParaRPr kumimoji="1" lang="en-US" altLang="ja-JP" dirty="0"/>
          </a:p>
          <a:p>
            <a:pPr marL="487693" lvl="1" indent="0">
              <a:buNone/>
            </a:pPr>
            <a:endParaRPr kumimoji="1" lang="en-US" altLang="ja-JP" dirty="0" smtClean="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7441855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#3</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text proposals in DCN </a:t>
            </a:r>
            <a:r>
              <a:rPr kumimoji="1" lang="en-US" altLang="ja-JP" dirty="0" smtClean="0"/>
              <a:t>19-17/0011r2, 19-17/0012r2, 19-17/0013r2, 19-17/0014r2 and 19-17/0015r2 </a:t>
            </a:r>
            <a:r>
              <a:rPr kumimoji="1" lang="en-US" altLang="ja-JP" dirty="0"/>
              <a:t>instruct the TG editor to implement approved text proposals and update to the IEEE P802.19.1a candidate draft </a:t>
            </a:r>
            <a:r>
              <a:rPr kumimoji="1" lang="en-US" altLang="ja-JP" dirty="0" smtClean="0"/>
              <a:t>D2.0 </a:t>
            </a:r>
            <a:r>
              <a:rPr kumimoji="1" lang="en-US" altLang="ja-JP" dirty="0"/>
              <a:t>by </a:t>
            </a:r>
            <a:r>
              <a:rPr kumimoji="1" lang="en-US" altLang="ja-JP" dirty="0" smtClean="0"/>
              <a:t>January 19, 2017</a:t>
            </a:r>
            <a:endParaRPr kumimoji="1" lang="en-US" altLang="ja-JP" dirty="0"/>
          </a:p>
          <a:p>
            <a:pPr lvl="1"/>
            <a:endParaRPr kumimoji="1" lang="en-US" altLang="ja-JP" dirty="0" smtClean="0"/>
          </a:p>
          <a:p>
            <a:pPr lvl="1"/>
            <a:r>
              <a:rPr kumimoji="1" lang="en-US" altLang="ja-JP" dirty="0" smtClean="0"/>
              <a:t>Move: C. Sun</a:t>
            </a:r>
          </a:p>
          <a:p>
            <a:pPr lvl="1"/>
            <a:r>
              <a:rPr kumimoji="1" lang="en-US" altLang="ja-JP" dirty="0" smtClean="0"/>
              <a:t>Second: S. Furuichi</a:t>
            </a:r>
          </a:p>
          <a:p>
            <a:pPr lvl="1"/>
            <a:endParaRPr kumimoji="1" lang="en-US" altLang="ja-JP" dirty="0"/>
          </a:p>
          <a:p>
            <a:pPr lvl="1"/>
            <a:r>
              <a:rPr lang="en-US" altLang="ja-JP" dirty="0"/>
              <a:t>Approved by unanimous consensus</a:t>
            </a:r>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8163233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19-15/0096r1: Timeline document (N. Sato)</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1378063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Wednesday </a:t>
            </a:r>
            <a:r>
              <a:rPr kumimoji="1" lang="en-US" altLang="ja-JP" sz="3600" dirty="0" smtClean="0"/>
              <a:t>PM1</a:t>
            </a:r>
            <a:endParaRPr kumimoji="1" lang="en-US" altLang="ja-JP" sz="36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a:t>
            </a:r>
            <a:r>
              <a:rPr kumimoji="1" lang="en-US" altLang="ja-JP" dirty="0"/>
              <a:t>Wednesday </a:t>
            </a:r>
            <a:r>
              <a:rPr kumimoji="1" lang="en-US" altLang="ja-JP" dirty="0" smtClean="0"/>
              <a:t>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smtClean="0"/>
              <a:t>Review </a:t>
            </a:r>
            <a:r>
              <a:rPr kumimoji="1" lang="en-US" altLang="ja-JP" dirty="0"/>
              <a:t>and approve IEEE </a:t>
            </a:r>
            <a:r>
              <a:rPr kumimoji="1" lang="en-US" altLang="ja-JP" dirty="0" smtClean="0"/>
              <a:t>P802.19.1a-D2.0</a:t>
            </a:r>
          </a:p>
          <a:p>
            <a:r>
              <a:rPr kumimoji="1" lang="en-US" altLang="ja-JP" dirty="0" smtClean="0"/>
              <a:t>Motions</a:t>
            </a:r>
          </a:p>
          <a:p>
            <a:r>
              <a:rPr kumimoji="1" lang="en-US" altLang="ja-JP" dirty="0" smtClean="0"/>
              <a:t>PAR title change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January 2017 </a:t>
            </a:r>
            <a:r>
              <a:rPr kumimoji="1" lang="en-US" altLang="ja-JP" dirty="0"/>
              <a:t>TG1a meeting, document </a:t>
            </a:r>
            <a:r>
              <a:rPr kumimoji="1" lang="en-US" altLang="ja-JP" dirty="0" smtClean="0"/>
              <a:t>19-17/0005r4</a:t>
            </a:r>
            <a:r>
              <a:rPr kumimoji="1" lang="en-US" altLang="ja-JP" dirty="0" smtClean="0"/>
              <a:t>.</a:t>
            </a:r>
          </a:p>
          <a:p>
            <a:endParaRPr kumimoji="1" lang="en-US" altLang="ja-JP" dirty="0"/>
          </a:p>
          <a:p>
            <a:pPr lvl="1"/>
            <a:endParaRPr kumimoji="1" lang="en-US" altLang="ja-JP" dirty="0" smtClean="0"/>
          </a:p>
          <a:p>
            <a:pPr lvl="1"/>
            <a:r>
              <a:rPr lang="en-US" altLang="ja-JP" dirty="0"/>
              <a:t>Approved by unanimous consensus</a:t>
            </a:r>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601109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a:t>
            </a:r>
            <a:r>
              <a:rPr kumimoji="1" lang="en-US" altLang="ja-JP" dirty="0" smtClean="0"/>
              <a:t>#4</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a:t>
            </a:r>
            <a:r>
              <a:rPr kumimoji="1" lang="en-US" altLang="ja-JP" dirty="0" smtClean="0"/>
              <a:t>P802.19.1a-D2.0 </a:t>
            </a:r>
            <a:r>
              <a:rPr kumimoji="1" lang="en-US" altLang="ja-JP" dirty="0" smtClean="0"/>
              <a:t>as the candidate draft.</a:t>
            </a:r>
            <a:endParaRPr kumimoji="1" lang="en-US" altLang="ja-JP" dirty="0"/>
          </a:p>
          <a:p>
            <a:pPr lvl="1"/>
            <a:endParaRPr kumimoji="1" lang="en-US" altLang="ja-JP" dirty="0" smtClean="0"/>
          </a:p>
          <a:p>
            <a:pPr lvl="1"/>
            <a:endParaRPr kumimoji="1" lang="en-US" altLang="ja-JP" dirty="0"/>
          </a:p>
          <a:p>
            <a:pPr lvl="1"/>
            <a:r>
              <a:rPr lang="en-US" altLang="ja-JP" dirty="0"/>
              <a:t>Approved by unanimous </a:t>
            </a:r>
            <a:r>
              <a:rPr lang="en-US" altLang="ja-JP" dirty="0" smtClean="0"/>
              <a:t>consensus</a:t>
            </a:r>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5274531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a:t>
            </a:r>
            <a:r>
              <a:rPr kumimoji="1" lang="en-US" altLang="ja-JP" dirty="0" smtClean="0"/>
              <a:t>#5</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start </a:t>
            </a:r>
            <a:r>
              <a:rPr kumimoji="1" lang="en-US" altLang="ja-JP" dirty="0" smtClean="0"/>
              <a:t>14 days</a:t>
            </a:r>
            <a:r>
              <a:rPr kumimoji="1" lang="en-US" altLang="ja-JP" dirty="0" smtClean="0"/>
              <a:t> </a:t>
            </a:r>
            <a:r>
              <a:rPr kumimoji="1" lang="en-US" altLang="ja-JP" dirty="0" smtClean="0"/>
              <a:t>recirculation working </a:t>
            </a:r>
            <a:r>
              <a:rPr kumimoji="1" lang="en-US" altLang="ja-JP" dirty="0" smtClean="0"/>
              <a:t>group letter </a:t>
            </a:r>
            <a:r>
              <a:rPr kumimoji="1" lang="en-US" altLang="ja-JP" dirty="0"/>
              <a:t>ballot using the </a:t>
            </a:r>
            <a:r>
              <a:rPr kumimoji="1" lang="en-US" altLang="ja-JP" dirty="0"/>
              <a:t>IEEE </a:t>
            </a:r>
            <a:r>
              <a:rPr kumimoji="1" lang="en-US" altLang="ja-JP" dirty="0" smtClean="0"/>
              <a:t>P802.19.1a-D2.0</a:t>
            </a:r>
          </a:p>
          <a:p>
            <a:endParaRPr kumimoji="1" lang="en-US" altLang="ja-JP" dirty="0"/>
          </a:p>
          <a:p>
            <a:pPr lvl="1"/>
            <a:r>
              <a:rPr kumimoji="1" lang="en-US" altLang="ja-JP" dirty="0" smtClean="0"/>
              <a:t>Move: C. Sun</a:t>
            </a:r>
          </a:p>
          <a:p>
            <a:pPr lvl="1"/>
            <a:r>
              <a:rPr kumimoji="1" lang="en-US" altLang="ja-JP" dirty="0" smtClean="0"/>
              <a:t>Second: S. Furuichi</a:t>
            </a:r>
          </a:p>
          <a:p>
            <a:pPr lvl="1"/>
            <a:endParaRPr kumimoji="1" lang="en-US" altLang="ja-JP" dirty="0"/>
          </a:p>
          <a:p>
            <a:pPr lvl="1"/>
            <a:r>
              <a:rPr lang="en-US" altLang="ja-JP" dirty="0"/>
              <a:t>Approved by unanimous </a:t>
            </a:r>
            <a:r>
              <a:rPr lang="en-US" altLang="ja-JP" dirty="0" smtClean="0"/>
              <a:t>consensus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7539732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PAR title change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Contribution</a:t>
            </a:r>
          </a:p>
          <a:p>
            <a:pPr lvl="1"/>
            <a:r>
              <a:rPr kumimoji="1" lang="en-US" altLang="ja-JP" dirty="0" smtClean="0"/>
              <a:t>DCN </a:t>
            </a:r>
            <a:r>
              <a:rPr kumimoji="1" lang="en-US" altLang="ja-JP" dirty="0" smtClean="0"/>
              <a:t>19-17/0020r0</a:t>
            </a:r>
            <a:r>
              <a:rPr kumimoji="1" lang="en-US" altLang="ja-JP" dirty="0" smtClean="0"/>
              <a:t>: PAR title change (N. Sato)</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6076562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Start to resolve comments from recirculation WG Letter Ballot</a:t>
            </a:r>
          </a:p>
          <a:p>
            <a:r>
              <a:rPr kumimoji="1" lang="en-US" altLang="ja-JP" dirty="0"/>
              <a:t>Possible to move Sponsor Ballot after March </a:t>
            </a:r>
            <a:r>
              <a:rPr kumimoji="1" lang="en-US" altLang="ja-JP" dirty="0" smtClean="0"/>
              <a:t>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Schedule (1hour)</a:t>
            </a:r>
          </a:p>
          <a:p>
            <a:pPr lvl="1"/>
            <a:r>
              <a:rPr kumimoji="1" lang="en-US" altLang="ja-JP" dirty="0" smtClean="0"/>
              <a:t>Wednesday, Feb. 22, 2017: 1am ET (Wednesday, Feb. 22, 2017 7am CET, 2pm CST, 3</a:t>
            </a:r>
            <a:r>
              <a:rPr kumimoji="1" lang="en-US" altLang="ja-JP" dirty="0"/>
              <a:t>p</a:t>
            </a:r>
            <a:r>
              <a:rPr kumimoji="1" lang="en-US" altLang="ja-JP" dirty="0" smtClean="0"/>
              <a:t>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a:t>
            </a:r>
            <a:r>
              <a:rPr lang="en-US" altLang="ja-JP" dirty="0" smtClean="0"/>
              <a:t>compute4r</a:t>
            </a:r>
            <a:r>
              <a:rPr lang="en-US" altLang="ja-JP" dirty="0"/>
              <a:t>,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P802.19.1a-D1.0</a:t>
            </a:r>
          </a:p>
          <a:p>
            <a:r>
              <a:rPr kumimoji="1" lang="en-US" altLang="ja-JP" dirty="0" smtClean="0"/>
              <a:t>Comments resolution from WG Letter Ballot</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November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P802.19.1a-D1.0</a:t>
            </a:r>
          </a:p>
          <a:p>
            <a:r>
              <a:rPr kumimoji="1" lang="en-US" altLang="ja-JP" dirty="0" smtClean="0"/>
              <a:t>Comments resolution from TG reviews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a:t>
            </a:r>
            <a:r>
              <a:rPr kumimoji="1" lang="en-US" altLang="ja-JP" dirty="0" smtClean="0"/>
              <a:t>resolutions</a:t>
            </a:r>
          </a:p>
          <a:p>
            <a:pPr lvl="1"/>
            <a:r>
              <a:rPr kumimoji="1" lang="en-US" altLang="ja-JP" dirty="0" smtClean="0"/>
              <a:t>DCN 19-17/0011r1:</a:t>
            </a:r>
            <a:r>
              <a:rPr kumimoji="1" lang="en-US" altLang="ja-JP" dirty="0"/>
              <a:t>	Comment resolutions on CID7, CID8, CID9 and </a:t>
            </a:r>
            <a:r>
              <a:rPr kumimoji="1" lang="en-US" altLang="ja-JP" dirty="0" smtClean="0"/>
              <a:t>CID10 (S. Furuichi)</a:t>
            </a:r>
          </a:p>
          <a:p>
            <a:pPr lvl="1"/>
            <a:r>
              <a:rPr kumimoji="1" lang="en-US" altLang="ja-JP" dirty="0" smtClean="0"/>
              <a:t>DCN </a:t>
            </a:r>
            <a:r>
              <a:rPr kumimoji="1" lang="en-US" altLang="ja-JP" dirty="0"/>
              <a:t>19-17/0012r0: </a:t>
            </a:r>
            <a:r>
              <a:rPr kumimoji="1" lang="en-US" altLang="ja-JP" dirty="0" smtClean="0"/>
              <a:t>Proposed </a:t>
            </a:r>
            <a:r>
              <a:rPr kumimoji="1" lang="en-US" altLang="ja-JP" dirty="0"/>
              <a:t>resolution to CID 11 for </a:t>
            </a:r>
            <a:r>
              <a:rPr kumimoji="1" lang="en-US" altLang="ja-JP" dirty="0" smtClean="0"/>
              <a:t>D1.0 (C. Sun)</a:t>
            </a:r>
          </a:p>
          <a:p>
            <a:pPr lvl="1"/>
            <a:r>
              <a:rPr kumimoji="1" lang="en-US" altLang="ja-JP" dirty="0"/>
              <a:t>DCN </a:t>
            </a:r>
            <a:r>
              <a:rPr kumimoji="1" lang="en-US" altLang="ja-JP" dirty="0" smtClean="0"/>
              <a:t>19-17/0013r0: Proposed </a:t>
            </a:r>
            <a:r>
              <a:rPr kumimoji="1" lang="en-US" altLang="ja-JP" dirty="0"/>
              <a:t>resolution to CID </a:t>
            </a:r>
            <a:r>
              <a:rPr kumimoji="1" lang="en-US" altLang="ja-JP" dirty="0" smtClean="0"/>
              <a:t>12 </a:t>
            </a:r>
            <a:r>
              <a:rPr kumimoji="1" lang="en-US" altLang="ja-JP" dirty="0"/>
              <a:t>for D1.0 (C. Sun</a:t>
            </a:r>
            <a:r>
              <a:rPr kumimoji="1" lang="en-US" altLang="ja-JP" dirty="0" smtClean="0"/>
              <a:t>)</a:t>
            </a:r>
          </a:p>
          <a:p>
            <a:pPr lvl="1"/>
            <a:r>
              <a:rPr kumimoji="1" lang="en-US" altLang="ja-JP" dirty="0" smtClean="0"/>
              <a:t>DCN 19-17/0014r0: </a:t>
            </a:r>
            <a:r>
              <a:rPr kumimoji="1" lang="en-US" altLang="ja-JP" dirty="0"/>
              <a:t>Proposed resolution to CID </a:t>
            </a:r>
            <a:r>
              <a:rPr kumimoji="1" lang="en-US" altLang="ja-JP" dirty="0" smtClean="0"/>
              <a:t>13 </a:t>
            </a:r>
            <a:r>
              <a:rPr kumimoji="1" lang="en-US" altLang="ja-JP" dirty="0"/>
              <a:t>for D1.0 (C. Sun</a:t>
            </a:r>
            <a:r>
              <a:rPr kumimoji="1" lang="en-US" altLang="ja-JP" dirty="0" smtClean="0"/>
              <a:t>)</a:t>
            </a:r>
          </a:p>
          <a:p>
            <a:pPr lvl="1"/>
            <a:r>
              <a:rPr kumimoji="1" lang="en-US" altLang="ja-JP" dirty="0"/>
              <a:t>DCN 19-17/0015r0:	Comment resolutions on CID1, CID2 and CID3 (S. Furuichi</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9324</TotalTime>
  <Words>1325</Words>
  <Application>Microsoft Office PowerPoint</Application>
  <PresentationFormat>ユーザー設定</PresentationFormat>
  <Paragraphs>362</Paragraphs>
  <Slides>46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46</vt:i4>
      </vt:variant>
    </vt:vector>
  </HeadingPairs>
  <TitlesOfParts>
    <vt:vector size="48" baseType="lpstr">
      <vt:lpstr>Office Theme</vt:lpstr>
      <vt:lpstr>Document</vt:lpstr>
      <vt:lpstr>TG1a January 2017 Atlanta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P802.19.1a-D1.0</vt:lpstr>
      <vt:lpstr>Motion #1</vt:lpstr>
      <vt:lpstr>Result of the WG Letter Ballot</vt:lpstr>
      <vt:lpstr>Comments resolution from WG LB</vt:lpstr>
      <vt:lpstr>PowerPoint プレゼンテーション</vt:lpstr>
      <vt:lpstr>Agenda for Tuesday PM1</vt:lpstr>
      <vt:lpstr>Approval of agenda</vt:lpstr>
      <vt:lpstr>Comments resolution from WG LB</vt:lpstr>
      <vt:lpstr>Revisit</vt:lpstr>
      <vt:lpstr>PowerPoint プレゼンテーション</vt:lpstr>
      <vt:lpstr>Agenda for Wednesday AM1</vt:lpstr>
      <vt:lpstr>Approval of agenda</vt:lpstr>
      <vt:lpstr>Revisit</vt:lpstr>
      <vt:lpstr>Motion #2</vt:lpstr>
      <vt:lpstr>Motion #3</vt:lpstr>
      <vt:lpstr>Project timeline</vt:lpstr>
      <vt:lpstr>PowerPoint プレゼンテーション</vt:lpstr>
      <vt:lpstr>Agenda for Wednesday PM1</vt:lpstr>
      <vt:lpstr>PowerPoint プレゼンテーション</vt:lpstr>
      <vt:lpstr>Agenda for Thursday PM1</vt:lpstr>
      <vt:lpstr>Approval of agenda</vt:lpstr>
      <vt:lpstr>Motion #4</vt:lpstr>
      <vt:lpstr>Motion #5</vt:lpstr>
      <vt:lpstr>PAR title change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519</cp:revision>
  <cp:lastPrinted>2014-11-08T20:15:38Z</cp:lastPrinted>
  <dcterms:created xsi:type="dcterms:W3CDTF">2014-10-30T17:06:39Z</dcterms:created>
  <dcterms:modified xsi:type="dcterms:W3CDTF">2017-01-19T18:53:27Z</dcterms:modified>
</cp:coreProperties>
</file>