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20"/>
  </p:notesMasterIdLst>
  <p:handoutMasterIdLst>
    <p:handoutMasterId r:id="rId21"/>
  </p:handoutMasterIdLst>
  <p:sldIdLst>
    <p:sldId id="269" r:id="rId2"/>
    <p:sldId id="273" r:id="rId3"/>
    <p:sldId id="270" r:id="rId4"/>
    <p:sldId id="271" r:id="rId5"/>
    <p:sldId id="274" r:id="rId6"/>
    <p:sldId id="283" r:id="rId7"/>
    <p:sldId id="279" r:id="rId8"/>
    <p:sldId id="286" r:id="rId9"/>
    <p:sldId id="275" r:id="rId10"/>
    <p:sldId id="277" r:id="rId11"/>
    <p:sldId id="278" r:id="rId12"/>
    <p:sldId id="280" r:id="rId13"/>
    <p:sldId id="281" r:id="rId14"/>
    <p:sldId id="284" r:id="rId15"/>
    <p:sldId id="287" r:id="rId16"/>
    <p:sldId id="285" r:id="rId17"/>
    <p:sldId id="282" r:id="rId18"/>
    <p:sldId id="288"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FF9999"/>
    <a:srgbClr val="FF6600"/>
    <a:srgbClr val="FF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61" autoAdjust="0"/>
    <p:restoredTop sz="71403" autoAdjust="0"/>
  </p:normalViewPr>
  <p:slideViewPr>
    <p:cSldViewPr>
      <p:cViewPr varScale="1">
        <p:scale>
          <a:sx n="88" d="100"/>
          <a:sy n="88" d="100"/>
        </p:scale>
        <p:origin x="-1698"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7032"/>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802.19-16/0110r0</a:t>
            </a:r>
            <a:endParaRPr lang="en-US" dirty="0"/>
          </a:p>
        </p:txBody>
      </p:sp>
      <p:sp>
        <p:nvSpPr>
          <p:cNvPr id="3075" name="Rectangle 3"/>
          <p:cNvSpPr>
            <a:spLocks noGrp="1" noChangeArrowheads="1"/>
          </p:cNvSpPr>
          <p:nvPr>
            <p:ph type="dt" sz="quarter" idx="1"/>
          </p:nvPr>
        </p:nvSpPr>
        <p:spPr bwMode="auto">
          <a:xfrm>
            <a:off x="695325" y="177284"/>
            <a:ext cx="69089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July 2016</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802.19-16/0110r0</a:t>
            </a:r>
            <a:endParaRPr lang="en-US" dirty="0"/>
          </a:p>
        </p:txBody>
      </p:sp>
      <p:sp>
        <p:nvSpPr>
          <p:cNvPr id="2051" name="Rectangle 3"/>
          <p:cNvSpPr>
            <a:spLocks noGrp="1" noChangeArrowheads="1"/>
          </p:cNvSpPr>
          <p:nvPr>
            <p:ph type="dt" idx="1"/>
          </p:nvPr>
        </p:nvSpPr>
        <p:spPr bwMode="auto">
          <a:xfrm>
            <a:off x="654050" y="97909"/>
            <a:ext cx="60593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 2016</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802.19-16/0110r0</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233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July 2016</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9/dcn/16/19-16-0037-09-0000-laa-comments.pdf"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Communications/16_06/R1-166040.zip" TargetMode="External"/><Relationship Id="rId2" Type="http://schemas.openxmlformats.org/officeDocument/2006/relationships/hyperlink" Target="https://mentor.ieee.org/802.19/dcn/16/19-16-0037-09-0000-laa-comments.pdf"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A discussion of</a:t>
            </a:r>
            <a:br>
              <a:rPr lang="en-US" dirty="0" smtClean="0">
                <a:solidFill>
                  <a:schemeClr val="accent2">
                    <a:lumMod val="75000"/>
                  </a:schemeClr>
                </a:solidFill>
              </a:rPr>
            </a:br>
            <a:r>
              <a:rPr lang="en-US" dirty="0" smtClean="0">
                <a:solidFill>
                  <a:schemeClr val="accent2">
                    <a:lumMod val="75000"/>
                  </a:schemeClr>
                </a:solidFill>
              </a:rPr>
              <a:t>ED &amp; PD for 802.11 &amp; LAA</a:t>
            </a:r>
            <a:br>
              <a:rPr lang="en-US" dirty="0" smtClean="0">
                <a:solidFill>
                  <a:schemeClr val="accent2">
                    <a:lumMod val="75000"/>
                  </a:schemeClr>
                </a:solidFill>
              </a:rPr>
            </a:br>
            <a:r>
              <a:rPr lang="en-US" dirty="0" smtClean="0">
                <a:solidFill>
                  <a:schemeClr val="accent2">
                    <a:lumMod val="75000"/>
                  </a:schemeClr>
                </a:solidFill>
              </a:rPr>
              <a:t>in unlicensed spectrum</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18 July 2016</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568694850"/>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+61 2 84461010</a:t>
                      </a:r>
                      <a:endParaRPr lang="en-AU" sz="1200" dirty="0">
                        <a:effectLst/>
                      </a:endParaRPr>
                    </a:p>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802.11 doesn’t satisfy the </a:t>
            </a:r>
            <a:r>
              <a:rPr lang="en-AU" i="1" dirty="0" smtClean="0"/>
              <a:t>Guiding Principle </a:t>
            </a:r>
            <a:r>
              <a:rPr lang="en-AU" dirty="0" smtClean="0"/>
              <a:t>very well in all cases in a mixed LAA/802.11 environment</a:t>
            </a:r>
            <a:endParaRPr lang="en-AU" dirty="0"/>
          </a:p>
        </p:txBody>
      </p:sp>
      <p:sp>
        <p:nvSpPr>
          <p:cNvPr id="4" name="Footer Placeholder 3"/>
          <p:cNvSpPr>
            <a:spLocks noGrp="1"/>
          </p:cNvSpPr>
          <p:nvPr>
            <p:ph type="ftr" sz="quarter" idx="10"/>
          </p:nvPr>
        </p:nvSpPr>
        <p:spPr>
          <a:xfrm>
            <a:off x="8001000" y="6475413"/>
            <a:ext cx="528355" cy="182562"/>
          </a:xfrm>
        </p:spPr>
        <p:txBody>
          <a:bodyPr/>
          <a:lstStyle/>
          <a:p>
            <a:pPr>
              <a:defRPr/>
            </a:pPr>
            <a:r>
              <a:rPr lang="en-US" dirty="0" smtClean="0"/>
              <a:t>Andrew Myles, Cisco</a:t>
            </a:r>
            <a:endParaRPr lang="en-US" dirty="0"/>
          </a:p>
        </p:txBody>
      </p:sp>
      <p:sp>
        <p:nvSpPr>
          <p:cNvPr id="5" name="Slide Number Placeholder 4"/>
          <p:cNvSpPr>
            <a:spLocks noGrp="1"/>
          </p:cNvSpPr>
          <p:nvPr>
            <p:ph type="sldNum" sz="quarter" idx="11"/>
          </p:nvPr>
        </p:nvSpPr>
        <p:spPr>
          <a:xfrm>
            <a:off x="3124200" y="6475413"/>
            <a:ext cx="504162" cy="184666"/>
          </a:xfrm>
        </p:spPr>
        <p:txBody>
          <a:bodyPr/>
          <a:lstStyle/>
          <a:p>
            <a:pPr algn="l">
              <a:defRPr/>
            </a:pPr>
            <a:r>
              <a:rPr lang="en-US" smtClean="0"/>
              <a:t>Slide </a:t>
            </a:r>
            <a:fld id="{EF4002E7-DB4D-4CC3-8382-1939D19420D8}" type="slidenum">
              <a:rPr lang="en-US" smtClean="0"/>
              <a:pPr algn="l">
                <a:defRPr/>
              </a:pPr>
              <a:t>10</a:t>
            </a:fld>
            <a:endParaRPr lang="en-US"/>
          </a:p>
        </p:txBody>
      </p:sp>
      <p:sp>
        <p:nvSpPr>
          <p:cNvPr id="6" name="Rectangle 5"/>
          <p:cNvSpPr/>
          <p:nvPr/>
        </p:nvSpPr>
        <p:spPr bwMode="auto">
          <a:xfrm>
            <a:off x="3428156" y="1905000"/>
            <a:ext cx="5334844" cy="990600"/>
          </a:xfrm>
          <a:prstGeom prst="rect">
            <a:avLst/>
          </a:prstGeom>
          <a:solidFill>
            <a:schemeClr val="accent2">
              <a:lumMod val="20000"/>
              <a:lumOff val="80000"/>
            </a:schemeClr>
          </a:solidFill>
          <a:ln w="1905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74625" marR="0" indent="-174625"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sz="1400" b="0" i="0" u="none" strike="noStrike" cap="none" normalizeH="0" baseline="0" dirty="0" smtClean="0">
                <a:ln>
                  <a:noFill/>
                </a:ln>
                <a:effectLst/>
                <a:latin typeface="+mj-lt"/>
              </a:rPr>
              <a:t>802.11 </a:t>
            </a:r>
            <a:r>
              <a:rPr lang="en-AU" sz="1400" dirty="0" smtClean="0">
                <a:latin typeface="+mj-lt"/>
              </a:rPr>
              <a:t>tx’s …</a:t>
            </a:r>
          </a:p>
          <a:p>
            <a:pPr marL="174625" marR="0" indent="-174625" algn="l" defTabSz="914400" rtl="0" eaLnBrk="0" fontAlgn="base" latinLnBrk="0" hangingPunct="0">
              <a:lnSpc>
                <a:spcPct val="100000"/>
              </a:lnSpc>
              <a:spcBef>
                <a:spcPts val="400"/>
              </a:spcBef>
              <a:spcAft>
                <a:spcPct val="0"/>
              </a:spcAft>
              <a:buClrTx/>
              <a:buSzTx/>
              <a:buFont typeface="Arial" panose="020B0604020202020204" pitchFamily="34" charset="0"/>
              <a:buChar char="•"/>
              <a:tabLst/>
            </a:pPr>
            <a:r>
              <a:rPr lang="en-AU" sz="1400" dirty="0" smtClean="0">
                <a:latin typeface="+mj-lt"/>
              </a:rPr>
              <a:t>… </a:t>
            </a:r>
            <a:r>
              <a:rPr lang="en-AU" sz="1400" dirty="0" smtClean="0">
                <a:solidFill>
                  <a:srgbClr val="00B050"/>
                </a:solidFill>
                <a:latin typeface="+mj-lt"/>
              </a:rPr>
              <a:t>low </a:t>
            </a:r>
            <a:r>
              <a:rPr kumimoji="0" lang="en-AU" sz="1400" b="0" i="0" u="none" strike="noStrike" cap="none" normalizeH="0" dirty="0" smtClean="0">
                <a:ln>
                  <a:noFill/>
                </a:ln>
                <a:solidFill>
                  <a:srgbClr val="00B050"/>
                </a:solidFill>
                <a:effectLst/>
                <a:latin typeface="+mj-lt"/>
              </a:rPr>
              <a:t>risk of adversely affecting other 802.11 systems given they are so far away (note: PD not relevant to LAA)</a:t>
            </a:r>
            <a:endParaRPr kumimoji="0" lang="en-AU" sz="1400" b="0" i="0" u="none" strike="noStrike" cap="none" normalizeH="0" baseline="0" dirty="0" smtClean="0">
              <a:ln>
                <a:noFill/>
              </a:ln>
              <a:solidFill>
                <a:srgbClr val="00B050"/>
              </a:solidFill>
              <a:effectLst/>
              <a:latin typeface="+mj-lt"/>
            </a:endParaRPr>
          </a:p>
        </p:txBody>
      </p:sp>
      <p:sp>
        <p:nvSpPr>
          <p:cNvPr id="7" name="Rectangle 6"/>
          <p:cNvSpPr/>
          <p:nvPr/>
        </p:nvSpPr>
        <p:spPr bwMode="auto">
          <a:xfrm>
            <a:off x="3428156" y="3048000"/>
            <a:ext cx="5334844" cy="990600"/>
          </a:xfrm>
          <a:prstGeom prst="rect">
            <a:avLst/>
          </a:prstGeom>
          <a:solidFill>
            <a:schemeClr val="accent2">
              <a:lumMod val="20000"/>
              <a:lumOff val="80000"/>
            </a:schemeClr>
          </a:solidFill>
          <a:ln w="1905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74625" indent="-174625" eaLnBrk="0" hangingPunct="0">
              <a:spcBef>
                <a:spcPts val="400"/>
              </a:spcBef>
              <a:buFont typeface="Arial" panose="020B0604020202020204" pitchFamily="34" charset="0"/>
              <a:buChar char="•"/>
            </a:pPr>
            <a:r>
              <a:rPr lang="en-AU" sz="1400" dirty="0" smtClean="0">
                <a:latin typeface="+mj-lt"/>
              </a:rPr>
              <a:t>802.11 doesn’t </a:t>
            </a:r>
            <a:r>
              <a:rPr lang="en-AU" sz="1400" dirty="0" err="1" smtClean="0">
                <a:latin typeface="+mj-lt"/>
              </a:rPr>
              <a:t>tx</a:t>
            </a:r>
            <a:r>
              <a:rPr lang="en-AU" sz="1400" dirty="0" smtClean="0">
                <a:latin typeface="+mj-lt"/>
              </a:rPr>
              <a:t> …</a:t>
            </a:r>
          </a:p>
          <a:p>
            <a:pPr marL="174625" indent="-174625" eaLnBrk="0" hangingPunct="0">
              <a:spcBef>
                <a:spcPts val="400"/>
              </a:spcBef>
              <a:buFont typeface="Arial" panose="020B0604020202020204" pitchFamily="34" charset="0"/>
              <a:buChar char="•"/>
            </a:pPr>
            <a:r>
              <a:rPr lang="en-AU" sz="1400" dirty="0" smtClean="0">
                <a:latin typeface="+mj-lt"/>
              </a:rPr>
              <a:t>… </a:t>
            </a:r>
            <a:r>
              <a:rPr lang="en-AU" sz="1400" dirty="0" smtClean="0">
                <a:solidFill>
                  <a:srgbClr val="00B050"/>
                </a:solidFill>
                <a:latin typeface="+mj-lt"/>
              </a:rPr>
              <a:t>avoids</a:t>
            </a:r>
            <a:r>
              <a:rPr lang="en-AU" sz="1400" dirty="0" smtClean="0">
                <a:latin typeface="+mj-lt"/>
              </a:rPr>
              <a:t> </a:t>
            </a:r>
            <a:r>
              <a:rPr lang="en-AU" sz="1400" dirty="0" smtClean="0">
                <a:solidFill>
                  <a:srgbClr val="00B050"/>
                </a:solidFill>
                <a:latin typeface="+mj-lt"/>
              </a:rPr>
              <a:t>significant risk of damaging ongoing tx’s by other 802.11 </a:t>
            </a:r>
            <a:r>
              <a:rPr lang="en-AU" sz="1400" dirty="0">
                <a:solidFill>
                  <a:srgbClr val="00B050"/>
                </a:solidFill>
                <a:latin typeface="+mj-lt"/>
              </a:rPr>
              <a:t>systems (note: PD not relevant to LAA</a:t>
            </a:r>
            <a:r>
              <a:rPr lang="en-AU" sz="1400" dirty="0" smtClean="0">
                <a:solidFill>
                  <a:srgbClr val="00B050"/>
                </a:solidFill>
                <a:latin typeface="+mj-lt"/>
              </a:rPr>
              <a:t>)</a:t>
            </a:r>
            <a:endParaRPr lang="en-AU" sz="1400" dirty="0">
              <a:solidFill>
                <a:srgbClr val="00B050"/>
              </a:solidFill>
              <a:latin typeface="+mj-lt"/>
            </a:endParaRPr>
          </a:p>
        </p:txBody>
      </p:sp>
      <p:sp>
        <p:nvSpPr>
          <p:cNvPr id="8" name="Rectangle 7"/>
          <p:cNvSpPr/>
          <p:nvPr/>
        </p:nvSpPr>
        <p:spPr bwMode="auto">
          <a:xfrm>
            <a:off x="3428156" y="4191000"/>
            <a:ext cx="5334844" cy="990600"/>
          </a:xfrm>
          <a:prstGeom prst="rect">
            <a:avLst/>
          </a:prstGeom>
          <a:solidFill>
            <a:schemeClr val="accent2">
              <a:lumMod val="20000"/>
              <a:lumOff val="80000"/>
            </a:schemeClr>
          </a:solidFill>
          <a:ln w="1905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74625" indent="-174625" eaLnBrk="0" hangingPunct="0">
              <a:spcBef>
                <a:spcPts val="400"/>
              </a:spcBef>
              <a:buFont typeface="Arial" panose="020B0604020202020204" pitchFamily="34" charset="0"/>
              <a:buChar char="•"/>
            </a:pPr>
            <a:r>
              <a:rPr lang="en-AU" sz="1400" dirty="0" smtClean="0">
                <a:latin typeface="+mj-lt"/>
              </a:rPr>
              <a:t>802.11 tx’s …</a:t>
            </a:r>
            <a:endParaRPr lang="en-AU" sz="1400" dirty="0">
              <a:latin typeface="+mj-lt"/>
            </a:endParaRPr>
          </a:p>
          <a:p>
            <a:pPr marL="174625" marR="0" indent="-174625" algn="l" defTabSz="914400" rtl="0" eaLnBrk="0" fontAlgn="base" latinLnBrk="0" hangingPunct="0">
              <a:lnSpc>
                <a:spcPct val="100000"/>
              </a:lnSpc>
              <a:spcBef>
                <a:spcPts val="400"/>
              </a:spcBef>
              <a:spcAft>
                <a:spcPct val="0"/>
              </a:spcAft>
              <a:buClrTx/>
              <a:buSzTx/>
              <a:buFont typeface="Arial" panose="020B0604020202020204" pitchFamily="34" charset="0"/>
              <a:buChar char="•"/>
              <a:tabLst/>
            </a:pPr>
            <a:r>
              <a:rPr kumimoji="0" lang="en-AU" sz="1400" b="0" i="0" u="none" strike="noStrike" cap="none" normalizeH="0" baseline="0" dirty="0" smtClean="0">
                <a:ln>
                  <a:noFill/>
                </a:ln>
                <a:effectLst/>
                <a:latin typeface="+mj-lt"/>
              </a:rPr>
              <a:t>… </a:t>
            </a:r>
            <a:r>
              <a:rPr kumimoji="0" lang="en-AU" sz="1400" b="0" i="0" u="none" strike="noStrike" cap="none" normalizeH="0" baseline="0" dirty="0" smtClean="0">
                <a:ln>
                  <a:noFill/>
                </a:ln>
                <a:solidFill>
                  <a:srgbClr val="FF0000"/>
                </a:solidFill>
                <a:effectLst/>
                <a:latin typeface="+mj-lt"/>
              </a:rPr>
              <a:t>but</a:t>
            </a:r>
            <a:r>
              <a:rPr kumimoji="0" lang="en-AU" sz="1400" b="0" i="0" u="none" strike="noStrike" cap="none" normalizeH="0" dirty="0" smtClean="0">
                <a:ln>
                  <a:noFill/>
                </a:ln>
                <a:solidFill>
                  <a:srgbClr val="FF0000"/>
                </a:solidFill>
                <a:effectLst/>
                <a:latin typeface="+mj-lt"/>
              </a:rPr>
              <a:t> will </a:t>
            </a:r>
            <a:r>
              <a:rPr kumimoji="0" lang="en-AU" sz="1400" b="0" i="0" u="none" strike="noStrike" cap="none" normalizeH="0" dirty="0" err="1" smtClean="0">
                <a:ln>
                  <a:noFill/>
                </a:ln>
                <a:solidFill>
                  <a:srgbClr val="FF0000"/>
                </a:solidFill>
                <a:effectLst/>
                <a:latin typeface="+mj-lt"/>
              </a:rPr>
              <a:t>tx</a:t>
            </a:r>
            <a:r>
              <a:rPr kumimoji="0" lang="en-AU" sz="1400" b="0" i="0" u="none" strike="noStrike" cap="none" normalizeH="0" dirty="0" smtClean="0">
                <a:ln>
                  <a:noFill/>
                </a:ln>
                <a:solidFill>
                  <a:srgbClr val="FF0000"/>
                </a:solidFill>
                <a:effectLst/>
                <a:latin typeface="+mj-lt"/>
              </a:rPr>
              <a:t> over top of LAA tx’s down to -82dBm &amp; below</a:t>
            </a:r>
            <a:br>
              <a:rPr kumimoji="0" lang="en-AU" sz="1400" b="0" i="0" u="none" strike="noStrike" cap="none" normalizeH="0" dirty="0" smtClean="0">
                <a:ln>
                  <a:noFill/>
                </a:ln>
                <a:solidFill>
                  <a:srgbClr val="FF0000"/>
                </a:solidFill>
                <a:effectLst/>
                <a:latin typeface="+mj-lt"/>
              </a:rPr>
            </a:br>
            <a:r>
              <a:rPr kumimoji="0" lang="en-AU" sz="1400" b="0" i="0" u="none" strike="noStrike" cap="none" normalizeH="0" dirty="0" smtClean="0">
                <a:ln>
                  <a:noFill/>
                </a:ln>
                <a:solidFill>
                  <a:srgbClr val="00B050"/>
                </a:solidFill>
                <a:effectLst/>
                <a:latin typeface="+mj-lt"/>
              </a:rPr>
              <a:t>(but typically will not adversely affect other 802.11 tx’s)</a:t>
            </a:r>
          </a:p>
          <a:p>
            <a:pPr marL="174625" marR="0" indent="-174625" algn="l" defTabSz="914400" rtl="0" eaLnBrk="0" fontAlgn="base" latinLnBrk="0" hangingPunct="0">
              <a:lnSpc>
                <a:spcPct val="100000"/>
              </a:lnSpc>
              <a:spcBef>
                <a:spcPts val="400"/>
              </a:spcBef>
              <a:spcAft>
                <a:spcPct val="0"/>
              </a:spcAft>
              <a:buClrTx/>
              <a:buSzTx/>
              <a:buFont typeface="Arial" panose="020B0604020202020204" pitchFamily="34" charset="0"/>
              <a:buChar char="•"/>
              <a:tabLst/>
            </a:pPr>
            <a:r>
              <a:rPr lang="en-AU" sz="1400" dirty="0" smtClean="0">
                <a:latin typeface="+mj-lt"/>
              </a:rPr>
              <a:t>… </a:t>
            </a:r>
            <a:r>
              <a:rPr lang="en-AU" sz="1400" dirty="0" smtClean="0">
                <a:solidFill>
                  <a:srgbClr val="FFC000"/>
                </a:solidFill>
                <a:latin typeface="+mj-lt"/>
              </a:rPr>
              <a:t>but mitigated noting LAA claims to handle interference well</a:t>
            </a:r>
            <a:endParaRPr kumimoji="0" lang="en-AU" sz="1400" b="0" i="0" u="none" strike="noStrike" cap="none" normalizeH="0" dirty="0" smtClean="0">
              <a:ln>
                <a:noFill/>
              </a:ln>
              <a:solidFill>
                <a:srgbClr val="FFC000"/>
              </a:solidFill>
              <a:effectLst/>
              <a:latin typeface="+mj-lt"/>
            </a:endParaRPr>
          </a:p>
        </p:txBody>
      </p:sp>
      <p:sp>
        <p:nvSpPr>
          <p:cNvPr id="9" name="Rectangle 8"/>
          <p:cNvSpPr/>
          <p:nvPr/>
        </p:nvSpPr>
        <p:spPr bwMode="auto">
          <a:xfrm>
            <a:off x="3428156" y="5334000"/>
            <a:ext cx="5334844" cy="990600"/>
          </a:xfrm>
          <a:prstGeom prst="rect">
            <a:avLst/>
          </a:prstGeom>
          <a:solidFill>
            <a:schemeClr val="accent2">
              <a:lumMod val="20000"/>
              <a:lumOff val="80000"/>
            </a:schemeClr>
          </a:solidFill>
          <a:ln w="1905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74625" indent="-174625" eaLnBrk="0" hangingPunct="0">
              <a:spcBef>
                <a:spcPts val="400"/>
              </a:spcBef>
              <a:buFont typeface="Arial" panose="020B0604020202020204" pitchFamily="34" charset="0"/>
              <a:buChar char="•"/>
            </a:pPr>
            <a:r>
              <a:rPr lang="en-AU" sz="1400" dirty="0" smtClean="0">
                <a:latin typeface="+mj-lt"/>
              </a:rPr>
              <a:t>802.11 doesn’t </a:t>
            </a:r>
            <a:r>
              <a:rPr lang="en-AU" sz="1400" dirty="0" err="1" smtClean="0">
                <a:latin typeface="+mj-lt"/>
              </a:rPr>
              <a:t>tx</a:t>
            </a:r>
            <a:r>
              <a:rPr lang="en-AU" sz="1400" dirty="0" smtClean="0">
                <a:latin typeface="+mj-lt"/>
              </a:rPr>
              <a:t> …</a:t>
            </a:r>
          </a:p>
          <a:p>
            <a:pPr marL="174625" indent="-174625" eaLnBrk="0" hangingPunct="0">
              <a:spcBef>
                <a:spcPts val="400"/>
              </a:spcBef>
              <a:buFont typeface="Arial" panose="020B0604020202020204" pitchFamily="34" charset="0"/>
              <a:buChar char="•"/>
            </a:pPr>
            <a:r>
              <a:rPr lang="en-AU" sz="1400" dirty="0" smtClean="0">
                <a:latin typeface="+mj-lt"/>
              </a:rPr>
              <a:t>… </a:t>
            </a:r>
            <a:r>
              <a:rPr lang="en-AU" sz="1400" dirty="0" smtClean="0">
                <a:solidFill>
                  <a:srgbClr val="00B050"/>
                </a:solidFill>
                <a:latin typeface="+mj-lt"/>
              </a:rPr>
              <a:t>there is not much point </a:t>
            </a:r>
            <a:r>
              <a:rPr lang="en-AU" sz="1400" dirty="0" err="1" smtClean="0">
                <a:solidFill>
                  <a:srgbClr val="00B050"/>
                </a:solidFill>
                <a:latin typeface="+mj-lt"/>
              </a:rPr>
              <a:t>tx’ing</a:t>
            </a:r>
            <a:r>
              <a:rPr lang="en-AU" sz="1400" dirty="0" smtClean="0">
                <a:solidFill>
                  <a:srgbClr val="00B050"/>
                </a:solidFill>
                <a:latin typeface="+mj-lt"/>
              </a:rPr>
              <a:t> given the energy is so loud </a:t>
            </a:r>
            <a:endParaRPr lang="en-AU" sz="1400" dirty="0">
              <a:solidFill>
                <a:srgbClr val="00B050"/>
              </a:solidFill>
              <a:latin typeface="+mj-lt"/>
            </a:endParaRPr>
          </a:p>
        </p:txBody>
      </p:sp>
      <p:sp>
        <p:nvSpPr>
          <p:cNvPr id="10" name="Rectangle 9"/>
          <p:cNvSpPr/>
          <p:nvPr/>
        </p:nvSpPr>
        <p:spPr bwMode="auto">
          <a:xfrm>
            <a:off x="2286000" y="1905000"/>
            <a:ext cx="1142156" cy="990600"/>
          </a:xfrm>
          <a:prstGeom prst="rect">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&lt; -82dBm</a:t>
            </a:r>
          </a:p>
        </p:txBody>
      </p:sp>
      <p:sp>
        <p:nvSpPr>
          <p:cNvPr id="11" name="Rectangle 10"/>
          <p:cNvSpPr/>
          <p:nvPr/>
        </p:nvSpPr>
        <p:spPr bwMode="auto">
          <a:xfrm>
            <a:off x="2286000" y="3048000"/>
            <a:ext cx="1142156" cy="990600"/>
          </a:xfrm>
          <a:prstGeom prst="rect">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600" b="1" dirty="0">
                <a:latin typeface="+mj-lt"/>
              </a:rPr>
              <a:t>&gt;</a:t>
            </a:r>
            <a:r>
              <a:rPr lang="en-AU" sz="1600" b="1" dirty="0" smtClean="0">
                <a:latin typeface="+mj-lt"/>
              </a:rPr>
              <a:t> </a:t>
            </a:r>
            <a:r>
              <a:rPr lang="en-AU" sz="1600" b="1" dirty="0">
                <a:latin typeface="+mj-lt"/>
              </a:rPr>
              <a:t>-82dBm</a:t>
            </a:r>
          </a:p>
        </p:txBody>
      </p:sp>
      <p:sp>
        <p:nvSpPr>
          <p:cNvPr id="12" name="Rectangle 11"/>
          <p:cNvSpPr/>
          <p:nvPr/>
        </p:nvSpPr>
        <p:spPr bwMode="auto">
          <a:xfrm>
            <a:off x="2286000" y="4191000"/>
            <a:ext cx="1142156" cy="990600"/>
          </a:xfrm>
          <a:prstGeom prst="rect">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600" b="1" dirty="0">
                <a:latin typeface="+mj-lt"/>
              </a:rPr>
              <a:t>&lt; </a:t>
            </a:r>
            <a:r>
              <a:rPr lang="en-AU" sz="1600" b="1" dirty="0" smtClean="0">
                <a:latin typeface="+mj-lt"/>
              </a:rPr>
              <a:t>-62dBm</a:t>
            </a:r>
            <a:endParaRPr lang="en-AU" sz="1600" b="1" dirty="0">
              <a:latin typeface="+mj-lt"/>
            </a:endParaRPr>
          </a:p>
        </p:txBody>
      </p:sp>
      <p:sp>
        <p:nvSpPr>
          <p:cNvPr id="13" name="Rectangle 12"/>
          <p:cNvSpPr/>
          <p:nvPr/>
        </p:nvSpPr>
        <p:spPr bwMode="auto">
          <a:xfrm>
            <a:off x="2286000" y="5334000"/>
            <a:ext cx="1142156" cy="990600"/>
          </a:xfrm>
          <a:prstGeom prst="rect">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600" b="1" dirty="0">
                <a:latin typeface="+mj-lt"/>
              </a:rPr>
              <a:t>&gt; </a:t>
            </a:r>
            <a:r>
              <a:rPr lang="en-AU" sz="1600" b="1" dirty="0" smtClean="0">
                <a:latin typeface="+mj-lt"/>
              </a:rPr>
              <a:t>-62dBm</a:t>
            </a:r>
            <a:endParaRPr lang="en-AU" sz="1600" b="1" dirty="0">
              <a:latin typeface="+mj-lt"/>
            </a:endParaRPr>
          </a:p>
        </p:txBody>
      </p:sp>
      <p:sp>
        <p:nvSpPr>
          <p:cNvPr id="15" name="Rectangle 14"/>
          <p:cNvSpPr/>
          <p:nvPr/>
        </p:nvSpPr>
        <p:spPr bwMode="auto">
          <a:xfrm>
            <a:off x="1600200" y="4945856"/>
            <a:ext cx="457200" cy="597693"/>
          </a:xfrm>
          <a:prstGeom prst="rect">
            <a:avLst/>
          </a:prstGeom>
          <a:noFill/>
          <a:ln w="12700" cap="flat" cmpd="sng" algn="ctr">
            <a:noFill/>
            <a:prstDash val="solid"/>
            <a:round/>
            <a:headEnd type="none" w="sm" len="sm"/>
            <a:tailEnd type="none" w="sm" len="sm"/>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ED</a:t>
            </a:r>
          </a:p>
        </p:txBody>
      </p:sp>
      <p:sp>
        <p:nvSpPr>
          <p:cNvPr id="16" name="Rectangle 15"/>
          <p:cNvSpPr/>
          <p:nvPr/>
        </p:nvSpPr>
        <p:spPr bwMode="auto">
          <a:xfrm>
            <a:off x="1600200" y="2686050"/>
            <a:ext cx="457200" cy="590550"/>
          </a:xfrm>
          <a:prstGeom prst="rect">
            <a:avLst/>
          </a:prstGeom>
          <a:noFill/>
          <a:ln w="12700" cap="flat" cmpd="sng" algn="ctr">
            <a:noFill/>
            <a:prstDash val="solid"/>
            <a:round/>
            <a:headEnd type="none" w="sm" len="sm"/>
            <a:tailEnd type="none" w="sm" len="sm"/>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PD</a:t>
            </a:r>
          </a:p>
        </p:txBody>
      </p:sp>
      <p:sp>
        <p:nvSpPr>
          <p:cNvPr id="18" name="Rectangle 17"/>
          <p:cNvSpPr/>
          <p:nvPr/>
        </p:nvSpPr>
        <p:spPr bwMode="auto">
          <a:xfrm>
            <a:off x="304800" y="3810000"/>
            <a:ext cx="8382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802.11</a:t>
            </a:r>
          </a:p>
        </p:txBody>
      </p:sp>
      <p:cxnSp>
        <p:nvCxnSpPr>
          <p:cNvPr id="20" name="Straight Connector 19"/>
          <p:cNvCxnSpPr>
            <a:stCxn id="16" idx="3"/>
            <a:endCxn id="10" idx="1"/>
          </p:cNvCxnSpPr>
          <p:nvPr/>
        </p:nvCxnSpPr>
        <p:spPr bwMode="auto">
          <a:xfrm flipV="1">
            <a:off x="2057400" y="2400300"/>
            <a:ext cx="228600" cy="58102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3" name="Straight Connector 22"/>
          <p:cNvCxnSpPr>
            <a:stCxn id="16" idx="3"/>
            <a:endCxn id="11" idx="1"/>
          </p:cNvCxnSpPr>
          <p:nvPr/>
        </p:nvCxnSpPr>
        <p:spPr bwMode="auto">
          <a:xfrm>
            <a:off x="2057400" y="2981325"/>
            <a:ext cx="228600" cy="56197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 name="Straight Connector 25"/>
          <p:cNvCxnSpPr>
            <a:stCxn id="15" idx="3"/>
            <a:endCxn id="12" idx="1"/>
          </p:cNvCxnSpPr>
          <p:nvPr/>
        </p:nvCxnSpPr>
        <p:spPr bwMode="auto">
          <a:xfrm flipV="1">
            <a:off x="2057400" y="4686300"/>
            <a:ext cx="228600" cy="55840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Straight Connector 28"/>
          <p:cNvCxnSpPr>
            <a:stCxn id="15" idx="3"/>
            <a:endCxn id="13" idx="1"/>
          </p:cNvCxnSpPr>
          <p:nvPr/>
        </p:nvCxnSpPr>
        <p:spPr bwMode="auto">
          <a:xfrm>
            <a:off x="2057400" y="5244703"/>
            <a:ext cx="228600" cy="58459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4" name="Straight Connector 33"/>
          <p:cNvCxnSpPr>
            <a:stCxn id="18" idx="3"/>
            <a:endCxn id="16" idx="1"/>
          </p:cNvCxnSpPr>
          <p:nvPr/>
        </p:nvCxnSpPr>
        <p:spPr bwMode="auto">
          <a:xfrm flipV="1">
            <a:off x="1143000" y="2981325"/>
            <a:ext cx="457200" cy="113347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Straight Connector 34"/>
          <p:cNvCxnSpPr>
            <a:stCxn id="18" idx="3"/>
            <a:endCxn id="15" idx="1"/>
          </p:cNvCxnSpPr>
          <p:nvPr/>
        </p:nvCxnSpPr>
        <p:spPr bwMode="auto">
          <a:xfrm>
            <a:off x="1143000" y="4114800"/>
            <a:ext cx="457200" cy="112990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6" name="Rectangle 85"/>
          <p:cNvSpPr/>
          <p:nvPr/>
        </p:nvSpPr>
        <p:spPr bwMode="auto">
          <a:xfrm>
            <a:off x="8382000" y="2438400"/>
            <a:ext cx="3810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2800" b="1" dirty="0">
                <a:solidFill>
                  <a:srgbClr val="00B050"/>
                </a:solidFill>
                <a:sym typeface="Wingdings"/>
              </a:rPr>
              <a:t></a:t>
            </a:r>
            <a:endParaRPr lang="en-AU" sz="2800" b="1" dirty="0">
              <a:solidFill>
                <a:srgbClr val="00B050"/>
              </a:solidFill>
            </a:endParaRPr>
          </a:p>
        </p:txBody>
      </p:sp>
      <p:sp>
        <p:nvSpPr>
          <p:cNvPr id="87" name="Rectangle 86"/>
          <p:cNvSpPr/>
          <p:nvPr/>
        </p:nvSpPr>
        <p:spPr bwMode="auto">
          <a:xfrm>
            <a:off x="8382000" y="3581400"/>
            <a:ext cx="3810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2800" b="1" dirty="0" smtClean="0">
                <a:solidFill>
                  <a:srgbClr val="00B050"/>
                </a:solidFill>
                <a:sym typeface="Wingdings"/>
              </a:rPr>
              <a:t></a:t>
            </a:r>
            <a:endParaRPr lang="en-AU" sz="2800" b="1" dirty="0">
              <a:solidFill>
                <a:srgbClr val="00B050"/>
              </a:solidFill>
            </a:endParaRPr>
          </a:p>
        </p:txBody>
      </p:sp>
      <p:sp>
        <p:nvSpPr>
          <p:cNvPr id="88" name="Rectangle 87"/>
          <p:cNvSpPr/>
          <p:nvPr/>
        </p:nvSpPr>
        <p:spPr bwMode="auto">
          <a:xfrm>
            <a:off x="8382000" y="4724400"/>
            <a:ext cx="3810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2800" b="1" dirty="0">
                <a:solidFill>
                  <a:srgbClr val="FF0000"/>
                </a:solidFill>
                <a:sym typeface="Wingdings"/>
              </a:rPr>
              <a:t></a:t>
            </a:r>
            <a:endParaRPr lang="en-AU" sz="2800" b="1" dirty="0">
              <a:solidFill>
                <a:srgbClr val="FF0000"/>
              </a:solidFill>
            </a:endParaRPr>
          </a:p>
        </p:txBody>
      </p:sp>
      <p:sp>
        <p:nvSpPr>
          <p:cNvPr id="89" name="Rectangle 88"/>
          <p:cNvSpPr/>
          <p:nvPr/>
        </p:nvSpPr>
        <p:spPr bwMode="auto">
          <a:xfrm>
            <a:off x="8382000" y="5867400"/>
            <a:ext cx="3810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2800" b="1" dirty="0" smtClean="0">
                <a:solidFill>
                  <a:srgbClr val="00B050"/>
                </a:solidFill>
                <a:sym typeface="Wingdings"/>
              </a:rPr>
              <a:t></a:t>
            </a:r>
            <a:endParaRPr lang="en-AU" sz="2800" b="1" dirty="0">
              <a:solidFill>
                <a:srgbClr val="00B050"/>
              </a:solidFill>
            </a:endParaRPr>
          </a:p>
        </p:txBody>
      </p:sp>
      <p:sp>
        <p:nvSpPr>
          <p:cNvPr id="90" name="Rectangle 89"/>
          <p:cNvSpPr/>
          <p:nvPr/>
        </p:nvSpPr>
        <p:spPr bwMode="auto">
          <a:xfrm>
            <a:off x="914400" y="3352800"/>
            <a:ext cx="5334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1st</a:t>
            </a:r>
          </a:p>
        </p:txBody>
      </p:sp>
      <p:sp>
        <p:nvSpPr>
          <p:cNvPr id="91" name="Rectangle 90"/>
          <p:cNvSpPr/>
          <p:nvPr/>
        </p:nvSpPr>
        <p:spPr bwMode="auto">
          <a:xfrm>
            <a:off x="914400" y="4572000"/>
            <a:ext cx="5334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2nd</a:t>
            </a:r>
          </a:p>
        </p:txBody>
      </p:sp>
      <p:sp>
        <p:nvSpPr>
          <p:cNvPr id="28" name="Rectangle 27"/>
          <p:cNvSpPr/>
          <p:nvPr/>
        </p:nvSpPr>
        <p:spPr bwMode="auto">
          <a:xfrm>
            <a:off x="152400" y="1905000"/>
            <a:ext cx="1981200" cy="685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Assumption:</a:t>
            </a:r>
          </a:p>
          <a:p>
            <a:pPr marL="0" marR="0" indent="0" algn="l" defTabSz="914400" rtl="0" eaLnBrk="0" fontAlgn="base" latinLnBrk="0" hangingPunct="0">
              <a:lnSpc>
                <a:spcPct val="100000"/>
              </a:lnSpc>
              <a:spcBef>
                <a:spcPct val="0"/>
              </a:spcBef>
              <a:spcAft>
                <a:spcPct val="0"/>
              </a:spcAft>
              <a:buClrTx/>
              <a:buSzTx/>
              <a:buFontTx/>
              <a:buNone/>
              <a:tabLst/>
            </a:pPr>
            <a:r>
              <a:rPr lang="en-AU" sz="1600" dirty="0" smtClean="0">
                <a:latin typeface="+mj-lt"/>
              </a:rPr>
              <a:t>802.11 in mixed LAA/802.11 environment</a:t>
            </a:r>
            <a:endParaRPr kumimoji="0" lang="en-AU" sz="160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1995029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LAA doesn’t satisfy the </a:t>
            </a:r>
            <a:r>
              <a:rPr lang="en-AU" i="1" dirty="0" smtClean="0"/>
              <a:t>Guiding Principle </a:t>
            </a:r>
            <a:r>
              <a:rPr lang="en-AU" dirty="0" smtClean="0"/>
              <a:t>in a mixed LAA/802.11 environment very well – and it matters!</a:t>
            </a:r>
            <a:endParaRPr lang="en-AU" dirty="0"/>
          </a:p>
        </p:txBody>
      </p:sp>
      <p:sp>
        <p:nvSpPr>
          <p:cNvPr id="4" name="Footer Placeholder 3"/>
          <p:cNvSpPr>
            <a:spLocks noGrp="1"/>
          </p:cNvSpPr>
          <p:nvPr>
            <p:ph type="ftr" sz="quarter" idx="10"/>
          </p:nvPr>
        </p:nvSpPr>
        <p:spPr>
          <a:xfrm>
            <a:off x="8006045" y="6475413"/>
            <a:ext cx="528355" cy="182562"/>
          </a:xfrm>
        </p:spPr>
        <p:txBody>
          <a:bodyPr/>
          <a:lstStyle/>
          <a:p>
            <a:pPr>
              <a:defRPr/>
            </a:pPr>
            <a:r>
              <a:rPr lang="en-US" dirty="0" smtClean="0"/>
              <a:t>Andrew Myles, Cisco</a:t>
            </a:r>
            <a:endParaRPr lang="en-US" dirty="0"/>
          </a:p>
        </p:txBody>
      </p:sp>
      <p:sp>
        <p:nvSpPr>
          <p:cNvPr id="5" name="Slide Number Placeholder 4"/>
          <p:cNvSpPr>
            <a:spLocks noGrp="1"/>
          </p:cNvSpPr>
          <p:nvPr>
            <p:ph type="sldNum" sz="quarter" idx="11"/>
          </p:nvPr>
        </p:nvSpPr>
        <p:spPr>
          <a:xfrm>
            <a:off x="3124200" y="6475413"/>
            <a:ext cx="504162" cy="184666"/>
          </a:xfrm>
        </p:spPr>
        <p:txBody>
          <a:bodyPr/>
          <a:lstStyle/>
          <a:p>
            <a:pPr algn="l">
              <a:defRPr/>
            </a:pPr>
            <a:r>
              <a:rPr lang="en-US" smtClean="0"/>
              <a:t>Slide </a:t>
            </a:r>
            <a:fld id="{EF4002E7-DB4D-4CC3-8382-1939D19420D8}" type="slidenum">
              <a:rPr lang="en-US" smtClean="0"/>
              <a:pPr algn="l">
                <a:defRPr/>
              </a:pPr>
              <a:t>11</a:t>
            </a:fld>
            <a:endParaRPr lang="en-US"/>
          </a:p>
        </p:txBody>
      </p:sp>
      <p:sp>
        <p:nvSpPr>
          <p:cNvPr id="8" name="Rectangle 7"/>
          <p:cNvSpPr/>
          <p:nvPr/>
        </p:nvSpPr>
        <p:spPr bwMode="auto">
          <a:xfrm>
            <a:off x="3428156" y="1752600"/>
            <a:ext cx="5334844" cy="990600"/>
          </a:xfrm>
          <a:prstGeom prst="rect">
            <a:avLst/>
          </a:prstGeom>
          <a:solidFill>
            <a:schemeClr val="accent2">
              <a:lumMod val="20000"/>
              <a:lumOff val="80000"/>
            </a:schemeClr>
          </a:solidFill>
          <a:ln w="1905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74625" indent="-174625" eaLnBrk="0" hangingPunct="0">
              <a:spcBef>
                <a:spcPts val="400"/>
              </a:spcBef>
              <a:buFont typeface="Arial" panose="020B0604020202020204" pitchFamily="34" charset="0"/>
              <a:buChar char="•"/>
            </a:pPr>
            <a:r>
              <a:rPr lang="en-AU" sz="1400" dirty="0" smtClean="0">
                <a:latin typeface="+mj-lt"/>
              </a:rPr>
              <a:t>LAA tx’s …</a:t>
            </a:r>
            <a:endParaRPr lang="en-AU" sz="1400" dirty="0">
              <a:latin typeface="+mj-lt"/>
            </a:endParaRPr>
          </a:p>
          <a:p>
            <a:pPr marL="174625" marR="0" indent="-174625" algn="l" defTabSz="914400" rtl="0" eaLnBrk="0" fontAlgn="base" latinLnBrk="0" hangingPunct="0">
              <a:lnSpc>
                <a:spcPct val="100000"/>
              </a:lnSpc>
              <a:spcBef>
                <a:spcPts val="400"/>
              </a:spcBef>
              <a:spcAft>
                <a:spcPct val="0"/>
              </a:spcAft>
              <a:buClrTx/>
              <a:buSzTx/>
              <a:buFont typeface="Arial" panose="020B0604020202020204" pitchFamily="34" charset="0"/>
              <a:buChar char="•"/>
              <a:tabLst/>
            </a:pPr>
            <a:r>
              <a:rPr kumimoji="0" lang="en-AU" sz="1400" b="0" i="0" u="none" strike="noStrike" cap="none" normalizeH="0" baseline="0" dirty="0" smtClean="0">
                <a:ln>
                  <a:noFill/>
                </a:ln>
                <a:effectLst/>
                <a:latin typeface="+mj-lt"/>
              </a:rPr>
              <a:t>… </a:t>
            </a:r>
            <a:r>
              <a:rPr kumimoji="0" lang="en-AU" sz="1400" b="0" i="0" u="none" strike="noStrike" cap="none" normalizeH="0" baseline="0" dirty="0" smtClean="0">
                <a:ln>
                  <a:noFill/>
                </a:ln>
                <a:solidFill>
                  <a:srgbClr val="FF0000"/>
                </a:solidFill>
                <a:effectLst/>
                <a:latin typeface="+mj-lt"/>
              </a:rPr>
              <a:t>but</a:t>
            </a:r>
            <a:r>
              <a:rPr kumimoji="0" lang="en-AU" sz="1400" b="0" i="0" u="none" strike="noStrike" cap="none" normalizeH="0" dirty="0" smtClean="0">
                <a:ln>
                  <a:noFill/>
                </a:ln>
                <a:solidFill>
                  <a:srgbClr val="FF0000"/>
                </a:solidFill>
                <a:effectLst/>
                <a:latin typeface="+mj-lt"/>
              </a:rPr>
              <a:t> will </a:t>
            </a:r>
            <a:r>
              <a:rPr kumimoji="0" lang="en-AU" sz="1400" b="0" i="0" u="none" strike="noStrike" cap="none" normalizeH="0" dirty="0" err="1" smtClean="0">
                <a:ln>
                  <a:noFill/>
                </a:ln>
                <a:solidFill>
                  <a:srgbClr val="FF0000"/>
                </a:solidFill>
                <a:effectLst/>
                <a:latin typeface="+mj-lt"/>
              </a:rPr>
              <a:t>tx</a:t>
            </a:r>
            <a:r>
              <a:rPr kumimoji="0" lang="en-AU" sz="1400" b="0" i="0" u="none" strike="noStrike" cap="none" normalizeH="0" dirty="0" smtClean="0">
                <a:ln>
                  <a:noFill/>
                </a:ln>
                <a:solidFill>
                  <a:srgbClr val="FF0000"/>
                </a:solidFill>
                <a:effectLst/>
                <a:latin typeface="+mj-lt"/>
              </a:rPr>
              <a:t> over top of ongoing 802.11 tx’s down to -82dBm, where 802.11 would not in the same circumstances</a:t>
            </a:r>
            <a:endParaRPr kumimoji="0" lang="en-AU" sz="1400" b="0" i="0" u="none" strike="noStrike" cap="none" normalizeH="0" dirty="0" smtClean="0">
              <a:ln>
                <a:noFill/>
              </a:ln>
              <a:solidFill>
                <a:srgbClr val="FFC000"/>
              </a:solidFill>
              <a:effectLst/>
              <a:latin typeface="+mj-lt"/>
            </a:endParaRPr>
          </a:p>
        </p:txBody>
      </p:sp>
      <p:sp>
        <p:nvSpPr>
          <p:cNvPr id="9" name="Rectangle 8"/>
          <p:cNvSpPr/>
          <p:nvPr/>
        </p:nvSpPr>
        <p:spPr bwMode="auto">
          <a:xfrm>
            <a:off x="3428156" y="2895600"/>
            <a:ext cx="5334844" cy="990600"/>
          </a:xfrm>
          <a:prstGeom prst="rect">
            <a:avLst/>
          </a:prstGeom>
          <a:solidFill>
            <a:schemeClr val="accent2">
              <a:lumMod val="20000"/>
              <a:lumOff val="80000"/>
            </a:schemeClr>
          </a:solidFill>
          <a:ln w="1905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74625" indent="-174625" eaLnBrk="0" hangingPunct="0">
              <a:spcBef>
                <a:spcPts val="400"/>
              </a:spcBef>
              <a:buFont typeface="Arial" panose="020B0604020202020204" pitchFamily="34" charset="0"/>
              <a:buChar char="•"/>
            </a:pPr>
            <a:r>
              <a:rPr lang="en-AU" sz="1400" dirty="0" smtClean="0">
                <a:latin typeface="+mj-lt"/>
              </a:rPr>
              <a:t>LAA doesn’t </a:t>
            </a:r>
            <a:r>
              <a:rPr lang="en-AU" sz="1400" dirty="0" err="1" smtClean="0">
                <a:latin typeface="+mj-lt"/>
              </a:rPr>
              <a:t>tx</a:t>
            </a:r>
            <a:r>
              <a:rPr lang="en-AU" sz="1400" dirty="0" smtClean="0">
                <a:latin typeface="+mj-lt"/>
              </a:rPr>
              <a:t> …</a:t>
            </a:r>
          </a:p>
          <a:p>
            <a:pPr marL="174625" indent="-174625" eaLnBrk="0" hangingPunct="0">
              <a:spcBef>
                <a:spcPts val="400"/>
              </a:spcBef>
              <a:buFont typeface="Arial" panose="020B0604020202020204" pitchFamily="34" charset="0"/>
              <a:buChar char="•"/>
            </a:pPr>
            <a:r>
              <a:rPr lang="en-AU" sz="1400" dirty="0" smtClean="0">
                <a:solidFill>
                  <a:srgbClr val="00B050"/>
                </a:solidFill>
                <a:latin typeface="+mj-lt"/>
              </a:rPr>
              <a:t>… which means that LAA respects ongoing 802.11 tx’s from</a:t>
            </a:r>
            <a:br>
              <a:rPr lang="en-AU" sz="1400" dirty="0" smtClean="0">
                <a:solidFill>
                  <a:srgbClr val="00B050"/>
                </a:solidFill>
                <a:latin typeface="+mj-lt"/>
              </a:rPr>
            </a:br>
            <a:r>
              <a:rPr lang="en-AU" sz="1400" dirty="0" smtClean="0">
                <a:solidFill>
                  <a:srgbClr val="00B050"/>
                </a:solidFill>
                <a:latin typeface="+mj-lt"/>
              </a:rPr>
              <a:t>-72dBm to -62dBm better than 802.11 protects LAA tx’s</a:t>
            </a:r>
            <a:endParaRPr lang="en-AU" sz="1400" dirty="0">
              <a:solidFill>
                <a:srgbClr val="00B050"/>
              </a:solidFill>
              <a:latin typeface="+mj-lt"/>
            </a:endParaRPr>
          </a:p>
        </p:txBody>
      </p:sp>
      <p:sp>
        <p:nvSpPr>
          <p:cNvPr id="12" name="Rectangle 11"/>
          <p:cNvSpPr/>
          <p:nvPr/>
        </p:nvSpPr>
        <p:spPr bwMode="auto">
          <a:xfrm>
            <a:off x="2286000" y="1752600"/>
            <a:ext cx="1142156" cy="990600"/>
          </a:xfrm>
          <a:prstGeom prst="rect">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600" b="1" dirty="0">
                <a:latin typeface="+mj-lt"/>
              </a:rPr>
              <a:t>&lt; </a:t>
            </a:r>
            <a:r>
              <a:rPr lang="en-AU" sz="1600" b="1" dirty="0" smtClean="0">
                <a:latin typeface="+mj-lt"/>
              </a:rPr>
              <a:t>-72dBm</a:t>
            </a:r>
            <a:endParaRPr lang="en-AU" sz="1600" b="1" dirty="0">
              <a:latin typeface="+mj-lt"/>
            </a:endParaRPr>
          </a:p>
        </p:txBody>
      </p:sp>
      <p:sp>
        <p:nvSpPr>
          <p:cNvPr id="13" name="Rectangle 12"/>
          <p:cNvSpPr/>
          <p:nvPr/>
        </p:nvSpPr>
        <p:spPr bwMode="auto">
          <a:xfrm>
            <a:off x="2286000" y="2895600"/>
            <a:ext cx="1142156" cy="990600"/>
          </a:xfrm>
          <a:prstGeom prst="rect">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600" b="1" dirty="0">
                <a:latin typeface="+mj-lt"/>
              </a:rPr>
              <a:t>&gt; </a:t>
            </a:r>
            <a:r>
              <a:rPr lang="en-AU" sz="1600" b="1" dirty="0" smtClean="0">
                <a:latin typeface="+mj-lt"/>
              </a:rPr>
              <a:t>-72dBm</a:t>
            </a:r>
            <a:endParaRPr lang="en-AU" sz="1600" b="1" dirty="0">
              <a:latin typeface="+mj-lt"/>
            </a:endParaRPr>
          </a:p>
        </p:txBody>
      </p:sp>
      <p:sp>
        <p:nvSpPr>
          <p:cNvPr id="15" name="Rectangle 14"/>
          <p:cNvSpPr/>
          <p:nvPr/>
        </p:nvSpPr>
        <p:spPr bwMode="auto">
          <a:xfrm>
            <a:off x="1600200" y="2507456"/>
            <a:ext cx="457200" cy="597693"/>
          </a:xfrm>
          <a:prstGeom prst="rect">
            <a:avLst/>
          </a:prstGeom>
          <a:noFill/>
          <a:ln w="12700" cap="flat" cmpd="sng" algn="ctr">
            <a:noFill/>
            <a:prstDash val="solid"/>
            <a:round/>
            <a:headEnd type="none" w="sm" len="sm"/>
            <a:tailEnd type="none" w="sm" len="sm"/>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ED</a:t>
            </a:r>
          </a:p>
        </p:txBody>
      </p:sp>
      <p:sp>
        <p:nvSpPr>
          <p:cNvPr id="18" name="Rectangle 17"/>
          <p:cNvSpPr/>
          <p:nvPr/>
        </p:nvSpPr>
        <p:spPr bwMode="auto">
          <a:xfrm>
            <a:off x="304800" y="3810000"/>
            <a:ext cx="8382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AU" sz="1600" b="1" dirty="0" smtClean="0">
                <a:latin typeface="+mj-lt"/>
              </a:rPr>
              <a:t>LAA</a:t>
            </a:r>
            <a:endParaRPr kumimoji="0" lang="en-AU" sz="1600" b="1" i="0" u="none" strike="noStrike" cap="none" normalizeH="0" baseline="0" dirty="0" smtClean="0">
              <a:ln>
                <a:noFill/>
              </a:ln>
              <a:solidFill>
                <a:schemeClr val="tx1"/>
              </a:solidFill>
              <a:effectLst/>
              <a:latin typeface="+mj-lt"/>
            </a:endParaRPr>
          </a:p>
        </p:txBody>
      </p:sp>
      <p:cxnSp>
        <p:nvCxnSpPr>
          <p:cNvPr id="26" name="Straight Connector 25"/>
          <p:cNvCxnSpPr>
            <a:stCxn id="15" idx="3"/>
            <a:endCxn id="12" idx="1"/>
          </p:cNvCxnSpPr>
          <p:nvPr/>
        </p:nvCxnSpPr>
        <p:spPr bwMode="auto">
          <a:xfrm flipV="1">
            <a:off x="2057400" y="2247900"/>
            <a:ext cx="228600" cy="55840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Straight Connector 28"/>
          <p:cNvCxnSpPr>
            <a:stCxn id="15" idx="3"/>
            <a:endCxn id="13" idx="1"/>
          </p:cNvCxnSpPr>
          <p:nvPr/>
        </p:nvCxnSpPr>
        <p:spPr bwMode="auto">
          <a:xfrm>
            <a:off x="2057400" y="2806303"/>
            <a:ext cx="228600" cy="58459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Straight Connector 34"/>
          <p:cNvCxnSpPr>
            <a:stCxn id="18" idx="3"/>
            <a:endCxn id="15" idx="1"/>
          </p:cNvCxnSpPr>
          <p:nvPr/>
        </p:nvCxnSpPr>
        <p:spPr bwMode="auto">
          <a:xfrm flipV="1">
            <a:off x="1143000" y="2806303"/>
            <a:ext cx="457200" cy="130849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8" name="Rectangle 87"/>
          <p:cNvSpPr/>
          <p:nvPr/>
        </p:nvSpPr>
        <p:spPr bwMode="auto">
          <a:xfrm>
            <a:off x="8382000" y="2286000"/>
            <a:ext cx="3810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2800" b="1" i="0" u="none" strike="noStrike" cap="none" normalizeH="0" baseline="0" dirty="0" smtClean="0">
                <a:ln>
                  <a:noFill/>
                </a:ln>
                <a:solidFill>
                  <a:srgbClr val="FF0000"/>
                </a:solidFill>
                <a:effectLst/>
                <a:latin typeface="Times New Roman" pitchFamily="18" charset="0"/>
                <a:sym typeface="Wingdings"/>
              </a:rPr>
              <a:t></a:t>
            </a:r>
            <a:endParaRPr kumimoji="0" lang="en-AU" sz="2800" b="1" i="0" u="none" strike="noStrike" cap="none" normalizeH="0" baseline="0" dirty="0" smtClean="0">
              <a:ln>
                <a:noFill/>
              </a:ln>
              <a:solidFill>
                <a:srgbClr val="FF0000"/>
              </a:solidFill>
              <a:effectLst/>
              <a:latin typeface="Times New Roman" pitchFamily="18" charset="0"/>
            </a:endParaRPr>
          </a:p>
        </p:txBody>
      </p:sp>
      <p:sp>
        <p:nvSpPr>
          <p:cNvPr id="89" name="Rectangle 88"/>
          <p:cNvSpPr/>
          <p:nvPr/>
        </p:nvSpPr>
        <p:spPr bwMode="auto">
          <a:xfrm>
            <a:off x="8382000" y="3429000"/>
            <a:ext cx="3810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eaLnBrk="0" hangingPunct="0"/>
            <a:r>
              <a:rPr lang="en-AU" sz="2800" b="1" dirty="0" smtClean="0">
                <a:solidFill>
                  <a:srgbClr val="00B050"/>
                </a:solidFill>
                <a:sym typeface="Wingdings"/>
              </a:rPr>
              <a:t></a:t>
            </a:r>
            <a:endParaRPr lang="en-AU" sz="2800" b="1" dirty="0">
              <a:solidFill>
                <a:srgbClr val="00B050"/>
              </a:solidFill>
            </a:endParaRPr>
          </a:p>
        </p:txBody>
      </p:sp>
      <p:sp>
        <p:nvSpPr>
          <p:cNvPr id="3" name="Rectangle 2"/>
          <p:cNvSpPr/>
          <p:nvPr/>
        </p:nvSpPr>
        <p:spPr bwMode="auto">
          <a:xfrm>
            <a:off x="2286000" y="4038600"/>
            <a:ext cx="6477000" cy="2286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400"/>
              </a:spcBef>
            </a:pPr>
            <a:r>
              <a:rPr lang="en-AU" sz="1400" b="1" dirty="0" smtClean="0">
                <a:latin typeface="+mj-lt"/>
              </a:rPr>
              <a:t>3GPP RAN’s own studies indicate that LAA not satisfying the </a:t>
            </a:r>
            <a:r>
              <a:rPr lang="en-AU" sz="1400" b="1" i="1" dirty="0">
                <a:latin typeface="+mj-lt"/>
              </a:rPr>
              <a:t>Guiding Principle </a:t>
            </a:r>
            <a:r>
              <a:rPr lang="en-AU" sz="1400" b="1" dirty="0" smtClean="0">
                <a:latin typeface="+mj-lt"/>
              </a:rPr>
              <a:t>actually</a:t>
            </a:r>
            <a:r>
              <a:rPr lang="en-AU" sz="1400" b="1" i="1" dirty="0" smtClean="0">
                <a:latin typeface="+mj-lt"/>
              </a:rPr>
              <a:t> </a:t>
            </a:r>
            <a:r>
              <a:rPr lang="en-AU" sz="1400" b="1" dirty="0" smtClean="0">
                <a:latin typeface="+mj-lt"/>
              </a:rPr>
              <a:t>matters</a:t>
            </a:r>
          </a:p>
          <a:p>
            <a:pPr marL="174625" indent="-174625" eaLnBrk="0" hangingPunct="0">
              <a:spcBef>
                <a:spcPts val="400"/>
              </a:spcBef>
              <a:buFont typeface="Arial" panose="020B0604020202020204" pitchFamily="34" charset="0"/>
              <a:buChar char="•"/>
            </a:pPr>
            <a:r>
              <a:rPr lang="en-AU" sz="1400" dirty="0" smtClean="0">
                <a:latin typeface="+mj-lt"/>
              </a:rPr>
              <a:t>The issue above </a:t>
            </a:r>
            <a:r>
              <a:rPr lang="en-AU" sz="1400" dirty="0" smtClean="0">
                <a:latin typeface="+mj-lt"/>
              </a:rPr>
              <a:t>is </a:t>
            </a:r>
            <a:r>
              <a:rPr lang="en-AU" sz="1400" dirty="0" smtClean="0">
                <a:latin typeface="+mj-lt"/>
              </a:rPr>
              <a:t>not just a “thought experiment” with no practical effect</a:t>
            </a:r>
          </a:p>
          <a:p>
            <a:pPr marL="174625" indent="-174625" eaLnBrk="0" hangingPunct="0">
              <a:spcBef>
                <a:spcPts val="400"/>
              </a:spcBef>
              <a:buFont typeface="Arial" panose="020B0604020202020204" pitchFamily="34" charset="0"/>
              <a:buChar char="•"/>
            </a:pPr>
            <a:r>
              <a:rPr lang="en-AU" sz="1400" dirty="0" smtClean="0">
                <a:latin typeface="+mj-lt"/>
              </a:rPr>
              <a:t>As noted in the IEEE 802 LS to 3GPP RAN1, 3GPP RAN1’s own simulation studies (despite their flaws) have </a:t>
            </a:r>
            <a:r>
              <a:rPr lang="en-AU" sz="1400" dirty="0">
                <a:latin typeface="+mj-lt"/>
              </a:rPr>
              <a:t>shown that if LAA only uses </a:t>
            </a:r>
            <a:r>
              <a:rPr lang="en-AU" sz="1400" dirty="0" smtClean="0">
                <a:latin typeface="+mj-lt"/>
              </a:rPr>
              <a:t>an ED of</a:t>
            </a:r>
            <a:br>
              <a:rPr lang="en-AU" sz="1400" dirty="0" smtClean="0">
                <a:latin typeface="+mj-lt"/>
              </a:rPr>
            </a:br>
            <a:r>
              <a:rPr lang="en-AU" sz="1400" dirty="0" smtClean="0">
                <a:latin typeface="+mj-lt"/>
              </a:rPr>
              <a:t>-72dBm</a:t>
            </a:r>
            <a:r>
              <a:rPr lang="en-AU" sz="1400" dirty="0">
                <a:latin typeface="+mj-lt"/>
              </a:rPr>
              <a:t>, fair coexistence with IEEE 802.11 cannot </a:t>
            </a:r>
            <a:r>
              <a:rPr lang="en-AU" sz="1400" dirty="0" smtClean="0">
                <a:latin typeface="+mj-lt"/>
              </a:rPr>
              <a:t>always be achieved</a:t>
            </a:r>
          </a:p>
          <a:p>
            <a:pPr marL="174625" indent="-174625" eaLnBrk="0" hangingPunct="0">
              <a:spcBef>
                <a:spcPts val="400"/>
              </a:spcBef>
              <a:buFont typeface="Arial" panose="020B0604020202020204" pitchFamily="34" charset="0"/>
              <a:buChar char="•"/>
            </a:pPr>
            <a:r>
              <a:rPr lang="en-AU" sz="1400" dirty="0" smtClean="0">
                <a:latin typeface="+mj-lt"/>
              </a:rPr>
              <a:t>Also as noted in the LS, unfair </a:t>
            </a:r>
            <a:r>
              <a:rPr lang="en-AU" sz="1400" dirty="0">
                <a:latin typeface="+mj-lt"/>
              </a:rPr>
              <a:t>coexistence with </a:t>
            </a:r>
            <a:r>
              <a:rPr lang="en-AU" sz="1400" dirty="0" smtClean="0">
                <a:latin typeface="+mj-lt"/>
              </a:rPr>
              <a:t>802.11 </a:t>
            </a:r>
            <a:r>
              <a:rPr lang="en-AU" sz="1400" dirty="0">
                <a:latin typeface="+mj-lt"/>
              </a:rPr>
              <a:t>is particularly acute in scenarios where the full coverage of each </a:t>
            </a:r>
            <a:r>
              <a:rPr lang="en-AU" sz="1400" dirty="0" smtClean="0">
                <a:latin typeface="+mj-lt"/>
              </a:rPr>
              <a:t>802.11 </a:t>
            </a:r>
            <a:r>
              <a:rPr lang="en-AU" sz="1400" dirty="0">
                <a:latin typeface="+mj-lt"/>
              </a:rPr>
              <a:t>AP is utilized (which are under-represented in </a:t>
            </a:r>
            <a:r>
              <a:rPr lang="en-AU" sz="1400" dirty="0" smtClean="0">
                <a:latin typeface="+mj-lt"/>
              </a:rPr>
              <a:t>3GPP RAN1 </a:t>
            </a:r>
            <a:r>
              <a:rPr lang="en-AU" sz="1400" dirty="0">
                <a:latin typeface="+mj-lt"/>
              </a:rPr>
              <a:t>studies), since devices with weaker link strengths are especially sensitive to interference.</a:t>
            </a:r>
            <a:endParaRPr kumimoji="0" lang="en-AU" sz="1400" b="0" i="0" u="none" strike="noStrike" cap="none" normalizeH="0" baseline="0" dirty="0" smtClean="0">
              <a:ln>
                <a:noFill/>
              </a:ln>
              <a:solidFill>
                <a:schemeClr val="tx1"/>
              </a:solidFill>
              <a:effectLst/>
              <a:latin typeface="+mj-lt"/>
            </a:endParaRPr>
          </a:p>
        </p:txBody>
      </p:sp>
      <p:sp>
        <p:nvSpPr>
          <p:cNvPr id="30" name="Rectangle 29"/>
          <p:cNvSpPr/>
          <p:nvPr/>
        </p:nvSpPr>
        <p:spPr bwMode="auto">
          <a:xfrm>
            <a:off x="1600200" y="4945856"/>
            <a:ext cx="457200" cy="597693"/>
          </a:xfrm>
          <a:prstGeom prst="rect">
            <a:avLst/>
          </a:prstGeom>
          <a:noFill/>
          <a:ln w="12700" cap="flat" cmpd="sng" algn="ctr">
            <a:noFill/>
            <a:prstDash val="solid"/>
            <a:round/>
            <a:headEnd type="none" w="sm" len="sm"/>
            <a:tailEnd type="none" w="sm" len="sm"/>
          </a:ln>
          <a:effectLst/>
        </p:spPr>
        <p:txBody>
          <a:bodyPr vert="horz" wrap="square" lIns="0" tIns="45720" rIns="0" bIns="45720" numCol="1" rtlCol="0" anchor="ctr" anchorCtr="0" compatLnSpc="1">
            <a:prstTxWarp prst="textNoShape">
              <a:avLst/>
            </a:prstTxWarp>
          </a:bodyPr>
          <a:lstStyle/>
          <a:p>
            <a:pPr algn="ctr" eaLnBrk="0" hangingPunct="0"/>
            <a:r>
              <a:rPr lang="en-AU" sz="1600" b="1" dirty="0" smtClean="0">
                <a:solidFill>
                  <a:schemeClr val="bg1">
                    <a:lumMod val="65000"/>
                  </a:schemeClr>
                </a:solidFill>
                <a:latin typeface="+mj-lt"/>
              </a:rPr>
              <a:t>PD</a:t>
            </a:r>
            <a:endParaRPr lang="en-AU" sz="1600" b="1" dirty="0">
              <a:solidFill>
                <a:schemeClr val="bg1">
                  <a:lumMod val="65000"/>
                </a:schemeClr>
              </a:solidFill>
              <a:latin typeface="+mj-lt"/>
            </a:endParaRPr>
          </a:p>
        </p:txBody>
      </p:sp>
      <p:cxnSp>
        <p:nvCxnSpPr>
          <p:cNvPr id="31" name="Straight Connector 30"/>
          <p:cNvCxnSpPr>
            <a:endCxn id="30" idx="1"/>
          </p:cNvCxnSpPr>
          <p:nvPr/>
        </p:nvCxnSpPr>
        <p:spPr bwMode="auto">
          <a:xfrm>
            <a:off x="1143000" y="4114800"/>
            <a:ext cx="457200" cy="1129903"/>
          </a:xfrm>
          <a:prstGeom prst="line">
            <a:avLst/>
          </a:prstGeom>
          <a:solidFill>
            <a:schemeClr val="accent1"/>
          </a:solidFill>
          <a:ln w="12700" cap="flat" cmpd="sng" algn="ctr">
            <a:solidFill>
              <a:srgbClr val="B2B2B2"/>
            </a:solidFill>
            <a:prstDash val="solid"/>
            <a:round/>
            <a:headEnd type="none" w="sm" len="sm"/>
            <a:tailEnd type="none" w="sm" len="sm"/>
          </a:ln>
          <a:effectLst/>
        </p:spPr>
      </p:cxnSp>
      <p:sp>
        <p:nvSpPr>
          <p:cNvPr id="33" name="Rectangle 32"/>
          <p:cNvSpPr/>
          <p:nvPr/>
        </p:nvSpPr>
        <p:spPr bwMode="auto">
          <a:xfrm>
            <a:off x="152400" y="1905000"/>
            <a:ext cx="1981200" cy="685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Assumption:</a:t>
            </a:r>
          </a:p>
          <a:p>
            <a:pPr marL="0" marR="0" indent="0" algn="l" defTabSz="914400" rtl="0" eaLnBrk="0" fontAlgn="base" latinLnBrk="0" hangingPunct="0">
              <a:lnSpc>
                <a:spcPct val="100000"/>
              </a:lnSpc>
              <a:spcBef>
                <a:spcPct val="0"/>
              </a:spcBef>
              <a:spcAft>
                <a:spcPct val="0"/>
              </a:spcAft>
              <a:buClrTx/>
              <a:buSzTx/>
              <a:buFontTx/>
              <a:buNone/>
              <a:tabLst/>
            </a:pPr>
            <a:r>
              <a:rPr lang="en-AU" sz="1600" dirty="0" smtClean="0">
                <a:latin typeface="+mj-lt"/>
              </a:rPr>
              <a:t>LAA in mixed LAA/802.11 environment</a:t>
            </a:r>
            <a:endParaRPr kumimoji="0" lang="en-AU" sz="1600" i="0" u="none" strike="noStrike" cap="none" normalizeH="0" baseline="0" dirty="0" smtClean="0">
              <a:ln>
                <a:noFill/>
              </a:ln>
              <a:solidFill>
                <a:schemeClr val="tx1"/>
              </a:solidFill>
              <a:effectLst/>
              <a:latin typeface="+mj-lt"/>
            </a:endParaRPr>
          </a:p>
        </p:txBody>
      </p:sp>
      <p:sp>
        <p:nvSpPr>
          <p:cNvPr id="36" name="Rectangle 35"/>
          <p:cNvSpPr/>
          <p:nvPr/>
        </p:nvSpPr>
        <p:spPr bwMode="auto">
          <a:xfrm>
            <a:off x="838200" y="3352800"/>
            <a:ext cx="6096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Only</a:t>
            </a:r>
          </a:p>
        </p:txBody>
      </p:sp>
      <p:sp>
        <p:nvSpPr>
          <p:cNvPr id="37" name="Rectangle 36"/>
          <p:cNvSpPr/>
          <p:nvPr/>
        </p:nvSpPr>
        <p:spPr bwMode="auto">
          <a:xfrm>
            <a:off x="838200" y="4572000"/>
            <a:ext cx="6096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bg1">
                    <a:lumMod val="65000"/>
                  </a:schemeClr>
                </a:solidFill>
                <a:effectLst/>
                <a:latin typeface="+mj-lt"/>
              </a:rPr>
              <a:t>Not</a:t>
            </a:r>
            <a:r>
              <a:rPr kumimoji="0" lang="en-AU" sz="1400" b="0" i="0" u="none" strike="noStrike" cap="none" normalizeH="0" dirty="0" smtClean="0">
                <a:ln>
                  <a:noFill/>
                </a:ln>
                <a:solidFill>
                  <a:schemeClr val="bg1">
                    <a:lumMod val="65000"/>
                  </a:schemeClr>
                </a:solidFill>
                <a:effectLst/>
                <a:latin typeface="+mj-lt"/>
              </a:rPr>
              <a:t> done</a:t>
            </a:r>
            <a:endParaRPr kumimoji="0" lang="en-AU" sz="1400" b="0" i="0" u="none" strike="noStrike" cap="none" normalizeH="0" baseline="0" dirty="0" smtClean="0">
              <a:ln>
                <a:noFill/>
              </a:ln>
              <a:solidFill>
                <a:schemeClr val="bg1">
                  <a:lumMod val="65000"/>
                </a:schemeClr>
              </a:solidFill>
              <a:effectLst/>
              <a:latin typeface="+mj-lt"/>
            </a:endParaRPr>
          </a:p>
        </p:txBody>
      </p:sp>
    </p:spTree>
    <p:extLst>
      <p:ext uri="{BB962C8B-B14F-4D97-AF65-F5344CB8AC3E}">
        <p14:creationId xmlns:p14="http://schemas.microsoft.com/office/powerpoint/2010/main" val="2935589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underlying issue is that neither 802.11 or LAA can detect the other system in some cases</a:t>
            </a:r>
            <a:endParaRPr lang="en-AU" dirty="0"/>
          </a:p>
        </p:txBody>
      </p:sp>
      <p:sp>
        <p:nvSpPr>
          <p:cNvPr id="3" name="Content Placeholder 2"/>
          <p:cNvSpPr>
            <a:spLocks noGrp="1"/>
          </p:cNvSpPr>
          <p:nvPr>
            <p:ph idx="1"/>
          </p:nvPr>
        </p:nvSpPr>
        <p:spPr/>
        <p:txBody>
          <a:bodyPr/>
          <a:lstStyle/>
          <a:p>
            <a:pPr lvl="1"/>
            <a:r>
              <a:rPr lang="en-AU" dirty="0" smtClean="0"/>
              <a:t>A review of what causes 802.11 &amp; LAA to not satisfy the </a:t>
            </a:r>
            <a:r>
              <a:rPr lang="en-AU" i="1" dirty="0" smtClean="0"/>
              <a:t>Guiding Principle </a:t>
            </a:r>
            <a:r>
              <a:rPr lang="en-AU" dirty="0" smtClean="0"/>
              <a:t>very well in all cases reveals a common factor…</a:t>
            </a:r>
          </a:p>
          <a:p>
            <a:pPr lvl="2"/>
            <a:r>
              <a:rPr lang="en-AU" dirty="0" smtClean="0"/>
              <a:t>802.11 does not do as well when it can’t distinguish between a </a:t>
            </a:r>
            <a:r>
              <a:rPr lang="en-AU" dirty="0" smtClean="0"/>
              <a:t>collision </a:t>
            </a:r>
            <a:r>
              <a:rPr lang="en-AU" dirty="0" smtClean="0"/>
              <a:t>and an LAA transmission between -82dBm and -62dBm </a:t>
            </a:r>
          </a:p>
          <a:p>
            <a:pPr lvl="2"/>
            <a:r>
              <a:rPr lang="en-AU" dirty="0" smtClean="0"/>
              <a:t>LAA </a:t>
            </a:r>
            <a:r>
              <a:rPr lang="en-AU" dirty="0"/>
              <a:t>does not do as well </a:t>
            </a:r>
            <a:r>
              <a:rPr lang="en-AU" dirty="0" smtClean="0"/>
              <a:t>when it can’t </a:t>
            </a:r>
            <a:r>
              <a:rPr lang="en-AU" dirty="0"/>
              <a:t>distinguish between a </a:t>
            </a:r>
            <a:r>
              <a:rPr lang="en-AU" dirty="0" smtClean="0"/>
              <a:t>collision </a:t>
            </a:r>
            <a:r>
              <a:rPr lang="en-AU" dirty="0"/>
              <a:t>and an </a:t>
            </a:r>
            <a:r>
              <a:rPr lang="en-AU" dirty="0" smtClean="0"/>
              <a:t>802.11 transmission </a:t>
            </a:r>
            <a:r>
              <a:rPr lang="en-AU" dirty="0"/>
              <a:t>between -82dBm and </a:t>
            </a:r>
            <a:r>
              <a:rPr lang="en-AU" dirty="0" smtClean="0"/>
              <a:t>-72dBm </a:t>
            </a:r>
          </a:p>
          <a:p>
            <a:pPr lvl="1"/>
            <a:r>
              <a:rPr lang="en-AU" dirty="0" smtClean="0"/>
              <a:t>The </a:t>
            </a:r>
            <a:r>
              <a:rPr lang="en-AU" i="1" dirty="0" smtClean="0"/>
              <a:t>underlying issue </a:t>
            </a:r>
            <a:r>
              <a:rPr lang="en-AU" dirty="0" smtClean="0"/>
              <a:t>is that both systems can’t decode the transmissions of the other technology in any circumstances, and thus can’t differentiate between a collision and a transmission</a:t>
            </a:r>
          </a:p>
          <a:p>
            <a:pPr lvl="1"/>
            <a:r>
              <a:rPr lang="en-AU" dirty="0" smtClean="0"/>
              <a:t>The problem is not currently equal between the technologies because 802.11 has a 20dBm “gap”, whereas LAA only has a 10dBm “gap”</a:t>
            </a:r>
          </a:p>
          <a:p>
            <a:pPr lvl="1"/>
            <a:r>
              <a:rPr lang="en-AU" dirty="0" smtClean="0"/>
              <a:t>Adoption of a common ED = -72dBm (as suggested by 3GPP RAN1) makes the problem equally bad … but does not solve it!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2455214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Lesson: both </a:t>
            </a:r>
            <a:r>
              <a:rPr lang="en-AU" dirty="0"/>
              <a:t>Energy </a:t>
            </a:r>
            <a:r>
              <a:rPr lang="en-AU" dirty="0" smtClean="0"/>
              <a:t>&amp; </a:t>
            </a:r>
            <a:r>
              <a:rPr lang="en-AU" dirty="0"/>
              <a:t>Preamble </a:t>
            </a:r>
            <a:r>
              <a:rPr lang="en-AU" dirty="0" smtClean="0"/>
              <a:t>Detection matter </a:t>
            </a:r>
            <a:r>
              <a:rPr lang="en-AU" dirty="0"/>
              <a:t>for multi-technology </a:t>
            </a:r>
            <a:r>
              <a:rPr lang="en-AU" dirty="0" smtClean="0"/>
              <a:t>coexistence environments</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underlying issue </a:t>
            </a:r>
            <a:r>
              <a:rPr lang="en-AU" dirty="0" smtClean="0"/>
              <a:t>described on the previous page has a </a:t>
            </a:r>
            <a:r>
              <a:rPr lang="en-AU" i="1" dirty="0" smtClean="0"/>
              <a:t>lesson</a:t>
            </a:r>
            <a:r>
              <a:rPr lang="en-AU" dirty="0" smtClean="0"/>
              <a:t> as a corollary</a:t>
            </a:r>
          </a:p>
          <a:p>
            <a:pPr lvl="2"/>
            <a:endParaRPr lang="en-AU" dirty="0" smtClean="0"/>
          </a:p>
          <a:p>
            <a:pPr lvl="2"/>
            <a:endParaRPr lang="en-AU" dirty="0" smtClean="0"/>
          </a:p>
          <a:p>
            <a:pPr lvl="1"/>
            <a:endParaRPr lang="en-AU" dirty="0" smtClean="0"/>
          </a:p>
          <a:p>
            <a:pPr lvl="1"/>
            <a:r>
              <a:rPr lang="en-AU" dirty="0" smtClean="0"/>
              <a:t>Both ED and PD are important because:</a:t>
            </a:r>
          </a:p>
          <a:p>
            <a:pPr lvl="2"/>
            <a:r>
              <a:rPr lang="en-AU" dirty="0" smtClean="0"/>
              <a:t>ED can be used to detect collisions</a:t>
            </a:r>
          </a:p>
          <a:p>
            <a:pPr lvl="2"/>
            <a:r>
              <a:rPr lang="en-AU" dirty="0" smtClean="0"/>
              <a:t>PD </a:t>
            </a:r>
            <a:r>
              <a:rPr lang="en-AU" dirty="0"/>
              <a:t>can be used to </a:t>
            </a:r>
            <a:r>
              <a:rPr lang="en-AU" dirty="0" smtClean="0"/>
              <a:t>differentiate transmissions from collisions</a:t>
            </a:r>
            <a:endParaRPr lang="en-AU" dirty="0"/>
          </a:p>
          <a:p>
            <a:pPr lvl="1"/>
            <a:r>
              <a:rPr lang="en-AU" dirty="0" smtClean="0"/>
              <a:t>This is a lesson that was known as far back as 1998/99 </a:t>
            </a:r>
          </a:p>
          <a:p>
            <a:pPr lvl="2"/>
            <a:r>
              <a:rPr lang="en-AU" dirty="0" smtClean="0"/>
              <a:t>In 1998/99 the IEEE 802.11 WG and ETSI BRAN recognised the important of a common PD mechanism when they agreed on a common PHY for 802.11 and HIPERLAN II</a:t>
            </a:r>
          </a:p>
          <a:p>
            <a:pPr lvl="2"/>
            <a:r>
              <a:rPr lang="en-AU" dirty="0" smtClean="0"/>
              <a:t>Of course, this agreement was ultimately irrelevant because HIPERLAN II failed in the market place, meaning coexistence with 802.11 was moot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
        <p:nvSpPr>
          <p:cNvPr id="6" name="Rectangle 5"/>
          <p:cNvSpPr/>
          <p:nvPr/>
        </p:nvSpPr>
        <p:spPr bwMode="auto">
          <a:xfrm>
            <a:off x="990600" y="2667000"/>
            <a:ext cx="7162800" cy="914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spcBef>
                <a:spcPts val="800"/>
              </a:spcBef>
            </a:pPr>
            <a:r>
              <a:rPr lang="en-AU" sz="1600" b="1" dirty="0" smtClean="0">
                <a:latin typeface="+mj-lt"/>
              </a:rPr>
              <a:t>Lesson</a:t>
            </a:r>
          </a:p>
          <a:p>
            <a:pPr algn="ctr">
              <a:spcBef>
                <a:spcPts val="800"/>
              </a:spcBef>
            </a:pPr>
            <a:r>
              <a:rPr lang="en-AU" sz="1600" i="1" dirty="0">
                <a:latin typeface="+mj-lt"/>
              </a:rPr>
              <a:t>B</a:t>
            </a:r>
            <a:r>
              <a:rPr lang="en-AU" sz="1600" i="1" dirty="0" smtClean="0">
                <a:latin typeface="+mj-lt"/>
              </a:rPr>
              <a:t>oth </a:t>
            </a:r>
            <a:r>
              <a:rPr lang="en-AU" sz="1600" i="1" dirty="0">
                <a:latin typeface="+mj-lt"/>
              </a:rPr>
              <a:t>Energy Detection (ED) and Preamble Detection (</a:t>
            </a:r>
            <a:r>
              <a:rPr lang="en-AU" sz="1600" i="1" dirty="0" smtClean="0">
                <a:latin typeface="+mj-lt"/>
              </a:rPr>
              <a:t>PD)</a:t>
            </a:r>
            <a:br>
              <a:rPr lang="en-AU" sz="1600" i="1" dirty="0" smtClean="0">
                <a:latin typeface="+mj-lt"/>
              </a:rPr>
            </a:br>
            <a:r>
              <a:rPr lang="en-AU" sz="1600" i="1" dirty="0" smtClean="0">
                <a:latin typeface="+mj-lt"/>
              </a:rPr>
              <a:t>matter for </a:t>
            </a:r>
            <a:r>
              <a:rPr lang="en-AU" sz="1600" i="1" dirty="0">
                <a:latin typeface="+mj-lt"/>
              </a:rPr>
              <a:t>multi-technology </a:t>
            </a:r>
            <a:r>
              <a:rPr lang="en-AU" sz="1600" i="1" dirty="0" smtClean="0">
                <a:latin typeface="+mj-lt"/>
              </a:rPr>
              <a:t>coexistence!</a:t>
            </a:r>
            <a:endParaRPr lang="en-AU" dirty="0"/>
          </a:p>
        </p:txBody>
      </p:sp>
    </p:spTree>
    <p:extLst>
      <p:ext uri="{BB962C8B-B14F-4D97-AF65-F5344CB8AC3E}">
        <p14:creationId xmlns:p14="http://schemas.microsoft.com/office/powerpoint/2010/main" val="3850975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a:t>Preamble </a:t>
            </a:r>
            <a:r>
              <a:rPr lang="en-AU" dirty="0" smtClean="0"/>
              <a:t>Detection is likely to become increasingly important to enable wide deployment of frequency reuse</a:t>
            </a:r>
            <a:endParaRPr lang="en-AU" dirty="0"/>
          </a:p>
        </p:txBody>
      </p:sp>
      <p:sp>
        <p:nvSpPr>
          <p:cNvPr id="3" name="Content Placeholder 2"/>
          <p:cNvSpPr>
            <a:spLocks noGrp="1"/>
          </p:cNvSpPr>
          <p:nvPr>
            <p:ph idx="1"/>
          </p:nvPr>
        </p:nvSpPr>
        <p:spPr/>
        <p:txBody>
          <a:bodyPr/>
          <a:lstStyle/>
          <a:p>
            <a:pPr lvl="1"/>
            <a:r>
              <a:rPr lang="en-AU" dirty="0" smtClean="0"/>
              <a:t>Improved frequency reuse is asserted to be a feature of LAA</a:t>
            </a:r>
          </a:p>
          <a:p>
            <a:pPr lvl="2"/>
            <a:r>
              <a:rPr lang="en-AU" dirty="0" smtClean="0"/>
              <a:t>… and of 802.11ax!</a:t>
            </a:r>
          </a:p>
          <a:p>
            <a:pPr lvl="1"/>
            <a:r>
              <a:rPr lang="en-AU" dirty="0" smtClean="0"/>
              <a:t>Wide deployment of frequency reuse requires transmitters attempting improved frequency reuse to understand the likelihood of interfering with other systems</a:t>
            </a:r>
          </a:p>
          <a:p>
            <a:pPr lvl="2"/>
            <a:r>
              <a:rPr lang="en-AU" dirty="0"/>
              <a:t>Note: this assertion assumes a desire to satisfy the </a:t>
            </a:r>
            <a:r>
              <a:rPr lang="en-AU" i="1" dirty="0"/>
              <a:t>Guiding Principle, </a:t>
            </a:r>
          </a:p>
          <a:p>
            <a:pPr lvl="2"/>
            <a:r>
              <a:rPr lang="en-AU" dirty="0" err="1" smtClean="0"/>
              <a:t>eg</a:t>
            </a:r>
            <a:r>
              <a:rPr lang="en-AU" dirty="0" smtClean="0"/>
              <a:t> LAA can never attempt improved frequency reuse when just using just ED because the other systems might be a legacy 802.11 system that will </a:t>
            </a:r>
            <a:r>
              <a:rPr lang="en-AU" dirty="0"/>
              <a:t>s</a:t>
            </a:r>
            <a:r>
              <a:rPr lang="en-AU" dirty="0" smtClean="0"/>
              <a:t>uffer interference</a:t>
            </a:r>
          </a:p>
          <a:p>
            <a:pPr lvl="1"/>
            <a:r>
              <a:rPr lang="en-AU" dirty="0" smtClean="0"/>
              <a:t>ED is not sufficient to make this evaluation; a common PD mechanism is required!</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30964931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existence of billions of 802.11 systems today means that an 802.11 based PD must be used</a:t>
            </a:r>
            <a:endParaRPr lang="en-AU" dirty="0"/>
          </a:p>
        </p:txBody>
      </p:sp>
      <p:sp>
        <p:nvSpPr>
          <p:cNvPr id="3" name="Content Placeholder 2"/>
          <p:cNvSpPr>
            <a:spLocks noGrp="1"/>
          </p:cNvSpPr>
          <p:nvPr>
            <p:ph idx="1"/>
          </p:nvPr>
        </p:nvSpPr>
        <p:spPr/>
        <p:txBody>
          <a:bodyPr/>
          <a:lstStyle/>
          <a:p>
            <a:pPr lvl="1"/>
            <a:r>
              <a:rPr lang="en-AU" dirty="0" smtClean="0"/>
              <a:t>The lesson of simulation, analysis and history is that both ED and PD are required of effective multi-technology coexistence</a:t>
            </a:r>
          </a:p>
          <a:p>
            <a:pPr lvl="2"/>
            <a:r>
              <a:rPr lang="en-AU" dirty="0" smtClean="0"/>
              <a:t>Requiring ED is easy because energy is generic</a:t>
            </a:r>
          </a:p>
          <a:p>
            <a:pPr lvl="2"/>
            <a:r>
              <a:rPr lang="en-AU" dirty="0" smtClean="0"/>
              <a:t>Requiring PD is harder because the different technologies need to agree on the form of a PHY level communication mechanism</a:t>
            </a:r>
          </a:p>
          <a:p>
            <a:pPr lvl="1"/>
            <a:r>
              <a:rPr lang="en-AU" dirty="0" smtClean="0"/>
              <a:t>The existence of billions of 802.11 in 5Ghz band means PD based on 802.11a must be used</a:t>
            </a:r>
          </a:p>
          <a:p>
            <a:pPr lvl="2"/>
            <a:r>
              <a:rPr lang="en-AU" dirty="0" smtClean="0"/>
              <a:t>Back in 1998/99 when there was no legacy base, there was a choice – the form of PD could be negotiated by IEEE 802.11 WG and ETSI BRAN – and it was!</a:t>
            </a:r>
          </a:p>
          <a:p>
            <a:pPr lvl="2"/>
            <a:r>
              <a:rPr lang="en-AU" dirty="0" smtClean="0"/>
              <a:t>In 2016 with billions of 802.11 based devices operating in 5GHz band the only answer is to use a backwards compatible mechanism – based on 802.11a!</a:t>
            </a:r>
          </a:p>
          <a:p>
            <a:pPr lvl="2"/>
            <a:r>
              <a:rPr lang="en-AU" dirty="0" smtClean="0"/>
              <a:t>Discarding PD (as suggested by 3GPP RAN1) not only does not solve the LAA/802.11 problem, it also creates an new 802.11/legacy 802.11 problem </a:t>
            </a:r>
          </a:p>
          <a:p>
            <a:pPr lvl="1"/>
            <a:r>
              <a:rPr lang="en-AU" dirty="0" smtClean="0"/>
              <a:t>The only possible discussion on the form of PD in 2016 might be one on how users of the 5GHz band might transition to a new PD in the future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35443033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8001000" cy="1066800"/>
          </a:xfrm>
        </p:spPr>
        <p:txBody>
          <a:bodyPr/>
          <a:lstStyle/>
          <a:p>
            <a:r>
              <a:rPr lang="en-AU" dirty="0" smtClean="0"/>
              <a:t>IEEE 802 should consider a range of “next steps” to explain and promote the need for 802.11 PD detection</a:t>
            </a:r>
            <a:endParaRPr lang="en-AU" dirty="0"/>
          </a:p>
        </p:txBody>
      </p:sp>
      <p:sp>
        <p:nvSpPr>
          <p:cNvPr id="3" name="Content Placeholder 2"/>
          <p:cNvSpPr>
            <a:spLocks noGrp="1"/>
          </p:cNvSpPr>
          <p:nvPr>
            <p:ph sz="half" idx="1"/>
          </p:nvPr>
        </p:nvSpPr>
        <p:spPr/>
        <p:txBody>
          <a:bodyPr/>
          <a:lstStyle/>
          <a:p>
            <a:r>
              <a:rPr lang="en-AU" dirty="0" smtClean="0"/>
              <a:t>Options for … </a:t>
            </a:r>
          </a:p>
          <a:p>
            <a:pPr lvl="1"/>
            <a:r>
              <a:rPr lang="en-AU" dirty="0" smtClean="0"/>
              <a:t>Reject the 3GPP RAN1 request to rely on PD at -72bBm</a:t>
            </a:r>
          </a:p>
          <a:p>
            <a:pPr lvl="2"/>
            <a:r>
              <a:rPr lang="en-AU" dirty="0" smtClean="0"/>
              <a:t>With reasons of course</a:t>
            </a:r>
          </a:p>
          <a:p>
            <a:pPr lvl="1"/>
            <a:r>
              <a:rPr lang="en-AU" dirty="0" smtClean="0"/>
              <a:t>Request (again) 3GPP RAN1 to adopt 802.11 based PD detection</a:t>
            </a:r>
          </a:p>
          <a:p>
            <a:pPr lvl="2"/>
            <a:r>
              <a:rPr lang="en-AU" dirty="0" smtClean="0"/>
              <a:t>Again with detailed explanations</a:t>
            </a:r>
          </a:p>
          <a:p>
            <a:pPr lvl="1"/>
            <a:r>
              <a:rPr lang="en-AU" dirty="0" smtClean="0"/>
              <a:t>Suggest to 3GPP RAN1 that LAA at least have options for 802.11 </a:t>
            </a:r>
            <a:r>
              <a:rPr lang="en-AU" dirty="0"/>
              <a:t>based </a:t>
            </a:r>
            <a:r>
              <a:rPr lang="en-AU" dirty="0" smtClean="0"/>
              <a:t>PD transmission</a:t>
            </a:r>
          </a:p>
          <a:p>
            <a:pPr lvl="2"/>
            <a:r>
              <a:rPr lang="en-AU" dirty="0" smtClean="0"/>
              <a:t>Note that this will help 802.11 detect LAA for improved coexistence</a:t>
            </a:r>
          </a:p>
        </p:txBody>
      </p:sp>
      <p:sp>
        <p:nvSpPr>
          <p:cNvPr id="7" name="Content Placeholder 6"/>
          <p:cNvSpPr>
            <a:spLocks noGrp="1"/>
          </p:cNvSpPr>
          <p:nvPr>
            <p:ph sz="half" idx="2"/>
          </p:nvPr>
        </p:nvSpPr>
        <p:spPr/>
        <p:txBody>
          <a:bodyPr/>
          <a:lstStyle/>
          <a:p>
            <a:r>
              <a:rPr lang="en-AU" dirty="0" smtClean="0"/>
              <a:t>… next steps</a:t>
            </a:r>
            <a:endParaRPr lang="en-AU" dirty="0"/>
          </a:p>
          <a:p>
            <a:pPr lvl="1"/>
            <a:r>
              <a:rPr lang="en-AU" dirty="0" smtClean="0"/>
              <a:t>Consider </a:t>
            </a:r>
            <a:r>
              <a:rPr lang="en-AU" dirty="0"/>
              <a:t>notifying other stakeholders of the </a:t>
            </a:r>
            <a:r>
              <a:rPr lang="en-AU" dirty="0" smtClean="0"/>
              <a:t>IEEE 802 </a:t>
            </a:r>
            <a:r>
              <a:rPr lang="en-AU" dirty="0"/>
              <a:t>requests and suggestions</a:t>
            </a:r>
          </a:p>
          <a:p>
            <a:pPr lvl="2"/>
            <a:r>
              <a:rPr lang="en-AU" dirty="0"/>
              <a:t>Regulators: FCC, OFCOM, </a:t>
            </a:r>
            <a:r>
              <a:rPr lang="en-AU" dirty="0" err="1"/>
              <a:t>etc</a:t>
            </a:r>
            <a:endParaRPr lang="en-AU" dirty="0"/>
          </a:p>
          <a:p>
            <a:pPr lvl="2"/>
            <a:r>
              <a:rPr lang="en-AU" dirty="0"/>
              <a:t>Other SDOs: Wi-Fi Alliance, ETSI BRAN, GSMA, WBA, </a:t>
            </a:r>
            <a:r>
              <a:rPr lang="en-AU" dirty="0" err="1"/>
              <a:t>etc</a:t>
            </a:r>
            <a:endParaRPr lang="en-AU" dirty="0"/>
          </a:p>
          <a:p>
            <a:pPr lvl="2"/>
            <a:r>
              <a:rPr lang="en-AU" dirty="0"/>
              <a:t>Press: technical press, mass media</a:t>
            </a:r>
          </a:p>
          <a:p>
            <a:pPr lvl="1"/>
            <a:r>
              <a:rPr lang="en-AU" dirty="0"/>
              <a:t>Consider sponsoring lab tests to demonstrate issues</a:t>
            </a:r>
          </a:p>
          <a:p>
            <a:pPr lvl="2"/>
            <a:r>
              <a:rPr lang="en-AU" dirty="0"/>
              <a:t>Perhaps working </a:t>
            </a:r>
            <a:r>
              <a:rPr lang="en-AU" dirty="0" smtClean="0"/>
              <a:t>with </a:t>
            </a:r>
            <a:r>
              <a:rPr lang="en-AU" dirty="0" smtClean="0"/>
              <a:t>the Wi-Fi </a:t>
            </a:r>
            <a:r>
              <a:rPr lang="en-AU" dirty="0"/>
              <a:t>Alliance</a:t>
            </a:r>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9026089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should continue to request that 3GPP RAN1 defines LAA to use 802.11 PD detection</a:t>
            </a:r>
            <a:endParaRPr lang="en-AU" dirty="0"/>
          </a:p>
        </p:txBody>
      </p:sp>
      <p:sp>
        <p:nvSpPr>
          <p:cNvPr id="3" name="Content Placeholder 2"/>
          <p:cNvSpPr>
            <a:spLocks noGrp="1"/>
          </p:cNvSpPr>
          <p:nvPr>
            <p:ph idx="1"/>
          </p:nvPr>
        </p:nvSpPr>
        <p:spPr/>
        <p:txBody>
          <a:bodyPr/>
          <a:lstStyle/>
          <a:p>
            <a:pPr lvl="1"/>
            <a:r>
              <a:rPr lang="en-GB" dirty="0" smtClean="0"/>
              <a:t>The IEEE 802 proposed resolution of comment 3 in </a:t>
            </a:r>
            <a:r>
              <a:rPr lang="en-GB" dirty="0" smtClean="0">
                <a:hlinkClick r:id="rId2"/>
              </a:rPr>
              <a:t>19-16-0037-09</a:t>
            </a:r>
            <a:r>
              <a:rPr lang="en-GB" dirty="0" smtClean="0"/>
              <a:t> was for LAA to detect 802.11 with similar sensitivity that 802.11 detects 802.11, either by defining the use by LAA of:</a:t>
            </a:r>
          </a:p>
          <a:p>
            <a:pPr lvl="2"/>
            <a:r>
              <a:rPr lang="en-GB" dirty="0" smtClean="0"/>
              <a:t>802.11 based PD at -82dBm (preferable!)</a:t>
            </a:r>
          </a:p>
          <a:p>
            <a:pPr lvl="2"/>
            <a:r>
              <a:rPr lang="en-GB" dirty="0" smtClean="0"/>
              <a:t>ED at -77dBm or lower</a:t>
            </a:r>
          </a:p>
          <a:p>
            <a:pPr lvl="1"/>
            <a:r>
              <a:rPr lang="en-GB" dirty="0" smtClean="0"/>
              <a:t>An even better solution that maximise communications between the two technologies would be for LAA to also respect 802.11 NAVs</a:t>
            </a:r>
          </a:p>
          <a:p>
            <a:pPr lvl="1"/>
            <a:r>
              <a:rPr lang="en-GB" dirty="0" smtClean="0"/>
              <a:t>These proposals would solve the coexistence problem (consistent with the </a:t>
            </a:r>
            <a:r>
              <a:rPr lang="en-GB" i="1" dirty="0" smtClean="0"/>
              <a:t>Guiding Principle</a:t>
            </a:r>
            <a:r>
              <a:rPr lang="en-GB" dirty="0" smtClean="0"/>
              <a:t>) from an 802.11 perspective in that 802.11 would not be adversely affected by LAA</a:t>
            </a:r>
          </a:p>
          <a:p>
            <a:pPr lvl="2"/>
            <a:r>
              <a:rPr lang="en-GB" dirty="0" smtClean="0"/>
              <a:t>Assuming other details of LAA, including LBT, are reasonable</a:t>
            </a:r>
          </a:p>
          <a:p>
            <a:pPr lvl="1"/>
            <a:r>
              <a:rPr lang="en-GB" dirty="0" smtClean="0"/>
              <a:t>It is interesting to note that it is rumoured that at least one implementation of LTE-U does implement 802.11 based PD detection</a:t>
            </a:r>
          </a:p>
          <a:p>
            <a:pPr lvl="2"/>
            <a:r>
              <a:rPr lang="en-GB" dirty="0" smtClean="0"/>
              <a:t>If true, this is a demonstration that such a requirement is not an undue burden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35269947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 should </a:t>
            </a:r>
            <a:r>
              <a:rPr lang="en-AU" dirty="0" smtClean="0"/>
              <a:t>suggest that </a:t>
            </a:r>
            <a:r>
              <a:rPr lang="en-AU" dirty="0"/>
              <a:t>3GPP RAN1 defines LAA to use 802.11 </a:t>
            </a:r>
            <a:r>
              <a:rPr lang="en-AU" dirty="0" smtClean="0"/>
              <a:t>PD </a:t>
            </a:r>
            <a:r>
              <a:rPr lang="en-AU" dirty="0" smtClean="0"/>
              <a:t>transmission too</a:t>
            </a:r>
            <a:endParaRPr lang="en-AU" dirty="0"/>
          </a:p>
        </p:txBody>
      </p:sp>
      <p:sp>
        <p:nvSpPr>
          <p:cNvPr id="3" name="Content Placeholder 2"/>
          <p:cNvSpPr>
            <a:spLocks noGrp="1"/>
          </p:cNvSpPr>
          <p:nvPr>
            <p:ph idx="1"/>
          </p:nvPr>
        </p:nvSpPr>
        <p:spPr/>
        <p:txBody>
          <a:bodyPr/>
          <a:lstStyle/>
          <a:p>
            <a:pPr lvl="1"/>
            <a:r>
              <a:rPr lang="en-GB" dirty="0" smtClean="0"/>
              <a:t>It is equally important to solve the coexistence </a:t>
            </a:r>
            <a:r>
              <a:rPr lang="en-GB" dirty="0"/>
              <a:t>problem (consistent with the </a:t>
            </a:r>
            <a:r>
              <a:rPr lang="en-GB" i="1" dirty="0"/>
              <a:t>Guiding Principle</a:t>
            </a:r>
            <a:r>
              <a:rPr lang="en-GB" dirty="0"/>
              <a:t>) from an </a:t>
            </a:r>
            <a:r>
              <a:rPr lang="en-GB" dirty="0" smtClean="0"/>
              <a:t>LAA perspective so that LAA is not adversely </a:t>
            </a:r>
            <a:r>
              <a:rPr lang="en-GB" dirty="0"/>
              <a:t>affected by </a:t>
            </a:r>
            <a:r>
              <a:rPr lang="en-GB" dirty="0" smtClean="0"/>
              <a:t>802.11</a:t>
            </a:r>
            <a:endParaRPr lang="en-GB" dirty="0"/>
          </a:p>
          <a:p>
            <a:pPr lvl="1"/>
            <a:r>
              <a:rPr lang="en-AU" dirty="0" smtClean="0"/>
              <a:t>An easy solution to this problem is for LAA to define the use of 802.11 based protection mechanisms, so that 802.11 devices can help protect LAA devices from 802.11 interference</a:t>
            </a:r>
          </a:p>
          <a:p>
            <a:pPr lvl="2"/>
            <a:r>
              <a:rPr lang="en-AU" dirty="0" smtClean="0"/>
              <a:t>Transmission of 802.11 based PD; and/or</a:t>
            </a:r>
          </a:p>
          <a:p>
            <a:pPr lvl="2"/>
            <a:r>
              <a:rPr lang="en-AU" dirty="0" smtClean="0"/>
              <a:t>Transmission of 802.11 based </a:t>
            </a:r>
            <a:r>
              <a:rPr lang="en-AU" dirty="0"/>
              <a:t>CTS-to-self</a:t>
            </a:r>
            <a:endParaRPr lang="en-AU" dirty="0" smtClean="0"/>
          </a:p>
          <a:p>
            <a:pPr lvl="1"/>
            <a:r>
              <a:rPr lang="en-AU" dirty="0" smtClean="0"/>
              <a:t>Of course, it is the choice of 3GPP RAN1 as to whether they want protection from 802.11 systems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3498895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ight Arrow 15"/>
          <p:cNvSpPr/>
          <p:nvPr/>
        </p:nvSpPr>
        <p:spPr bwMode="auto">
          <a:xfrm rot="5400000">
            <a:off x="7200899" y="4725786"/>
            <a:ext cx="609599" cy="454430"/>
          </a:xfrm>
          <a:prstGeom prst="rightArrow">
            <a:avLst>
              <a:gd name="adj1" fmla="val 50000"/>
              <a:gd name="adj2" fmla="val 39024"/>
            </a:avLst>
          </a:prstGeom>
          <a:solidFill>
            <a:schemeClr val="accent6">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14" name="Right Arrow 13"/>
          <p:cNvSpPr/>
          <p:nvPr/>
        </p:nvSpPr>
        <p:spPr bwMode="auto">
          <a:xfrm>
            <a:off x="2971799" y="1601585"/>
            <a:ext cx="381000" cy="379842"/>
          </a:xfrm>
          <a:prstGeom prst="rightArrow">
            <a:avLst/>
          </a:prstGeom>
          <a:solidFill>
            <a:schemeClr val="accent6">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15" name="Right Arrow 14"/>
          <p:cNvSpPr/>
          <p:nvPr/>
        </p:nvSpPr>
        <p:spPr bwMode="auto">
          <a:xfrm>
            <a:off x="5867399" y="1627215"/>
            <a:ext cx="381000" cy="379842"/>
          </a:xfrm>
          <a:prstGeom prst="rightArrow">
            <a:avLst/>
          </a:prstGeom>
          <a:solidFill>
            <a:schemeClr val="accent6">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AU" dirty="0" smtClean="0"/>
              <a:t>IEEE 802 should explain &amp; promote the need for 802.11 PD detection … because it is important!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
        <p:nvSpPr>
          <p:cNvPr id="6" name="Rectangle 5"/>
          <p:cNvSpPr/>
          <p:nvPr/>
        </p:nvSpPr>
        <p:spPr bwMode="auto">
          <a:xfrm>
            <a:off x="457199" y="1976806"/>
            <a:ext cx="2514600" cy="434779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54000" bIns="45720" numCol="1" rtlCol="0" anchor="t" anchorCtr="0" compatLnSpc="1">
            <a:prstTxWarp prst="textNoShape">
              <a:avLst/>
            </a:prstTxWarp>
          </a:bodyPr>
          <a:lstStyle/>
          <a:p>
            <a:pPr marL="182563" indent="-182563">
              <a:spcBef>
                <a:spcPts val="800"/>
              </a:spcBef>
              <a:buFont typeface="Arial" panose="020B0604020202020204" pitchFamily="34" charset="0"/>
              <a:buChar char="•"/>
            </a:pPr>
            <a:r>
              <a:rPr lang="en-AU" sz="1600" dirty="0">
                <a:latin typeface="+mj-lt"/>
              </a:rPr>
              <a:t>3GPP RAN1 is requesting that future multi-technology coexistence be driven purely by a fixed ED threshold</a:t>
            </a:r>
          </a:p>
          <a:p>
            <a:pPr marL="182563" indent="-182563">
              <a:spcBef>
                <a:spcPts val="800"/>
              </a:spcBef>
              <a:buFont typeface="Arial" panose="020B0604020202020204" pitchFamily="34" charset="0"/>
              <a:buChar char="•"/>
            </a:pPr>
            <a:r>
              <a:rPr lang="en-AU" sz="1600" dirty="0">
                <a:latin typeface="+mj-lt"/>
              </a:rPr>
              <a:t>3GPP RAN1’s request should challenge 802.11 WG to revaluate its assumptions &amp; current solutions</a:t>
            </a:r>
          </a:p>
          <a:p>
            <a:pPr marL="182563" indent="-182563">
              <a:spcBef>
                <a:spcPts val="800"/>
              </a:spcBef>
              <a:buFont typeface="Arial" panose="020B0604020202020204" pitchFamily="34" charset="0"/>
              <a:buChar char="•"/>
            </a:pPr>
            <a:r>
              <a:rPr lang="en-AU" sz="1600" dirty="0">
                <a:latin typeface="+mj-lt"/>
              </a:rPr>
              <a:t>IEEE 802 must be driven by unlicensed band’s </a:t>
            </a:r>
            <a:r>
              <a:rPr lang="en-AU" sz="1600" i="1" dirty="0">
                <a:latin typeface="+mj-lt"/>
              </a:rPr>
              <a:t>Guiding Principle </a:t>
            </a:r>
            <a:r>
              <a:rPr lang="en-AU" sz="1600" dirty="0">
                <a:latin typeface="+mj-lt"/>
              </a:rPr>
              <a:t>that transmitters should not harm receivers</a:t>
            </a:r>
          </a:p>
        </p:txBody>
      </p:sp>
      <p:sp>
        <p:nvSpPr>
          <p:cNvPr id="7" name="Rectangle 6"/>
          <p:cNvSpPr/>
          <p:nvPr/>
        </p:nvSpPr>
        <p:spPr bwMode="auto">
          <a:xfrm>
            <a:off x="3352799" y="1982587"/>
            <a:ext cx="2514600" cy="266561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82563" indent="-182563">
              <a:spcBef>
                <a:spcPts val="800"/>
              </a:spcBef>
              <a:buFont typeface="Arial" panose="020B0604020202020204" pitchFamily="34" charset="0"/>
              <a:buChar char="•"/>
            </a:pPr>
            <a:r>
              <a:rPr lang="en-AU" sz="1600" dirty="0">
                <a:latin typeface="+mj-lt"/>
              </a:rPr>
              <a:t>Unfortunately, neither 802.11 or LAA satisfy the </a:t>
            </a:r>
            <a:r>
              <a:rPr lang="en-AU" sz="1600" i="1" dirty="0">
                <a:latin typeface="+mj-lt"/>
              </a:rPr>
              <a:t>Guiding Principle </a:t>
            </a:r>
            <a:r>
              <a:rPr lang="en-AU" sz="1600" dirty="0">
                <a:latin typeface="+mj-lt"/>
              </a:rPr>
              <a:t>in mixed environments very well</a:t>
            </a:r>
          </a:p>
          <a:p>
            <a:pPr marL="182563" indent="-182563">
              <a:spcBef>
                <a:spcPts val="800"/>
              </a:spcBef>
              <a:buFont typeface="Arial" panose="020B0604020202020204" pitchFamily="34" charset="0"/>
              <a:buChar char="•"/>
            </a:pPr>
            <a:r>
              <a:rPr lang="en-AU" sz="1600" dirty="0">
                <a:latin typeface="+mj-lt"/>
              </a:rPr>
              <a:t>The underlying issue is that neither 802.11 or LAA can detect the other system in some cases</a:t>
            </a:r>
          </a:p>
        </p:txBody>
      </p:sp>
      <p:sp>
        <p:nvSpPr>
          <p:cNvPr id="8" name="Rectangle 7"/>
          <p:cNvSpPr/>
          <p:nvPr/>
        </p:nvSpPr>
        <p:spPr bwMode="auto">
          <a:xfrm>
            <a:off x="6248399" y="1976807"/>
            <a:ext cx="2514600" cy="267139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82563" indent="-182563">
              <a:spcBef>
                <a:spcPts val="800"/>
              </a:spcBef>
              <a:buFont typeface="Arial" panose="020B0604020202020204" pitchFamily="34" charset="0"/>
              <a:buChar char="•"/>
            </a:pPr>
            <a:r>
              <a:rPr lang="en-AU" sz="1600" i="1" dirty="0">
                <a:latin typeface="+mj-lt"/>
              </a:rPr>
              <a:t>Lesson</a:t>
            </a:r>
            <a:r>
              <a:rPr lang="en-AU" sz="1600" dirty="0">
                <a:latin typeface="+mj-lt"/>
              </a:rPr>
              <a:t>: both </a:t>
            </a:r>
            <a:r>
              <a:rPr lang="en-AU" sz="1600" dirty="0" smtClean="0">
                <a:latin typeface="+mj-lt"/>
              </a:rPr>
              <a:t>ED &amp; PD </a:t>
            </a:r>
            <a:r>
              <a:rPr lang="en-AU" sz="1600" dirty="0">
                <a:latin typeface="+mj-lt"/>
              </a:rPr>
              <a:t>matter for multi-technology coexistence environments</a:t>
            </a:r>
          </a:p>
          <a:p>
            <a:pPr marL="182563" indent="-182563">
              <a:spcBef>
                <a:spcPts val="800"/>
              </a:spcBef>
              <a:buFont typeface="Arial" panose="020B0604020202020204" pitchFamily="34" charset="0"/>
              <a:buChar char="•"/>
            </a:pPr>
            <a:r>
              <a:rPr lang="en-AU" sz="1600" dirty="0">
                <a:latin typeface="+mj-lt"/>
              </a:rPr>
              <a:t>The existence of billions of 802.11 systems today means that an 802.11 based PD must be used</a:t>
            </a:r>
          </a:p>
        </p:txBody>
      </p:sp>
      <p:sp>
        <p:nvSpPr>
          <p:cNvPr id="9" name="Rectangle 8"/>
          <p:cNvSpPr/>
          <p:nvPr/>
        </p:nvSpPr>
        <p:spPr bwMode="auto">
          <a:xfrm>
            <a:off x="457199" y="1601586"/>
            <a:ext cx="2514600" cy="3810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effectLst/>
                <a:latin typeface="+mj-lt"/>
              </a:rPr>
              <a:t>The situation</a:t>
            </a:r>
          </a:p>
        </p:txBody>
      </p:sp>
      <p:sp>
        <p:nvSpPr>
          <p:cNvPr id="10" name="Rectangle 9"/>
          <p:cNvSpPr/>
          <p:nvPr/>
        </p:nvSpPr>
        <p:spPr bwMode="auto">
          <a:xfrm>
            <a:off x="3352800" y="1614974"/>
            <a:ext cx="2514600" cy="3810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effectLst/>
                <a:latin typeface="+mj-lt"/>
              </a:rPr>
              <a:t>The problem</a:t>
            </a:r>
          </a:p>
        </p:txBody>
      </p:sp>
      <p:sp>
        <p:nvSpPr>
          <p:cNvPr id="11" name="Rectangle 10"/>
          <p:cNvSpPr/>
          <p:nvPr/>
        </p:nvSpPr>
        <p:spPr bwMode="auto">
          <a:xfrm>
            <a:off x="6248399" y="1600201"/>
            <a:ext cx="2514600" cy="3810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effectLst/>
                <a:latin typeface="+mj-lt"/>
              </a:rPr>
              <a:t>The answer</a:t>
            </a:r>
          </a:p>
        </p:txBody>
      </p:sp>
      <p:sp>
        <p:nvSpPr>
          <p:cNvPr id="12" name="Rectangle 11"/>
          <p:cNvSpPr/>
          <p:nvPr/>
        </p:nvSpPr>
        <p:spPr bwMode="auto">
          <a:xfrm>
            <a:off x="3352800" y="5638802"/>
            <a:ext cx="5410200" cy="6857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82563" indent="-182563">
              <a:buFont typeface="Arial" panose="020B0604020202020204" pitchFamily="34" charset="0"/>
              <a:buChar char="•"/>
            </a:pPr>
            <a:r>
              <a:rPr lang="en-AU" sz="1600" dirty="0">
                <a:latin typeface="+mj-lt"/>
              </a:rPr>
              <a:t>IEEE 802 should consider a range of “next steps” to explain and promote the need for 802.11 PD detection</a:t>
            </a:r>
          </a:p>
        </p:txBody>
      </p:sp>
      <p:sp>
        <p:nvSpPr>
          <p:cNvPr id="13" name="Rectangle 12"/>
          <p:cNvSpPr/>
          <p:nvPr/>
        </p:nvSpPr>
        <p:spPr bwMode="auto">
          <a:xfrm>
            <a:off x="3352799" y="5257799"/>
            <a:ext cx="5410200" cy="381002"/>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0" tIns="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Possible n</a:t>
            </a:r>
            <a:r>
              <a:rPr kumimoji="0" lang="en-AU" sz="1600" b="1" i="0" u="none" strike="noStrike" cap="none" normalizeH="0" baseline="0" dirty="0" smtClean="0">
                <a:ln>
                  <a:noFill/>
                </a:ln>
                <a:effectLst/>
                <a:latin typeface="+mj-lt"/>
              </a:rPr>
              <a:t>ext steps</a:t>
            </a:r>
          </a:p>
        </p:txBody>
      </p:sp>
    </p:spTree>
    <p:extLst>
      <p:ext uri="{BB962C8B-B14F-4D97-AF65-F5344CB8AC3E}">
        <p14:creationId xmlns:p14="http://schemas.microsoft.com/office/powerpoint/2010/main" val="3504177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3GPP RAN1 is requesting that future multi-technology coexistence be driven purely by a fixed ED threshold</a:t>
            </a:r>
            <a:endParaRPr lang="en-AU" dirty="0"/>
          </a:p>
        </p:txBody>
      </p:sp>
      <p:sp>
        <p:nvSpPr>
          <p:cNvPr id="3" name="Content Placeholder 2"/>
          <p:cNvSpPr>
            <a:spLocks noGrp="1"/>
          </p:cNvSpPr>
          <p:nvPr>
            <p:ph idx="1"/>
          </p:nvPr>
        </p:nvSpPr>
        <p:spPr/>
        <p:txBody>
          <a:bodyPr/>
          <a:lstStyle/>
          <a:p>
            <a:pPr lvl="1"/>
            <a:r>
              <a:rPr lang="en-GB" dirty="0" smtClean="0"/>
              <a:t>The IEEE 802 review of LAA Rel. 13 resulted in IEEE 802 requesting 3GPP RAN1 to make LAA more sensitive to 802.11 transmissions:</a:t>
            </a:r>
          </a:p>
          <a:p>
            <a:pPr lvl="2"/>
            <a:r>
              <a:rPr lang="en-GB" dirty="0" smtClean="0"/>
              <a:t>This request was based on the observations that the proposed LAA mechanism (based on ED of -72dBm only) </a:t>
            </a:r>
            <a:r>
              <a:rPr lang="en-AU" dirty="0" smtClean="0"/>
              <a:t>does not ensure fair coexistence</a:t>
            </a:r>
            <a:endParaRPr lang="en-GB" dirty="0" smtClean="0"/>
          </a:p>
          <a:p>
            <a:pPr lvl="2"/>
            <a:r>
              <a:rPr lang="en-GB" dirty="0" smtClean="0"/>
              <a:t>See Comment 3 in </a:t>
            </a:r>
            <a:r>
              <a:rPr lang="en-GB" dirty="0" smtClean="0">
                <a:hlinkClick r:id="rId2"/>
              </a:rPr>
              <a:t>19-16-0037-09</a:t>
            </a:r>
            <a:r>
              <a:rPr lang="en-GB" dirty="0" smtClean="0"/>
              <a:t> for details</a:t>
            </a:r>
          </a:p>
          <a:p>
            <a:pPr lvl="1"/>
            <a:r>
              <a:rPr lang="en-GB" dirty="0" smtClean="0"/>
              <a:t>RAN1 rejected IEEE 802’s request on the basis that RAN1 has had considerable debate and has agreed there is not a problem, but without responding to the particular issues raised by IEEE 802</a:t>
            </a:r>
          </a:p>
          <a:p>
            <a:pPr lvl="2"/>
            <a:r>
              <a:rPr lang="en-US" dirty="0" smtClean="0"/>
              <a:t>See Response 3 in </a:t>
            </a:r>
            <a:r>
              <a:rPr lang="en-AU" dirty="0" smtClean="0">
                <a:hlinkClick r:id="rId3"/>
              </a:rPr>
              <a:t>R1-166040</a:t>
            </a:r>
            <a:endParaRPr lang="en-GB" dirty="0" smtClean="0"/>
          </a:p>
          <a:p>
            <a:pPr lvl="1"/>
            <a:r>
              <a:rPr lang="en-GB" dirty="0" smtClean="0"/>
              <a:t>RAN1 further </a:t>
            </a:r>
            <a:r>
              <a:rPr lang="en-US" dirty="0" smtClean="0"/>
              <a:t>suggested that 802.11 also use ED of -72dBm in the future</a:t>
            </a:r>
          </a:p>
          <a:p>
            <a:pPr lvl="2"/>
            <a:r>
              <a:rPr lang="en-GB" i="1" dirty="0" smtClean="0"/>
              <a:t>RAN1 respectfully requests future IEEE 802.11 technologies to align the energy detection threshold used with other technologies operating in the same unlicensed band, e.g., -72 </a:t>
            </a:r>
            <a:r>
              <a:rPr lang="en-GB" i="1" dirty="0" err="1" smtClean="0"/>
              <a:t>dBm</a:t>
            </a:r>
            <a:r>
              <a:rPr lang="en-GB" i="1" dirty="0" smtClean="0"/>
              <a:t>.</a:t>
            </a:r>
          </a:p>
          <a:p>
            <a:pPr lvl="2"/>
            <a:r>
              <a:rPr lang="en-GB" i="1" dirty="0" smtClean="0"/>
              <a:t>An energy detection threshold of -72 </a:t>
            </a:r>
            <a:r>
              <a:rPr lang="en-GB" i="1" dirty="0" err="1" smtClean="0"/>
              <a:t>dBm</a:t>
            </a:r>
            <a:r>
              <a:rPr lang="en-GB" i="1" dirty="0" smtClean="0"/>
              <a:t> has been chosen by 3GPP for Rel-13 LAA also with an interest in aligning with other technologies in the future.</a:t>
            </a:r>
            <a:endParaRPr lang="en-AU" i="1"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2563160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pPr lvl="1"/>
            <a:r>
              <a:rPr lang="en-AU" dirty="0" smtClean="0"/>
              <a:t>3GPP RAN1’s request should challenge 802.11 WG to revaluate its assumptions </a:t>
            </a:r>
            <a:r>
              <a:rPr lang="en-AU" dirty="0"/>
              <a:t>&amp; </a:t>
            </a:r>
            <a:r>
              <a:rPr lang="en-AU" dirty="0" smtClean="0"/>
              <a:t>current solutions</a:t>
            </a:r>
            <a:endParaRPr lang="en-AU" dirty="0"/>
          </a:p>
        </p:txBody>
      </p:sp>
      <p:sp>
        <p:nvSpPr>
          <p:cNvPr id="3" name="Content Placeholder 2"/>
          <p:cNvSpPr>
            <a:spLocks noGrp="1"/>
          </p:cNvSpPr>
          <p:nvPr>
            <p:ph idx="1"/>
          </p:nvPr>
        </p:nvSpPr>
        <p:spPr>
          <a:xfrm>
            <a:off x="685800" y="1828800"/>
            <a:ext cx="7772400" cy="4114800"/>
          </a:xfrm>
        </p:spPr>
        <p:txBody>
          <a:bodyPr/>
          <a:lstStyle/>
          <a:p>
            <a:pPr lvl="1"/>
            <a:r>
              <a:rPr lang="en-AU" dirty="0" smtClean="0"/>
              <a:t>802.11 has been successfully operating and enabling coexistence for many years using both an ED (energy detection) of -62dBm and a PD (preamble detection) of -82dBm</a:t>
            </a:r>
          </a:p>
          <a:p>
            <a:pPr lvl="1"/>
            <a:r>
              <a:rPr lang="en-AU" dirty="0" smtClean="0"/>
              <a:t>Success in this case has been the property of 802.11 that allows </a:t>
            </a:r>
            <a:r>
              <a:rPr lang="en-AU" i="1" dirty="0" smtClean="0"/>
              <a:t>anyone, anytime, anyplace to operate a network that works well enough</a:t>
            </a:r>
            <a:r>
              <a:rPr lang="en-AU" dirty="0" smtClean="0"/>
              <a:t>!</a:t>
            </a:r>
          </a:p>
          <a:p>
            <a:pPr lvl="1"/>
            <a:r>
              <a:rPr lang="en-AU" dirty="0" smtClean="0"/>
              <a:t>However, the success has been made easier because most of the time 802.11 systems only have to share with other </a:t>
            </a:r>
            <a:r>
              <a:rPr lang="en-AU" dirty="0"/>
              <a:t>802.11 systems </a:t>
            </a:r>
            <a:endParaRPr lang="en-AU" dirty="0" smtClean="0"/>
          </a:p>
          <a:p>
            <a:pPr lvl="1"/>
            <a:r>
              <a:rPr lang="en-AU" dirty="0" smtClean="0"/>
              <a:t>That may no longer be the case, with the potential introduction of new technologies like LAA, LTE-U and MulteFire </a:t>
            </a:r>
          </a:p>
          <a:p>
            <a:pPr lvl="1"/>
            <a:r>
              <a:rPr lang="en-AU" dirty="0" smtClean="0"/>
              <a:t>In the future, 802.11 systems may want to coexist with each other differently, with an increased focus on frequency reuse in 802.11ax</a:t>
            </a:r>
          </a:p>
          <a:p>
            <a:pPr lvl="1"/>
            <a:r>
              <a:rPr lang="en-AU" dirty="0" smtClean="0"/>
              <a:t>3GPP RAN1’s suggestion to drive coexistence based only on ED of</a:t>
            </a:r>
            <a:br>
              <a:rPr lang="en-AU" dirty="0" smtClean="0"/>
            </a:br>
            <a:r>
              <a:rPr lang="en-AU" dirty="0" smtClean="0"/>
              <a:t>-72dBM should challenge the 802.11 WG to revaluate our assumptions &amp; solutions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a:t>
            </a:fld>
            <a:endParaRPr lang="en-US"/>
          </a:p>
        </p:txBody>
      </p:sp>
    </p:spTree>
    <p:extLst>
      <p:ext uri="{BB962C8B-B14F-4D97-AF65-F5344CB8AC3E}">
        <p14:creationId xmlns:p14="http://schemas.microsoft.com/office/powerpoint/2010/main" val="3641669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IEEE 802 must be driven by unlicensed band’s </a:t>
            </a:r>
            <a:r>
              <a:rPr lang="en-AU" i="1" dirty="0"/>
              <a:t>Guiding Principle </a:t>
            </a:r>
            <a:r>
              <a:rPr lang="en-AU" dirty="0" smtClean="0"/>
              <a:t>that transmitters should not harm receivers</a:t>
            </a:r>
            <a:endParaRPr lang="en-AU" dirty="0"/>
          </a:p>
        </p:txBody>
      </p:sp>
      <p:sp>
        <p:nvSpPr>
          <p:cNvPr id="3" name="Content Placeholder 2"/>
          <p:cNvSpPr>
            <a:spLocks noGrp="1"/>
          </p:cNvSpPr>
          <p:nvPr>
            <p:ph idx="1"/>
          </p:nvPr>
        </p:nvSpPr>
        <p:spPr/>
        <p:txBody>
          <a:bodyPr/>
          <a:lstStyle/>
          <a:p>
            <a:pPr lvl="1"/>
            <a:r>
              <a:rPr lang="en-AU" dirty="0" smtClean="0"/>
              <a:t>The rules for unlicensed spectrum in various regulatory domains are usually some variant of:</a:t>
            </a:r>
          </a:p>
          <a:p>
            <a:pPr lvl="2"/>
            <a:r>
              <a:rPr lang="en-AU" dirty="0" smtClean="0"/>
              <a:t>Recognised services have absolute priority over unlicensed devices</a:t>
            </a:r>
          </a:p>
          <a:p>
            <a:pPr lvl="2"/>
            <a:r>
              <a:rPr lang="en-AU" dirty="0" smtClean="0"/>
              <a:t>Unlicensed devices should avoid interfering with other unlicensed </a:t>
            </a:r>
            <a:r>
              <a:rPr lang="en-AU" dirty="0"/>
              <a:t>devices </a:t>
            </a:r>
            <a:r>
              <a:rPr lang="en-AU" dirty="0" smtClean="0"/>
              <a:t>… and accept interference from </a:t>
            </a:r>
            <a:r>
              <a:rPr lang="en-AU" dirty="0"/>
              <a:t>other unlicensed </a:t>
            </a:r>
            <a:r>
              <a:rPr lang="en-AU" dirty="0" smtClean="0"/>
              <a:t>devices!</a:t>
            </a:r>
          </a:p>
          <a:p>
            <a:pPr lvl="1"/>
            <a:r>
              <a:rPr lang="en-AU" dirty="0" smtClean="0"/>
              <a:t>This leads to a </a:t>
            </a:r>
            <a:r>
              <a:rPr lang="en-AU" i="1" dirty="0" smtClean="0"/>
              <a:t>Guiding Principle </a:t>
            </a:r>
            <a:r>
              <a:rPr lang="en-AU" dirty="0" smtClean="0"/>
              <a:t>that has been an underlying driving assumption in almost all 802.11 WG activities over 25 years</a:t>
            </a:r>
          </a:p>
          <a:p>
            <a:pPr lvl="2"/>
            <a:r>
              <a:rPr lang="en-AU" i="1" dirty="0" smtClean="0"/>
              <a:t>An 802.11 </a:t>
            </a:r>
            <a:r>
              <a:rPr lang="en-AU" i="1" dirty="0"/>
              <a:t>device </a:t>
            </a:r>
            <a:r>
              <a:rPr lang="en-AU" i="1" dirty="0" smtClean="0"/>
              <a:t>(or any unlicensed device) should </a:t>
            </a:r>
            <a:r>
              <a:rPr lang="en-AU" i="1" dirty="0"/>
              <a:t>not transmit in an unlicensed channel if it is </a:t>
            </a:r>
            <a:r>
              <a:rPr lang="en-AU" i="1" dirty="0" smtClean="0"/>
              <a:t>reasonably likely to </a:t>
            </a:r>
            <a:r>
              <a:rPr lang="en-AU" i="1" dirty="0"/>
              <a:t>cause harm </a:t>
            </a:r>
            <a:r>
              <a:rPr lang="en-AU" i="1" dirty="0" smtClean="0"/>
              <a:t>to an ongoing reception by another unlicensed device in </a:t>
            </a:r>
            <a:r>
              <a:rPr lang="en-AU" i="1" dirty="0"/>
              <a:t>the channel</a:t>
            </a:r>
            <a:endParaRPr lang="en-AU" i="1" dirty="0" smtClean="0"/>
          </a:p>
          <a:p>
            <a:pPr lvl="1"/>
            <a:r>
              <a:rPr lang="en-AU" dirty="0" smtClean="0"/>
              <a:t>This </a:t>
            </a:r>
            <a:r>
              <a:rPr lang="en-AU" i="1" dirty="0"/>
              <a:t>Guiding Principle </a:t>
            </a:r>
            <a:r>
              <a:rPr lang="en-AU" dirty="0" smtClean="0"/>
              <a:t>should be something for which there should be no disagreement</a:t>
            </a:r>
          </a:p>
          <a:p>
            <a:pPr lvl="2"/>
            <a:r>
              <a:rPr lang="en-AU" dirty="0" smtClean="0"/>
              <a:t>Note: it is not claimed that the </a:t>
            </a:r>
            <a:r>
              <a:rPr lang="en-AU" i="1" dirty="0"/>
              <a:t>Guiding Principle </a:t>
            </a:r>
            <a:r>
              <a:rPr lang="en-AU" dirty="0" smtClean="0"/>
              <a:t>is a specific law or regulation anywhere, just that it represents </a:t>
            </a:r>
            <a:r>
              <a:rPr lang="en-AU" i="1" dirty="0" smtClean="0"/>
              <a:t>best practice</a:t>
            </a:r>
            <a:r>
              <a:rPr lang="en-AU" dirty="0" smtClean="0"/>
              <a:t> </a:t>
            </a:r>
            <a:r>
              <a:rPr lang="en-AU" i="1" dirty="0" smtClean="0"/>
              <a:t>everywhere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a:t>
            </a:fld>
            <a:endParaRPr lang="en-US"/>
          </a:p>
        </p:txBody>
      </p:sp>
    </p:spTree>
    <p:extLst>
      <p:ext uri="{BB962C8B-B14F-4D97-AF65-F5344CB8AC3E}">
        <p14:creationId xmlns:p14="http://schemas.microsoft.com/office/powerpoint/2010/main" val="2589048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685800" y="685800"/>
            <a:ext cx="7924800" cy="1066800"/>
          </a:xfrm>
        </p:spPr>
        <p:txBody>
          <a:bodyPr/>
          <a:lstStyle/>
          <a:p>
            <a:r>
              <a:rPr lang="en-AU" i="1" dirty="0" smtClean="0"/>
              <a:t>Harm</a:t>
            </a:r>
            <a:r>
              <a:rPr lang="en-AU" dirty="0" smtClean="0"/>
              <a:t> in the </a:t>
            </a:r>
            <a:r>
              <a:rPr lang="en-AU" i="1" dirty="0"/>
              <a:t>Guiding Principle </a:t>
            </a:r>
            <a:r>
              <a:rPr lang="en-AU" dirty="0" smtClean="0"/>
              <a:t>must</a:t>
            </a:r>
            <a:r>
              <a:rPr lang="en-AU" i="1" dirty="0" smtClean="0"/>
              <a:t> </a:t>
            </a:r>
            <a:r>
              <a:rPr lang="en-AU" dirty="0" smtClean="0"/>
              <a:t>refer to damage to any ongoing reception … not a long term average</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Guiding Principle </a:t>
            </a:r>
            <a:r>
              <a:rPr lang="en-AU" dirty="0" smtClean="0"/>
              <a:t>refers to </a:t>
            </a:r>
            <a:r>
              <a:rPr lang="en-AU" i="1" dirty="0" smtClean="0"/>
              <a:t>harm to an ongoing reception by another unlicensed device</a:t>
            </a:r>
          </a:p>
          <a:p>
            <a:pPr lvl="1"/>
            <a:r>
              <a:rPr lang="en-AU" i="1" dirty="0" smtClean="0"/>
              <a:t>Harm</a:t>
            </a:r>
            <a:r>
              <a:rPr lang="en-AU" dirty="0" smtClean="0"/>
              <a:t> has been interpreted by various stakeholders in </a:t>
            </a:r>
            <a:r>
              <a:rPr lang="en-AU" dirty="0"/>
              <a:t>two </a:t>
            </a:r>
            <a:r>
              <a:rPr lang="en-AU" dirty="0" smtClean="0"/>
              <a:t>main ways </a:t>
            </a:r>
          </a:p>
          <a:p>
            <a:pPr lvl="2"/>
            <a:r>
              <a:rPr lang="en-AU" dirty="0" smtClean="0"/>
              <a:t>In 802.11 WG, </a:t>
            </a:r>
            <a:r>
              <a:rPr lang="en-AU" i="1" dirty="0" smtClean="0"/>
              <a:t>harm</a:t>
            </a:r>
            <a:r>
              <a:rPr lang="en-AU" dirty="0" smtClean="0"/>
              <a:t> is generally focused on the potential damage caused to any ongoing current reception</a:t>
            </a:r>
          </a:p>
          <a:p>
            <a:pPr lvl="2"/>
            <a:r>
              <a:rPr lang="en-AU" dirty="0" smtClean="0"/>
              <a:t>In 3GPP RAN1, </a:t>
            </a:r>
            <a:r>
              <a:rPr lang="en-AU" i="1" dirty="0" smtClean="0"/>
              <a:t>harm</a:t>
            </a:r>
            <a:r>
              <a:rPr lang="en-AU" dirty="0" smtClean="0"/>
              <a:t> is </a:t>
            </a:r>
            <a:r>
              <a:rPr lang="en-AU" dirty="0" smtClean="0"/>
              <a:t>often evaluated by simulation </a:t>
            </a:r>
            <a:r>
              <a:rPr lang="en-AU" dirty="0" smtClean="0"/>
              <a:t>of average performance </a:t>
            </a:r>
            <a:r>
              <a:rPr lang="en-AU" dirty="0" smtClean="0"/>
              <a:t>in </a:t>
            </a:r>
            <a:r>
              <a:rPr lang="en-AU" dirty="0" smtClean="0"/>
              <a:t>various environments, rather than harm </a:t>
            </a:r>
            <a:r>
              <a:rPr lang="en-AU" dirty="0"/>
              <a:t>to the </a:t>
            </a:r>
            <a:r>
              <a:rPr lang="en-AU" dirty="0" smtClean="0"/>
              <a:t>ongoing current reception</a:t>
            </a:r>
          </a:p>
          <a:p>
            <a:pPr lvl="1"/>
            <a:r>
              <a:rPr lang="en-AU" dirty="0" smtClean="0"/>
              <a:t>Unfortunately, averaging over time and environments </a:t>
            </a:r>
            <a:r>
              <a:rPr lang="en-AU" i="1" dirty="0" smtClean="0"/>
              <a:t>hides too many sins</a:t>
            </a:r>
            <a:r>
              <a:rPr lang="en-AU" dirty="0" smtClean="0"/>
              <a:t> and cannot be used to protect receptions by individual devices</a:t>
            </a:r>
          </a:p>
          <a:p>
            <a:pPr lvl="2"/>
            <a:r>
              <a:rPr lang="en-AU" dirty="0" smtClean="0"/>
              <a:t>3GPP RAN1’s simulation do not evaluate many important environments</a:t>
            </a:r>
          </a:p>
          <a:p>
            <a:pPr lvl="2"/>
            <a:r>
              <a:rPr lang="en-AU" dirty="0" smtClean="0"/>
              <a:t>Even for the environments simulated, averages (or even 90% percentiles) will not reveal cases where some devices are unfairly “locked out” </a:t>
            </a:r>
          </a:p>
          <a:p>
            <a:pPr lvl="1"/>
            <a:r>
              <a:rPr lang="en-AU" dirty="0" smtClean="0"/>
              <a:t>Every device has a right to operate, and so any evaluation of </a:t>
            </a:r>
            <a:r>
              <a:rPr lang="en-AU" i="1" dirty="0" smtClean="0"/>
              <a:t>harm</a:t>
            </a:r>
            <a:r>
              <a:rPr lang="en-AU" dirty="0" smtClean="0"/>
              <a:t> must be focused on any ongoing current reception … not a long term average</a:t>
            </a:r>
            <a:endParaRPr lang="en-AU" b="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a:t>
            </a:fld>
            <a:endParaRPr lang="en-US"/>
          </a:p>
        </p:txBody>
      </p:sp>
    </p:spTree>
    <p:extLst>
      <p:ext uri="{BB962C8B-B14F-4D97-AF65-F5344CB8AC3E}">
        <p14:creationId xmlns:p14="http://schemas.microsoft.com/office/powerpoint/2010/main" val="3571786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Unfortunately, neither 802.11 or LAA satisfy the </a:t>
            </a:r>
            <a:r>
              <a:rPr lang="en-AU" i="1" dirty="0" smtClean="0"/>
              <a:t>Guiding </a:t>
            </a:r>
            <a:r>
              <a:rPr lang="en-AU" i="1" dirty="0"/>
              <a:t>P</a:t>
            </a:r>
            <a:r>
              <a:rPr lang="en-AU" i="1" dirty="0" smtClean="0"/>
              <a:t>rinciple </a:t>
            </a:r>
            <a:r>
              <a:rPr lang="en-AU" dirty="0" smtClean="0"/>
              <a:t>in mixed environments very well</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59072233"/>
              </p:ext>
            </p:extLst>
          </p:nvPr>
        </p:nvGraphicFramePr>
        <p:xfrm>
          <a:off x="685800" y="1981200"/>
          <a:ext cx="7772400" cy="3049130"/>
        </p:xfrm>
        <a:graphic>
          <a:graphicData uri="http://schemas.openxmlformats.org/drawingml/2006/table">
            <a:tbl>
              <a:tblPr firstRow="1" bandRow="1">
                <a:tableStyleId>{21E4AEA4-8DFA-4A89-87EB-49C32662AFE0}</a:tableStyleId>
              </a:tblPr>
              <a:tblGrid>
                <a:gridCol w="1905000"/>
                <a:gridCol w="2933700"/>
                <a:gridCol w="2933700"/>
              </a:tblGrid>
              <a:tr h="563315">
                <a:tc rowSpan="2">
                  <a:txBody>
                    <a:bodyPr/>
                    <a:lstStyle/>
                    <a:p>
                      <a:pPr algn="ctr"/>
                      <a:r>
                        <a:rPr lang="en-AU" b="1" dirty="0" smtClean="0">
                          <a:ln>
                            <a:solidFill>
                              <a:schemeClr val="bg1"/>
                            </a:solidFill>
                          </a:ln>
                        </a:rPr>
                        <a:t>Transmitting </a:t>
                      </a:r>
                      <a:r>
                        <a:rPr lang="en-AU" b="1" baseline="0" dirty="0" smtClean="0">
                          <a:ln>
                            <a:solidFill>
                              <a:schemeClr val="bg1"/>
                            </a:solidFill>
                          </a:ln>
                        </a:rPr>
                        <a:t>device</a:t>
                      </a:r>
                      <a:endParaRPr lang="en-AU" b="1" dirty="0">
                        <a:ln>
                          <a:solidFill>
                            <a:schemeClr val="bg1"/>
                          </a:solidFill>
                        </a:ln>
                      </a:endParaRP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AU" dirty="0" smtClean="0">
                          <a:ln>
                            <a:solidFill>
                              <a:schemeClr val="bg1"/>
                            </a:solidFill>
                          </a:ln>
                        </a:rPr>
                        <a:t>Does transmitting</a:t>
                      </a:r>
                      <a:r>
                        <a:rPr lang="en-AU" baseline="0" dirty="0" smtClean="0">
                          <a:ln>
                            <a:solidFill>
                              <a:schemeClr val="bg1"/>
                            </a:solidFill>
                          </a:ln>
                        </a:rPr>
                        <a:t> device satisfy</a:t>
                      </a:r>
                      <a:br>
                        <a:rPr lang="en-AU" baseline="0" dirty="0" smtClean="0">
                          <a:ln>
                            <a:solidFill>
                              <a:schemeClr val="bg1"/>
                            </a:solidFill>
                          </a:ln>
                        </a:rPr>
                      </a:br>
                      <a:r>
                        <a:rPr lang="en-AU" baseline="0" dirty="0" smtClean="0">
                          <a:ln>
                            <a:solidFill>
                              <a:schemeClr val="bg1"/>
                            </a:solidFill>
                          </a:ln>
                        </a:rPr>
                        <a:t>the </a:t>
                      </a:r>
                      <a:r>
                        <a:rPr lang="en-AU" i="1" baseline="0" dirty="0" smtClean="0">
                          <a:ln>
                            <a:solidFill>
                              <a:schemeClr val="bg1"/>
                            </a:solidFill>
                          </a:ln>
                        </a:rPr>
                        <a:t>Guiding Principle </a:t>
                      </a:r>
                      <a:r>
                        <a:rPr lang="en-AU" baseline="0" dirty="0" smtClean="0">
                          <a:ln>
                            <a:solidFill>
                              <a:schemeClr val="bg1"/>
                            </a:solidFill>
                          </a:ln>
                        </a:rPr>
                        <a:t>in a …</a:t>
                      </a:r>
                      <a:endParaRPr lang="en-AU" dirty="0">
                        <a:ln>
                          <a:solidFill>
                            <a:schemeClr val="bg1"/>
                          </a:solidFill>
                        </a:ln>
                      </a:endParaRP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AU" dirty="0"/>
                    </a:p>
                  </a:txBody>
                  <a:tcPr/>
                </a:tc>
              </a:tr>
              <a:tr h="563315">
                <a:tc vMerge="1">
                  <a:txBody>
                    <a:bodyPr/>
                    <a:lstStyle/>
                    <a:p>
                      <a:endParaRPr lang="en-AU" b="1" dirty="0"/>
                    </a:p>
                  </a:txBody>
                  <a:tcPr>
                    <a:solidFill>
                      <a:schemeClr val="bg2">
                        <a:lumMod val="20000"/>
                        <a:lumOff val="80000"/>
                      </a:schemeClr>
                    </a:solidFill>
                  </a:tcPr>
                </a:tc>
                <a:tc>
                  <a:txBody>
                    <a:bodyPr/>
                    <a:lstStyle/>
                    <a:p>
                      <a:pPr algn="ctr"/>
                      <a:r>
                        <a:rPr lang="en-AU" b="1" dirty="0" smtClean="0">
                          <a:ln>
                            <a:solidFill>
                              <a:schemeClr val="bg1"/>
                            </a:solidFill>
                          </a:ln>
                          <a:solidFill>
                            <a:schemeClr val="bg1"/>
                          </a:solidFill>
                        </a:rPr>
                        <a:t>… 802.11 or LAA only environment?</a:t>
                      </a:r>
                      <a:endParaRPr lang="en-AU" b="1" dirty="0">
                        <a:ln>
                          <a:solidFill>
                            <a:schemeClr val="bg1"/>
                          </a:solidFill>
                        </a:ln>
                        <a:solidFill>
                          <a:schemeClr val="bg1"/>
                        </a:solidFill>
                      </a:endParaRP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AU" b="1" dirty="0" smtClean="0">
                          <a:ln>
                            <a:solidFill>
                              <a:schemeClr val="bg1"/>
                            </a:solidFill>
                          </a:ln>
                          <a:solidFill>
                            <a:schemeClr val="bg1"/>
                          </a:solidFill>
                        </a:rPr>
                        <a:t>… mixed 802.11/LAA environment?</a:t>
                      </a:r>
                      <a:endParaRPr lang="en-AU" b="1" dirty="0">
                        <a:ln>
                          <a:solidFill>
                            <a:schemeClr val="bg1"/>
                          </a:solidFill>
                        </a:ln>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884485">
                <a:tc>
                  <a:txBody>
                    <a:bodyPr/>
                    <a:lstStyle/>
                    <a:p>
                      <a:pPr algn="ctr"/>
                      <a:r>
                        <a:rPr lang="en-AU" b="1" dirty="0" smtClean="0"/>
                        <a:t>802.11</a:t>
                      </a:r>
                      <a:endParaRPr lang="en-AU" b="1" dirty="0"/>
                    </a:p>
                  </a:txBody>
                  <a:tcPr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accent2">
                        <a:lumMod val="20000"/>
                        <a:lumOff val="80000"/>
                      </a:schemeClr>
                    </a:solidFill>
                  </a:tcPr>
                </a:tc>
                <a:tc>
                  <a:txBody>
                    <a:bodyPr/>
                    <a:lstStyle/>
                    <a:p>
                      <a:pPr algn="ctr"/>
                      <a:r>
                        <a:rPr kumimoji="0" lang="en-AU" sz="2400" b="1" i="0" u="none" strike="noStrike" cap="none" normalizeH="0" baseline="0" dirty="0" smtClean="0">
                          <a:ln>
                            <a:noFill/>
                          </a:ln>
                          <a:solidFill>
                            <a:srgbClr val="00B050"/>
                          </a:solidFill>
                          <a:effectLst/>
                          <a:latin typeface="Times New Roman" pitchFamily="18" charset="0"/>
                          <a:sym typeface="Wingdings"/>
                        </a:rPr>
                        <a:t></a:t>
                      </a:r>
                      <a:endParaRPr lang="en-AU" sz="2400" dirty="0"/>
                    </a:p>
                  </a:txBody>
                  <a:tcPr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solidFill>
                      <a:schemeClr val="accent2">
                        <a:lumMod val="20000"/>
                        <a:lumOff val="80000"/>
                      </a:schemeClr>
                    </a:solidFill>
                  </a:tcPr>
                </a:tc>
                <a:tc>
                  <a:txBody>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2400" b="1" i="0" u="none" strike="noStrike" cap="none" normalizeH="0" baseline="0" dirty="0" smtClean="0">
                          <a:ln>
                            <a:noFill/>
                          </a:ln>
                          <a:solidFill>
                            <a:srgbClr val="FF0000"/>
                          </a:solidFill>
                          <a:effectLst/>
                          <a:latin typeface="Times New Roman" pitchFamily="18" charset="0"/>
                          <a:sym typeface="Wingdings"/>
                        </a:rPr>
                        <a:t></a:t>
                      </a:r>
                      <a:endParaRPr kumimoji="0" lang="en-AU" sz="2400" b="1" i="0" u="none" strike="noStrike" cap="none" normalizeH="0" baseline="0" dirty="0" smtClean="0">
                        <a:ln>
                          <a:noFill/>
                        </a:ln>
                        <a:solidFill>
                          <a:srgbClr val="FF0000"/>
                        </a:solidFill>
                        <a:effectLst/>
                        <a:latin typeface="Times New Roman" pitchFamily="18" charset="0"/>
                      </a:endParaRPr>
                    </a:p>
                  </a:txBody>
                  <a:tcPr anchor="ctr">
                    <a:lnT w="38100" cap="flat" cmpd="sng" algn="ctr">
                      <a:solidFill>
                        <a:schemeClr val="bg1"/>
                      </a:solidFill>
                      <a:prstDash val="solid"/>
                      <a:round/>
                      <a:headEnd type="none" w="med" len="med"/>
                      <a:tailEnd type="none" w="med" len="med"/>
                    </a:lnT>
                    <a:solidFill>
                      <a:schemeClr val="accent2">
                        <a:lumMod val="20000"/>
                        <a:lumOff val="80000"/>
                      </a:schemeClr>
                    </a:solidFill>
                  </a:tcPr>
                </a:tc>
              </a:tr>
              <a:tr h="884485">
                <a:tc>
                  <a:txBody>
                    <a:bodyPr/>
                    <a:lstStyle/>
                    <a:p>
                      <a:pPr algn="ctr"/>
                      <a:r>
                        <a:rPr lang="en-AU" b="1" dirty="0" smtClean="0"/>
                        <a:t>LAA</a:t>
                      </a:r>
                      <a:endParaRPr lang="en-AU" b="1" dirty="0"/>
                    </a:p>
                  </a:txBody>
                  <a:tcPr anchor="ctr">
                    <a:lnR w="38100" cap="flat" cmpd="sng" algn="ctr">
                      <a:solidFill>
                        <a:schemeClr val="bg1"/>
                      </a:solidFill>
                      <a:prstDash val="solid"/>
                      <a:round/>
                      <a:headEnd type="none" w="med" len="med"/>
                      <a:tailEnd type="none" w="med" len="med"/>
                    </a:lnR>
                    <a:solidFill>
                      <a:schemeClr val="accent2">
                        <a:lumMod val="20000"/>
                        <a:lumOff val="80000"/>
                      </a:schemeClr>
                    </a:solidFill>
                  </a:tcPr>
                </a:tc>
                <a:tc>
                  <a:txBody>
                    <a:bodyPr/>
                    <a:lstStyle/>
                    <a:p>
                      <a:pPr algn="ctr"/>
                      <a:r>
                        <a:rPr lang="en-AU" dirty="0" smtClean="0"/>
                        <a:t>A</a:t>
                      </a:r>
                      <a:r>
                        <a:rPr lang="en-AU" baseline="0" dirty="0" smtClean="0"/>
                        <a:t> issue for 3GPP RAN , not 802.11 WG</a:t>
                      </a:r>
                      <a:endParaRPr lang="en-AU" dirty="0"/>
                    </a:p>
                  </a:txBody>
                  <a:tcPr anchor="ctr">
                    <a:lnL w="38100" cap="flat" cmpd="sng" algn="ctr">
                      <a:solidFill>
                        <a:schemeClr val="bg1"/>
                      </a:solidFill>
                      <a:prstDash val="solid"/>
                      <a:round/>
                      <a:headEnd type="none" w="med" len="med"/>
                      <a:tailEnd type="none" w="med" len="med"/>
                    </a:lnL>
                    <a:solidFill>
                      <a:schemeClr val="accent2">
                        <a:lumMod val="20000"/>
                        <a:lumOff val="80000"/>
                      </a:schemeClr>
                    </a:solidFill>
                  </a:tcPr>
                </a:tc>
                <a:tc>
                  <a:txBody>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2400" b="1" i="0" u="none" strike="noStrike" cap="none" normalizeH="0" baseline="0" dirty="0" smtClean="0">
                          <a:ln>
                            <a:noFill/>
                          </a:ln>
                          <a:solidFill>
                            <a:srgbClr val="FF0000"/>
                          </a:solidFill>
                          <a:effectLst/>
                          <a:latin typeface="Times New Roman" pitchFamily="18" charset="0"/>
                          <a:sym typeface="Wingdings"/>
                        </a:rPr>
                        <a:t></a:t>
                      </a:r>
                      <a:endParaRPr kumimoji="0" lang="en-AU" sz="2400" b="1" i="0" u="none" strike="noStrike" cap="none" normalizeH="0" baseline="0" dirty="0" smtClean="0">
                        <a:ln>
                          <a:noFill/>
                        </a:ln>
                        <a:solidFill>
                          <a:srgbClr val="FF0000"/>
                        </a:solidFill>
                        <a:effectLst/>
                        <a:latin typeface="Times New Roman" pitchFamily="18" charset="0"/>
                      </a:endParaRPr>
                    </a:p>
                  </a:txBody>
                  <a:tcPr anchor="ctr">
                    <a:solidFill>
                      <a:schemeClr val="accent2">
                        <a:lumMod val="20000"/>
                        <a:lumOff val="80000"/>
                      </a:schemeClr>
                    </a:solidFill>
                  </a:tcPr>
                </a:tc>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a:t>
            </a:fld>
            <a:endParaRPr lang="en-US"/>
          </a:p>
        </p:txBody>
      </p:sp>
    </p:spTree>
    <p:extLst>
      <p:ext uri="{BB962C8B-B14F-4D97-AF65-F5344CB8AC3E}">
        <p14:creationId xmlns:p14="http://schemas.microsoft.com/office/powerpoint/2010/main" val="378757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This presentation is based on common definitions of </a:t>
            </a:r>
            <a:r>
              <a:rPr lang="en-AU" i="1" dirty="0" smtClean="0"/>
              <a:t>Energy Detection</a:t>
            </a:r>
            <a:r>
              <a:rPr lang="en-AU" dirty="0" smtClean="0"/>
              <a:t> (ED) &amp; </a:t>
            </a:r>
            <a:r>
              <a:rPr lang="en-AU" i="1" dirty="0" smtClean="0"/>
              <a:t>Preamble Detection</a:t>
            </a:r>
            <a:r>
              <a:rPr lang="en-AU" dirty="0" smtClean="0"/>
              <a:t> (PD)</a:t>
            </a:r>
            <a:br>
              <a:rPr lang="en-AU" dirty="0" smtClean="0"/>
            </a:br>
            <a:endParaRPr lang="en-AU" dirty="0"/>
          </a:p>
        </p:txBody>
      </p:sp>
      <p:sp>
        <p:nvSpPr>
          <p:cNvPr id="3" name="Content Placeholder 2"/>
          <p:cNvSpPr>
            <a:spLocks noGrp="1"/>
          </p:cNvSpPr>
          <p:nvPr>
            <p:ph idx="1"/>
          </p:nvPr>
        </p:nvSpPr>
        <p:spPr/>
        <p:txBody>
          <a:bodyPr/>
          <a:lstStyle/>
          <a:p>
            <a:r>
              <a:rPr lang="en-AU" dirty="0" smtClean="0"/>
              <a:t>Definitions:</a:t>
            </a:r>
          </a:p>
          <a:p>
            <a:pPr lvl="1"/>
            <a:r>
              <a:rPr lang="en-AU" i="1" dirty="0" smtClean="0"/>
              <a:t>Energy detection</a:t>
            </a:r>
            <a:r>
              <a:rPr lang="en-AU" dirty="0" smtClean="0"/>
              <a:t> (ED)</a:t>
            </a:r>
          </a:p>
          <a:p>
            <a:pPr lvl="2"/>
            <a:r>
              <a:rPr lang="en-AU" dirty="0" smtClean="0"/>
              <a:t>Refers to the ability of the receiver to detect energy level in the channel based on the noise floor, ambient energy, interference sources, and any unidentifiable 802.11 transmissions that can’t be decoded</a:t>
            </a:r>
          </a:p>
          <a:p>
            <a:pPr lvl="1"/>
            <a:r>
              <a:rPr lang="en-AU" i="1" dirty="0" smtClean="0"/>
              <a:t>Preamble detection</a:t>
            </a:r>
            <a:r>
              <a:rPr lang="en-AU" dirty="0" smtClean="0"/>
              <a:t> (PD)</a:t>
            </a:r>
          </a:p>
          <a:p>
            <a:pPr lvl="2"/>
            <a:r>
              <a:rPr lang="en-AU" dirty="0" smtClean="0"/>
              <a:t>Refers to the ability of the receiver to detect and decode an 802.11 preamble</a:t>
            </a:r>
          </a:p>
          <a:p>
            <a:pPr lvl="2"/>
            <a:r>
              <a:rPr lang="en-AU" dirty="0" smtClean="0"/>
              <a:t>In addition, </a:t>
            </a:r>
            <a:r>
              <a:rPr lang="en-AU" i="1" dirty="0" smtClean="0"/>
              <a:t>Clear Channel Assessment </a:t>
            </a:r>
            <a:r>
              <a:rPr lang="en-AU" dirty="0" smtClean="0"/>
              <a:t>(CCA) must be reported as </a:t>
            </a:r>
            <a:r>
              <a:rPr lang="en-AU" i="1" dirty="0" smtClean="0"/>
              <a:t>BUSY</a:t>
            </a:r>
            <a:r>
              <a:rPr lang="en-AU" dirty="0" smtClean="0"/>
              <a:t> when an 802.11 preamble is detected, and must be held as </a:t>
            </a:r>
            <a:r>
              <a:rPr lang="en-AU" i="1" dirty="0" smtClean="0"/>
              <a:t>BUSY</a:t>
            </a:r>
            <a:r>
              <a:rPr lang="en-AU" dirty="0" smtClean="0"/>
              <a:t> for the length of the received frame as indicated in the frame's </a:t>
            </a:r>
            <a:r>
              <a:rPr lang="en-AU" i="1" dirty="0" smtClean="0"/>
              <a:t>PLCP Length </a:t>
            </a:r>
            <a:r>
              <a:rPr lang="en-AU" dirty="0" smtClean="0"/>
              <a:t>field</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Tree>
    <p:extLst>
      <p:ext uri="{BB962C8B-B14F-4D97-AF65-F5344CB8AC3E}">
        <p14:creationId xmlns:p14="http://schemas.microsoft.com/office/powerpoint/2010/main" val="3258268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802.11 generally satisfies the </a:t>
            </a:r>
            <a:r>
              <a:rPr lang="en-AU" i="1" dirty="0" smtClean="0"/>
              <a:t>Guiding Principle </a:t>
            </a:r>
            <a:r>
              <a:rPr lang="en-AU" dirty="0" smtClean="0"/>
              <a:t>in an 802.11-only environment</a:t>
            </a:r>
            <a:endParaRPr lang="en-AU" dirty="0"/>
          </a:p>
        </p:txBody>
      </p:sp>
      <p:sp>
        <p:nvSpPr>
          <p:cNvPr id="4" name="Footer Placeholder 3"/>
          <p:cNvSpPr>
            <a:spLocks noGrp="1"/>
          </p:cNvSpPr>
          <p:nvPr>
            <p:ph type="ftr" sz="quarter" idx="10"/>
          </p:nvPr>
        </p:nvSpPr>
        <p:spPr>
          <a:xfrm>
            <a:off x="8001000" y="6475413"/>
            <a:ext cx="528355" cy="182562"/>
          </a:xfrm>
        </p:spPr>
        <p:txBody>
          <a:bodyPr/>
          <a:lstStyle/>
          <a:p>
            <a:pPr>
              <a:defRPr/>
            </a:pPr>
            <a:r>
              <a:rPr lang="en-US" dirty="0" smtClean="0"/>
              <a:t>Andrew Myles, Cisco</a:t>
            </a:r>
            <a:endParaRPr lang="en-US" dirty="0"/>
          </a:p>
        </p:txBody>
      </p:sp>
      <p:sp>
        <p:nvSpPr>
          <p:cNvPr id="5" name="Slide Number Placeholder 4"/>
          <p:cNvSpPr>
            <a:spLocks noGrp="1"/>
          </p:cNvSpPr>
          <p:nvPr>
            <p:ph type="sldNum" sz="quarter" idx="11"/>
          </p:nvPr>
        </p:nvSpPr>
        <p:spPr>
          <a:xfrm>
            <a:off x="3124200" y="6475413"/>
            <a:ext cx="504162" cy="184666"/>
          </a:xfrm>
        </p:spPr>
        <p:txBody>
          <a:bodyPr/>
          <a:lstStyle/>
          <a:p>
            <a:pPr algn="l">
              <a:defRPr/>
            </a:pPr>
            <a:r>
              <a:rPr lang="en-US" smtClean="0"/>
              <a:t>Slide </a:t>
            </a:r>
            <a:fld id="{EF4002E7-DB4D-4CC3-8382-1939D19420D8}" type="slidenum">
              <a:rPr lang="en-US" smtClean="0"/>
              <a:pPr algn="l">
                <a:defRPr/>
              </a:pPr>
              <a:t>9</a:t>
            </a:fld>
            <a:endParaRPr lang="en-US"/>
          </a:p>
        </p:txBody>
      </p:sp>
      <p:sp>
        <p:nvSpPr>
          <p:cNvPr id="6" name="Rectangle 5"/>
          <p:cNvSpPr/>
          <p:nvPr/>
        </p:nvSpPr>
        <p:spPr bwMode="auto">
          <a:xfrm>
            <a:off x="3428156" y="1905000"/>
            <a:ext cx="5334844" cy="990600"/>
          </a:xfrm>
          <a:prstGeom prst="rect">
            <a:avLst/>
          </a:prstGeom>
          <a:solidFill>
            <a:schemeClr val="accent2">
              <a:lumMod val="20000"/>
              <a:lumOff val="80000"/>
            </a:schemeClr>
          </a:solidFill>
          <a:ln w="1905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74625" marR="0" indent="-174625"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sz="1400" b="0" i="0" u="none" strike="noStrike" cap="none" normalizeH="0" baseline="0" dirty="0" smtClean="0">
                <a:ln>
                  <a:noFill/>
                </a:ln>
                <a:effectLst/>
                <a:latin typeface="+mj-lt"/>
              </a:rPr>
              <a:t>802.11 </a:t>
            </a:r>
            <a:r>
              <a:rPr lang="en-AU" sz="1400" dirty="0" smtClean="0">
                <a:latin typeface="+mj-lt"/>
              </a:rPr>
              <a:t>tx’s …</a:t>
            </a:r>
          </a:p>
          <a:p>
            <a:pPr marL="174625" marR="0" indent="-174625" algn="l" defTabSz="914400" rtl="0" eaLnBrk="0" fontAlgn="base" latinLnBrk="0" hangingPunct="0">
              <a:lnSpc>
                <a:spcPct val="100000"/>
              </a:lnSpc>
              <a:spcBef>
                <a:spcPts val="400"/>
              </a:spcBef>
              <a:spcAft>
                <a:spcPct val="0"/>
              </a:spcAft>
              <a:buClrTx/>
              <a:buSzTx/>
              <a:buFont typeface="Arial" panose="020B0604020202020204" pitchFamily="34" charset="0"/>
              <a:buChar char="•"/>
              <a:tabLst/>
            </a:pPr>
            <a:r>
              <a:rPr lang="en-AU" sz="1400" dirty="0" smtClean="0">
                <a:latin typeface="+mj-lt"/>
              </a:rPr>
              <a:t>… </a:t>
            </a:r>
            <a:r>
              <a:rPr lang="en-AU" sz="1400" dirty="0" smtClean="0">
                <a:solidFill>
                  <a:srgbClr val="00B050"/>
                </a:solidFill>
                <a:latin typeface="+mj-lt"/>
              </a:rPr>
              <a:t>low </a:t>
            </a:r>
            <a:r>
              <a:rPr kumimoji="0" lang="en-AU" sz="1400" b="0" i="0" u="none" strike="noStrike" cap="none" normalizeH="0" dirty="0" smtClean="0">
                <a:ln>
                  <a:noFill/>
                </a:ln>
                <a:solidFill>
                  <a:srgbClr val="00B050"/>
                </a:solidFill>
                <a:effectLst/>
                <a:latin typeface="+mj-lt"/>
              </a:rPr>
              <a:t>risk of adversely affecting other 802.11 systems given they are so far away</a:t>
            </a:r>
            <a:endParaRPr kumimoji="0" lang="en-AU" sz="1400" b="0" i="0" u="none" strike="noStrike" cap="none" normalizeH="0" baseline="0" dirty="0" smtClean="0">
              <a:ln>
                <a:noFill/>
              </a:ln>
              <a:solidFill>
                <a:srgbClr val="00B050"/>
              </a:solidFill>
              <a:effectLst/>
              <a:latin typeface="+mj-lt"/>
            </a:endParaRPr>
          </a:p>
        </p:txBody>
      </p:sp>
      <p:sp>
        <p:nvSpPr>
          <p:cNvPr id="7" name="Rectangle 6"/>
          <p:cNvSpPr/>
          <p:nvPr/>
        </p:nvSpPr>
        <p:spPr bwMode="auto">
          <a:xfrm>
            <a:off x="3428156" y="3048000"/>
            <a:ext cx="5334844" cy="990600"/>
          </a:xfrm>
          <a:prstGeom prst="rect">
            <a:avLst/>
          </a:prstGeom>
          <a:solidFill>
            <a:schemeClr val="accent2">
              <a:lumMod val="20000"/>
              <a:lumOff val="80000"/>
            </a:schemeClr>
          </a:solidFill>
          <a:ln w="1905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74625" indent="-174625" eaLnBrk="0" hangingPunct="0">
              <a:spcBef>
                <a:spcPts val="400"/>
              </a:spcBef>
              <a:buFont typeface="Arial" panose="020B0604020202020204" pitchFamily="34" charset="0"/>
              <a:buChar char="•"/>
            </a:pPr>
            <a:r>
              <a:rPr lang="en-AU" sz="1400" dirty="0" smtClean="0">
                <a:latin typeface="+mj-lt"/>
              </a:rPr>
              <a:t>802.11 doesn’t </a:t>
            </a:r>
            <a:r>
              <a:rPr lang="en-AU" sz="1400" dirty="0" err="1" smtClean="0">
                <a:latin typeface="+mj-lt"/>
              </a:rPr>
              <a:t>tx</a:t>
            </a:r>
            <a:r>
              <a:rPr lang="en-AU" sz="1400" dirty="0" smtClean="0">
                <a:latin typeface="+mj-lt"/>
              </a:rPr>
              <a:t> …</a:t>
            </a:r>
          </a:p>
          <a:p>
            <a:pPr marL="174625" indent="-174625" eaLnBrk="0" hangingPunct="0">
              <a:spcBef>
                <a:spcPts val="400"/>
              </a:spcBef>
              <a:buFont typeface="Arial" panose="020B0604020202020204" pitchFamily="34" charset="0"/>
              <a:buChar char="•"/>
            </a:pPr>
            <a:r>
              <a:rPr lang="en-AU" sz="1400" dirty="0" smtClean="0">
                <a:latin typeface="+mj-lt"/>
              </a:rPr>
              <a:t>… </a:t>
            </a:r>
            <a:r>
              <a:rPr lang="en-AU" sz="1400" dirty="0" smtClean="0">
                <a:solidFill>
                  <a:srgbClr val="00B050"/>
                </a:solidFill>
                <a:latin typeface="+mj-lt"/>
              </a:rPr>
              <a:t>avoids significant risk of damaging ongoing tx’s by other 802.11 systems</a:t>
            </a:r>
            <a:endParaRPr kumimoji="0" lang="en-AU" sz="1400" b="0" i="0" u="none" strike="noStrike" cap="none" normalizeH="0" baseline="0" dirty="0" smtClean="0">
              <a:ln>
                <a:noFill/>
              </a:ln>
              <a:solidFill>
                <a:srgbClr val="00B050"/>
              </a:solidFill>
              <a:effectLst/>
              <a:latin typeface="+mj-lt"/>
            </a:endParaRPr>
          </a:p>
        </p:txBody>
      </p:sp>
      <p:sp>
        <p:nvSpPr>
          <p:cNvPr id="8" name="Rectangle 7"/>
          <p:cNvSpPr/>
          <p:nvPr/>
        </p:nvSpPr>
        <p:spPr bwMode="auto">
          <a:xfrm>
            <a:off x="3428156" y="4191000"/>
            <a:ext cx="5334844" cy="990600"/>
          </a:xfrm>
          <a:prstGeom prst="rect">
            <a:avLst/>
          </a:prstGeom>
          <a:solidFill>
            <a:schemeClr val="accent2">
              <a:lumMod val="20000"/>
              <a:lumOff val="80000"/>
            </a:schemeClr>
          </a:solidFill>
          <a:ln w="1905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74625" indent="-174625" eaLnBrk="0" hangingPunct="0">
              <a:spcBef>
                <a:spcPts val="400"/>
              </a:spcBef>
              <a:buFont typeface="Arial" panose="020B0604020202020204" pitchFamily="34" charset="0"/>
              <a:buChar char="•"/>
            </a:pPr>
            <a:r>
              <a:rPr lang="en-AU" sz="1400" dirty="0">
                <a:latin typeface="+mj-lt"/>
              </a:rPr>
              <a:t>Probably</a:t>
            </a:r>
            <a:r>
              <a:rPr lang="en-AU" sz="1400" dirty="0"/>
              <a:t> </a:t>
            </a:r>
            <a:r>
              <a:rPr lang="en-AU" sz="1400" dirty="0" smtClean="0">
                <a:latin typeface="+mj-lt"/>
              </a:rPr>
              <a:t>collision (otherwise would PD trigger), 802.11 tx’s …</a:t>
            </a:r>
            <a:endParaRPr lang="en-AU" sz="1400" dirty="0">
              <a:latin typeface="+mj-lt"/>
            </a:endParaRPr>
          </a:p>
          <a:p>
            <a:pPr marL="174625" marR="0" indent="-174625" algn="l" defTabSz="914400" rtl="0" eaLnBrk="0" fontAlgn="base" latinLnBrk="0" hangingPunct="0">
              <a:lnSpc>
                <a:spcPct val="100000"/>
              </a:lnSpc>
              <a:spcBef>
                <a:spcPts val="400"/>
              </a:spcBef>
              <a:spcAft>
                <a:spcPct val="0"/>
              </a:spcAft>
              <a:buClrTx/>
              <a:buSzTx/>
              <a:buFont typeface="Arial" panose="020B0604020202020204" pitchFamily="34" charset="0"/>
              <a:buChar char="•"/>
              <a:tabLst/>
            </a:pPr>
            <a:r>
              <a:rPr kumimoji="0" lang="en-AU" sz="1400" b="0" i="0" u="none" strike="noStrike" cap="none" normalizeH="0" baseline="0" dirty="0" smtClean="0">
                <a:ln>
                  <a:noFill/>
                </a:ln>
                <a:effectLst/>
                <a:latin typeface="+mj-lt"/>
              </a:rPr>
              <a:t>… </a:t>
            </a:r>
            <a:r>
              <a:rPr kumimoji="0" lang="en-AU" sz="1400" b="0" i="0" u="none" strike="noStrike" cap="none" normalizeH="0" baseline="0" dirty="0" smtClean="0">
                <a:ln>
                  <a:noFill/>
                </a:ln>
                <a:solidFill>
                  <a:srgbClr val="00B050"/>
                </a:solidFill>
                <a:effectLst/>
                <a:latin typeface="+mj-lt"/>
              </a:rPr>
              <a:t>low </a:t>
            </a:r>
            <a:r>
              <a:rPr kumimoji="0" lang="en-AU" sz="1400" b="0" i="0" u="none" strike="noStrike" cap="none" normalizeH="0" dirty="0" smtClean="0">
                <a:ln>
                  <a:noFill/>
                </a:ln>
                <a:solidFill>
                  <a:srgbClr val="00B050"/>
                </a:solidFill>
                <a:effectLst/>
                <a:latin typeface="+mj-lt"/>
              </a:rPr>
              <a:t>risk of </a:t>
            </a:r>
            <a:r>
              <a:rPr kumimoji="0" lang="en-AU" sz="1400" b="0" i="0" u="none" strike="noStrike" cap="none" normalizeH="0" dirty="0" err="1" smtClean="0">
                <a:ln>
                  <a:noFill/>
                </a:ln>
                <a:solidFill>
                  <a:srgbClr val="00B050"/>
                </a:solidFill>
                <a:effectLst/>
                <a:latin typeface="+mj-lt"/>
              </a:rPr>
              <a:t>tx</a:t>
            </a:r>
            <a:r>
              <a:rPr kumimoji="0" lang="en-AU" sz="1400" b="0" i="0" u="none" strike="noStrike" cap="none" normalizeH="0" dirty="0" smtClean="0">
                <a:ln>
                  <a:noFill/>
                </a:ln>
                <a:solidFill>
                  <a:srgbClr val="00B050"/>
                </a:solidFill>
                <a:effectLst/>
                <a:latin typeface="+mj-lt"/>
              </a:rPr>
              <a:t> causing adverse effect to ongoing tx’s by other 802.11 systems given they probably in a collision already, and ther</a:t>
            </a:r>
            <a:r>
              <a:rPr lang="en-AU" sz="1400" dirty="0" smtClean="0">
                <a:solidFill>
                  <a:srgbClr val="00B050"/>
                </a:solidFill>
                <a:latin typeface="+mj-lt"/>
              </a:rPr>
              <a:t>e is some possibility of successful </a:t>
            </a:r>
            <a:r>
              <a:rPr lang="en-AU" sz="1400" dirty="0" err="1" smtClean="0">
                <a:solidFill>
                  <a:srgbClr val="00B050"/>
                </a:solidFill>
                <a:latin typeface="+mj-lt"/>
              </a:rPr>
              <a:t>tx</a:t>
            </a:r>
            <a:endParaRPr kumimoji="0" lang="en-AU" sz="1400" b="0" i="0" u="none" strike="noStrike" cap="none" normalizeH="0" dirty="0" smtClean="0">
              <a:ln>
                <a:noFill/>
              </a:ln>
              <a:solidFill>
                <a:srgbClr val="00B050"/>
              </a:solidFill>
              <a:effectLst/>
              <a:latin typeface="+mj-lt"/>
            </a:endParaRPr>
          </a:p>
        </p:txBody>
      </p:sp>
      <p:sp>
        <p:nvSpPr>
          <p:cNvPr id="9" name="Rectangle 8"/>
          <p:cNvSpPr/>
          <p:nvPr/>
        </p:nvSpPr>
        <p:spPr bwMode="auto">
          <a:xfrm>
            <a:off x="3428156" y="5334000"/>
            <a:ext cx="5334844" cy="990600"/>
          </a:xfrm>
          <a:prstGeom prst="rect">
            <a:avLst/>
          </a:prstGeom>
          <a:solidFill>
            <a:schemeClr val="accent2">
              <a:lumMod val="20000"/>
              <a:lumOff val="80000"/>
            </a:schemeClr>
          </a:solidFill>
          <a:ln w="1905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74625" indent="-174625" eaLnBrk="0" hangingPunct="0">
              <a:spcBef>
                <a:spcPts val="400"/>
              </a:spcBef>
              <a:buFont typeface="Arial" panose="020B0604020202020204" pitchFamily="34" charset="0"/>
              <a:buChar char="•"/>
            </a:pPr>
            <a:r>
              <a:rPr lang="en-AU" sz="1400" dirty="0" smtClean="0">
                <a:latin typeface="+mj-lt"/>
              </a:rPr>
              <a:t>Probably collision (otherwise PD would trigger),</a:t>
            </a:r>
            <a:br>
              <a:rPr lang="en-AU" sz="1400" dirty="0" smtClean="0">
                <a:latin typeface="+mj-lt"/>
              </a:rPr>
            </a:br>
            <a:r>
              <a:rPr lang="en-AU" sz="1400" dirty="0" smtClean="0">
                <a:latin typeface="+mj-lt"/>
              </a:rPr>
              <a:t>but </a:t>
            </a:r>
            <a:r>
              <a:rPr lang="en-AU" sz="1400" dirty="0">
                <a:latin typeface="+mj-lt"/>
              </a:rPr>
              <a:t>802.11 </a:t>
            </a:r>
            <a:r>
              <a:rPr lang="en-AU" sz="1400" dirty="0" smtClean="0">
                <a:latin typeface="+mj-lt"/>
              </a:rPr>
              <a:t>doesn’t </a:t>
            </a:r>
            <a:r>
              <a:rPr lang="en-AU" sz="1400" dirty="0" err="1" smtClean="0">
                <a:latin typeface="+mj-lt"/>
              </a:rPr>
              <a:t>tx</a:t>
            </a:r>
            <a:r>
              <a:rPr lang="en-AU" sz="1400" dirty="0" smtClean="0">
                <a:latin typeface="+mj-lt"/>
              </a:rPr>
              <a:t> …</a:t>
            </a:r>
          </a:p>
          <a:p>
            <a:pPr marL="174625" indent="-174625" eaLnBrk="0" hangingPunct="0">
              <a:spcBef>
                <a:spcPts val="400"/>
              </a:spcBef>
              <a:buFont typeface="Arial" panose="020B0604020202020204" pitchFamily="34" charset="0"/>
              <a:buChar char="•"/>
            </a:pPr>
            <a:r>
              <a:rPr lang="en-AU" sz="1400" dirty="0" smtClean="0">
                <a:latin typeface="+mj-lt"/>
              </a:rPr>
              <a:t>… </a:t>
            </a:r>
            <a:r>
              <a:rPr lang="en-AU" sz="1400" dirty="0" smtClean="0">
                <a:solidFill>
                  <a:srgbClr val="00B050"/>
                </a:solidFill>
                <a:latin typeface="+mj-lt"/>
              </a:rPr>
              <a:t>there is not much </a:t>
            </a:r>
            <a:r>
              <a:rPr lang="en-AU" sz="1400" dirty="0" err="1" smtClean="0">
                <a:solidFill>
                  <a:srgbClr val="00B050"/>
                </a:solidFill>
                <a:latin typeface="+mj-lt"/>
              </a:rPr>
              <a:t>pointtx’ing</a:t>
            </a:r>
            <a:r>
              <a:rPr lang="en-AU" sz="1400" dirty="0" smtClean="0">
                <a:solidFill>
                  <a:srgbClr val="00B050"/>
                </a:solidFill>
                <a:latin typeface="+mj-lt"/>
              </a:rPr>
              <a:t> given the energy is so loud </a:t>
            </a:r>
            <a:endParaRPr lang="en-AU" sz="1400" dirty="0">
              <a:solidFill>
                <a:srgbClr val="00B050"/>
              </a:solidFill>
              <a:latin typeface="+mj-lt"/>
            </a:endParaRPr>
          </a:p>
        </p:txBody>
      </p:sp>
      <p:sp>
        <p:nvSpPr>
          <p:cNvPr id="10" name="Rectangle 9"/>
          <p:cNvSpPr/>
          <p:nvPr/>
        </p:nvSpPr>
        <p:spPr bwMode="auto">
          <a:xfrm>
            <a:off x="2286000" y="1905000"/>
            <a:ext cx="1142156" cy="990600"/>
          </a:xfrm>
          <a:prstGeom prst="rect">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&lt; -82dBm</a:t>
            </a:r>
          </a:p>
        </p:txBody>
      </p:sp>
      <p:sp>
        <p:nvSpPr>
          <p:cNvPr id="11" name="Rectangle 10"/>
          <p:cNvSpPr/>
          <p:nvPr/>
        </p:nvSpPr>
        <p:spPr bwMode="auto">
          <a:xfrm>
            <a:off x="2286000" y="3048000"/>
            <a:ext cx="1142156" cy="990600"/>
          </a:xfrm>
          <a:prstGeom prst="rect">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600" b="1" dirty="0">
                <a:latin typeface="+mj-lt"/>
              </a:rPr>
              <a:t>&gt;</a:t>
            </a:r>
            <a:r>
              <a:rPr lang="en-AU" sz="1600" b="1" dirty="0" smtClean="0">
                <a:latin typeface="+mj-lt"/>
              </a:rPr>
              <a:t> </a:t>
            </a:r>
            <a:r>
              <a:rPr lang="en-AU" sz="1600" b="1" dirty="0">
                <a:latin typeface="+mj-lt"/>
              </a:rPr>
              <a:t>-82dBm</a:t>
            </a:r>
          </a:p>
        </p:txBody>
      </p:sp>
      <p:sp>
        <p:nvSpPr>
          <p:cNvPr id="12" name="Rectangle 11"/>
          <p:cNvSpPr/>
          <p:nvPr/>
        </p:nvSpPr>
        <p:spPr bwMode="auto">
          <a:xfrm>
            <a:off x="2286000" y="4191000"/>
            <a:ext cx="1142156" cy="990600"/>
          </a:xfrm>
          <a:prstGeom prst="rect">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600" b="1" dirty="0">
                <a:latin typeface="+mj-lt"/>
              </a:rPr>
              <a:t>&lt; </a:t>
            </a:r>
            <a:r>
              <a:rPr lang="en-AU" sz="1600" b="1" dirty="0" smtClean="0">
                <a:latin typeface="+mj-lt"/>
              </a:rPr>
              <a:t>-62dBm</a:t>
            </a:r>
            <a:endParaRPr lang="en-AU" sz="1600" b="1" dirty="0">
              <a:latin typeface="+mj-lt"/>
            </a:endParaRPr>
          </a:p>
        </p:txBody>
      </p:sp>
      <p:sp>
        <p:nvSpPr>
          <p:cNvPr id="13" name="Rectangle 12"/>
          <p:cNvSpPr/>
          <p:nvPr/>
        </p:nvSpPr>
        <p:spPr bwMode="auto">
          <a:xfrm>
            <a:off x="2286000" y="5334000"/>
            <a:ext cx="1142156" cy="990600"/>
          </a:xfrm>
          <a:prstGeom prst="rect">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r>
              <a:rPr lang="en-AU" sz="1600" b="1" dirty="0">
                <a:latin typeface="+mj-lt"/>
              </a:rPr>
              <a:t>&gt; </a:t>
            </a:r>
            <a:r>
              <a:rPr lang="en-AU" sz="1600" b="1" dirty="0" smtClean="0">
                <a:latin typeface="+mj-lt"/>
              </a:rPr>
              <a:t>-62dBm</a:t>
            </a:r>
            <a:endParaRPr lang="en-AU" sz="1600" b="1" dirty="0">
              <a:latin typeface="+mj-lt"/>
            </a:endParaRPr>
          </a:p>
        </p:txBody>
      </p:sp>
      <p:sp>
        <p:nvSpPr>
          <p:cNvPr id="15" name="Rectangle 14"/>
          <p:cNvSpPr/>
          <p:nvPr/>
        </p:nvSpPr>
        <p:spPr bwMode="auto">
          <a:xfrm>
            <a:off x="1600200" y="4945856"/>
            <a:ext cx="457200" cy="597693"/>
          </a:xfrm>
          <a:prstGeom prst="rect">
            <a:avLst/>
          </a:prstGeom>
          <a:noFill/>
          <a:ln w="12700" cap="flat" cmpd="sng" algn="ctr">
            <a:noFill/>
            <a:prstDash val="solid"/>
            <a:round/>
            <a:headEnd type="none" w="sm" len="sm"/>
            <a:tailEnd type="none" w="sm" len="sm"/>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ED</a:t>
            </a:r>
          </a:p>
        </p:txBody>
      </p:sp>
      <p:sp>
        <p:nvSpPr>
          <p:cNvPr id="16" name="Rectangle 15"/>
          <p:cNvSpPr/>
          <p:nvPr/>
        </p:nvSpPr>
        <p:spPr bwMode="auto">
          <a:xfrm>
            <a:off x="1600200" y="2686050"/>
            <a:ext cx="457200" cy="590550"/>
          </a:xfrm>
          <a:prstGeom prst="rect">
            <a:avLst/>
          </a:prstGeom>
          <a:noFill/>
          <a:ln w="12700" cap="flat" cmpd="sng" algn="ctr">
            <a:noFill/>
            <a:prstDash val="solid"/>
            <a:round/>
            <a:headEnd type="none" w="sm" len="sm"/>
            <a:tailEnd type="none" w="sm" len="sm"/>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PD</a:t>
            </a:r>
          </a:p>
        </p:txBody>
      </p:sp>
      <p:sp>
        <p:nvSpPr>
          <p:cNvPr id="18" name="Rectangle 17"/>
          <p:cNvSpPr/>
          <p:nvPr/>
        </p:nvSpPr>
        <p:spPr bwMode="auto">
          <a:xfrm>
            <a:off x="304800" y="3810000"/>
            <a:ext cx="8382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802.11</a:t>
            </a:r>
          </a:p>
        </p:txBody>
      </p:sp>
      <p:cxnSp>
        <p:nvCxnSpPr>
          <p:cNvPr id="20" name="Straight Connector 19"/>
          <p:cNvCxnSpPr>
            <a:stCxn id="16" idx="3"/>
            <a:endCxn id="10" idx="1"/>
          </p:cNvCxnSpPr>
          <p:nvPr/>
        </p:nvCxnSpPr>
        <p:spPr bwMode="auto">
          <a:xfrm flipV="1">
            <a:off x="2057400" y="2400300"/>
            <a:ext cx="228600" cy="58102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3" name="Straight Connector 22"/>
          <p:cNvCxnSpPr>
            <a:stCxn id="16" idx="3"/>
            <a:endCxn id="11" idx="1"/>
          </p:cNvCxnSpPr>
          <p:nvPr/>
        </p:nvCxnSpPr>
        <p:spPr bwMode="auto">
          <a:xfrm>
            <a:off x="2057400" y="2981325"/>
            <a:ext cx="228600" cy="56197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 name="Straight Connector 25"/>
          <p:cNvCxnSpPr>
            <a:stCxn id="15" idx="3"/>
            <a:endCxn id="12" idx="1"/>
          </p:cNvCxnSpPr>
          <p:nvPr/>
        </p:nvCxnSpPr>
        <p:spPr bwMode="auto">
          <a:xfrm flipV="1">
            <a:off x="2057400" y="4686300"/>
            <a:ext cx="228600" cy="55840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Straight Connector 28"/>
          <p:cNvCxnSpPr>
            <a:stCxn id="15" idx="3"/>
            <a:endCxn id="13" idx="1"/>
          </p:cNvCxnSpPr>
          <p:nvPr/>
        </p:nvCxnSpPr>
        <p:spPr bwMode="auto">
          <a:xfrm>
            <a:off x="2057400" y="5244703"/>
            <a:ext cx="228600" cy="58459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4" name="Straight Connector 33"/>
          <p:cNvCxnSpPr>
            <a:stCxn id="18" idx="3"/>
            <a:endCxn id="16" idx="1"/>
          </p:cNvCxnSpPr>
          <p:nvPr/>
        </p:nvCxnSpPr>
        <p:spPr bwMode="auto">
          <a:xfrm flipV="1">
            <a:off x="1143000" y="2981325"/>
            <a:ext cx="457200" cy="113347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Straight Connector 34"/>
          <p:cNvCxnSpPr>
            <a:stCxn id="18" idx="3"/>
            <a:endCxn id="15" idx="1"/>
          </p:cNvCxnSpPr>
          <p:nvPr/>
        </p:nvCxnSpPr>
        <p:spPr bwMode="auto">
          <a:xfrm>
            <a:off x="1143000" y="4114800"/>
            <a:ext cx="457200" cy="112990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6" name="Rectangle 85"/>
          <p:cNvSpPr/>
          <p:nvPr/>
        </p:nvSpPr>
        <p:spPr bwMode="auto">
          <a:xfrm>
            <a:off x="8382000" y="2438400"/>
            <a:ext cx="3810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2800" b="1" i="0" u="none" strike="noStrike" cap="none" normalizeH="0" baseline="0" dirty="0" smtClean="0">
                <a:ln>
                  <a:noFill/>
                </a:ln>
                <a:solidFill>
                  <a:srgbClr val="00B050"/>
                </a:solidFill>
                <a:effectLst/>
                <a:latin typeface="Times New Roman" pitchFamily="18" charset="0"/>
                <a:sym typeface="Wingdings"/>
              </a:rPr>
              <a:t></a:t>
            </a:r>
            <a:endParaRPr kumimoji="0" lang="en-AU" sz="2800" b="1" i="0" u="none" strike="noStrike" cap="none" normalizeH="0" baseline="0" dirty="0" smtClean="0">
              <a:ln>
                <a:noFill/>
              </a:ln>
              <a:solidFill>
                <a:srgbClr val="00B050"/>
              </a:solidFill>
              <a:effectLst/>
              <a:latin typeface="Times New Roman" pitchFamily="18" charset="0"/>
            </a:endParaRPr>
          </a:p>
        </p:txBody>
      </p:sp>
      <p:sp>
        <p:nvSpPr>
          <p:cNvPr id="87" name="Rectangle 86"/>
          <p:cNvSpPr/>
          <p:nvPr/>
        </p:nvSpPr>
        <p:spPr bwMode="auto">
          <a:xfrm>
            <a:off x="8382000" y="3581400"/>
            <a:ext cx="3810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2800" b="1" dirty="0">
                <a:solidFill>
                  <a:srgbClr val="00B050"/>
                </a:solidFill>
                <a:sym typeface="Wingdings"/>
              </a:rPr>
              <a:t></a:t>
            </a:r>
            <a:endParaRPr lang="en-AU" sz="2800" b="1" dirty="0">
              <a:solidFill>
                <a:srgbClr val="00B050"/>
              </a:solidFill>
            </a:endParaRPr>
          </a:p>
        </p:txBody>
      </p:sp>
      <p:sp>
        <p:nvSpPr>
          <p:cNvPr id="88" name="Rectangle 87"/>
          <p:cNvSpPr/>
          <p:nvPr/>
        </p:nvSpPr>
        <p:spPr bwMode="auto">
          <a:xfrm>
            <a:off x="8382000" y="4724400"/>
            <a:ext cx="3810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2800" b="1" dirty="0">
                <a:solidFill>
                  <a:srgbClr val="00B050"/>
                </a:solidFill>
                <a:sym typeface="Wingdings"/>
              </a:rPr>
              <a:t></a:t>
            </a:r>
            <a:endParaRPr lang="en-AU" sz="2800" b="1" dirty="0">
              <a:solidFill>
                <a:srgbClr val="00B050"/>
              </a:solidFill>
            </a:endParaRPr>
          </a:p>
        </p:txBody>
      </p:sp>
      <p:sp>
        <p:nvSpPr>
          <p:cNvPr id="89" name="Rectangle 88"/>
          <p:cNvSpPr/>
          <p:nvPr/>
        </p:nvSpPr>
        <p:spPr bwMode="auto">
          <a:xfrm>
            <a:off x="8382000" y="5867400"/>
            <a:ext cx="3810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2800" b="1" dirty="0">
                <a:solidFill>
                  <a:srgbClr val="00B050"/>
                </a:solidFill>
                <a:sym typeface="Wingdings"/>
              </a:rPr>
              <a:t></a:t>
            </a:r>
            <a:endParaRPr lang="en-AU" sz="2800" b="1" dirty="0">
              <a:solidFill>
                <a:srgbClr val="00B050"/>
              </a:solidFill>
            </a:endParaRPr>
          </a:p>
        </p:txBody>
      </p:sp>
      <p:sp>
        <p:nvSpPr>
          <p:cNvPr id="90" name="Rectangle 89"/>
          <p:cNvSpPr/>
          <p:nvPr/>
        </p:nvSpPr>
        <p:spPr bwMode="auto">
          <a:xfrm>
            <a:off x="914400" y="3352800"/>
            <a:ext cx="5334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1st</a:t>
            </a:r>
          </a:p>
        </p:txBody>
      </p:sp>
      <p:sp>
        <p:nvSpPr>
          <p:cNvPr id="91" name="Rectangle 90"/>
          <p:cNvSpPr/>
          <p:nvPr/>
        </p:nvSpPr>
        <p:spPr bwMode="auto">
          <a:xfrm>
            <a:off x="914400" y="4572000"/>
            <a:ext cx="5334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2nd</a:t>
            </a:r>
          </a:p>
        </p:txBody>
      </p:sp>
      <p:sp>
        <p:nvSpPr>
          <p:cNvPr id="92" name="Rectangle 91"/>
          <p:cNvSpPr/>
          <p:nvPr/>
        </p:nvSpPr>
        <p:spPr bwMode="auto">
          <a:xfrm>
            <a:off x="152400" y="1905000"/>
            <a:ext cx="1752600" cy="685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Assumption:</a:t>
            </a:r>
          </a:p>
          <a:p>
            <a:pPr marL="0" marR="0" indent="0" algn="l" defTabSz="914400" rtl="0" eaLnBrk="0" fontAlgn="base" latinLnBrk="0" hangingPunct="0">
              <a:lnSpc>
                <a:spcPct val="100000"/>
              </a:lnSpc>
              <a:spcBef>
                <a:spcPct val="0"/>
              </a:spcBef>
              <a:spcAft>
                <a:spcPct val="0"/>
              </a:spcAft>
              <a:buClrTx/>
              <a:buSzTx/>
              <a:buFontTx/>
              <a:buNone/>
              <a:tabLst/>
            </a:pPr>
            <a:r>
              <a:rPr lang="en-AU" sz="1600" dirty="0" smtClean="0">
                <a:latin typeface="+mj-lt"/>
              </a:rPr>
              <a:t>802.11 in 802.11 only environment</a:t>
            </a:r>
            <a:endParaRPr kumimoji="0" lang="en-AU" sz="160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362347723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2419</Words>
  <Application>Microsoft Office PowerPoint</Application>
  <PresentationFormat>On-screen Show (4:3)</PresentationFormat>
  <Paragraphs>251</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A discussion of ED &amp; PD for 802.11 &amp; LAA in unlicensed spectrum</vt:lpstr>
      <vt:lpstr>IEEE 802 should explain &amp; promote the need for 802.11 PD detection … because it is important!</vt:lpstr>
      <vt:lpstr>3GPP RAN1 is requesting that future multi-technology coexistence be driven purely by a fixed ED threshold</vt:lpstr>
      <vt:lpstr>3GPP RAN1’s request should challenge 802.11 WG to revaluate its assumptions &amp; current solutions</vt:lpstr>
      <vt:lpstr>IEEE 802 must be driven by unlicensed band’s Guiding Principle that transmitters should not harm receivers</vt:lpstr>
      <vt:lpstr>Harm in the Guiding Principle must refer to damage to any ongoing reception … not a long term average</vt:lpstr>
      <vt:lpstr>Unfortunately, neither 802.11 or LAA satisfy the Guiding Principle in mixed environments very well</vt:lpstr>
      <vt:lpstr>This presentation is based on common definitions of Energy Detection (ED) &amp; Preamble Detection (PD) </vt:lpstr>
      <vt:lpstr>802.11 generally satisfies the Guiding Principle in an 802.11-only environment</vt:lpstr>
      <vt:lpstr>802.11 doesn’t satisfy the Guiding Principle very well in all cases in a mixed LAA/802.11 environment</vt:lpstr>
      <vt:lpstr>LAA doesn’t satisfy the Guiding Principle in a mixed LAA/802.11 environment very well – and it matters!</vt:lpstr>
      <vt:lpstr>The underlying issue is that neither 802.11 or LAA can detect the other system in some cases</vt:lpstr>
      <vt:lpstr>Lesson: both Energy &amp; Preamble Detection matter for multi-technology coexistence environments</vt:lpstr>
      <vt:lpstr>Preamble Detection is likely to become increasingly important to enable wide deployment of frequency reuse</vt:lpstr>
      <vt:lpstr>The existence of billions of 802.11 systems today means that an 802.11 based PD must be used</vt:lpstr>
      <vt:lpstr>IEEE 802 should consider a range of “next steps” to explain and promote the need for 802.11 PD detection</vt:lpstr>
      <vt:lpstr>IEEE 802 should continue to request that 3GPP RAN1 defines LAA to use 802.11 PD detection</vt:lpstr>
      <vt:lpstr>IEEE 802 should suggest that 3GPP RAN1 defines LAA to use 802.11 PD transmission too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2016-07-20T01:11:24Z</dcterms:modified>
</cp:coreProperties>
</file>