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comments/comment3.xml" ContentType="application/vnd.openxmlformats-officedocument.presentationml.comments+xml"/>
  <Override PartName="/ppt/comments/comment4.xml" ContentType="application/vnd.openxmlformats-officedocument.presentationml.comments+xml"/>
  <Override PartName="/ppt/comments/comment5.xml" ContentType="application/vnd.openxmlformats-officedocument.presentationml.comments+xml"/>
  <Override PartName="/ppt/comments/comment6.xml" ContentType="application/vnd.openxmlformats-officedocument.presentationml.comments+xml"/>
  <Override PartName="/ppt/comments/comment7.xml" ContentType="application/vnd.openxmlformats-officedocument.presentationml.comments+xml"/>
  <Override PartName="/ppt/comments/comment8.xml" ContentType="application/vnd.openxmlformats-officedocument.presentationml.comments+xml"/>
  <Override PartName="/ppt/comments/comment9.xml" ContentType="application/vnd.openxmlformats-officedocument.presentationml.comments+xml"/>
  <Override PartName="/ppt/comments/comment10.xml" ContentType="application/vnd.openxmlformats-officedocument.presentationml.comments+xml"/>
  <Override PartName="/ppt/comments/comment11.xml" ContentType="application/vnd.openxmlformats-officedocument.presentationml.comments+xml"/>
  <Override PartName="/ppt/comments/comment12.xml" ContentType="application/vnd.openxmlformats-officedocument.presentationml.comments+xml"/>
  <Override PartName="/ppt/comments/comment13.xml" ContentType="application/vnd.openxmlformats-officedocument.presentationml.comments+xml"/>
  <Override PartName="/ppt/comments/comment14.xml" ContentType="application/vnd.openxmlformats-officedocument.presentationml.comments+xml"/>
  <Override PartName="/ppt/comments/comment15.xml" ContentType="application/vnd.openxmlformats-officedocument.presentationml.comments+xml"/>
  <Override PartName="/ppt/comments/comment16.xml" ContentType="application/vnd.openxmlformats-officedocument.presentationml.comments+xml"/>
  <Override PartName="/ppt/comments/comment17.xml" ContentType="application/vnd.openxmlformats-officedocument.presentationml.comments+xml"/>
  <Override PartName="/ppt/comments/comment18.xml" ContentType="application/vnd.openxmlformats-officedocument.presentationml.comments+xml"/>
  <Override PartName="/ppt/comments/comment19.xml" ContentType="application/vnd.openxmlformats-officedocument.presentationml.comments+xml"/>
  <Override PartName="/ppt/comments/comment20.xml" ContentType="application/vnd.openxmlformats-officedocument.presentationml.comments+xml"/>
  <Override PartName="/ppt/comments/comment21.xml" ContentType="application/vnd.openxmlformats-officedocument.presentationml.comments+xml"/>
  <Override PartName="/ppt/comments/comment22.xml" ContentType="application/vnd.openxmlformats-officedocument.presentationml.comments+xml"/>
  <Override PartName="/ppt/comments/comment23.xml" ContentType="application/vnd.openxmlformats-officedocument.presentationml.comments+xml"/>
  <Override PartName="/ppt/comments/comment24.xml" ContentType="application/vnd.openxmlformats-officedocument.presentationml.comments+xml"/>
  <Override PartName="/ppt/comments/comment25.xml" ContentType="application/vnd.openxmlformats-officedocument.presentationml.comments+xml"/>
  <Override PartName="/ppt/comments/comment26.xml" ContentType="application/vnd.openxmlformats-officedocument.presentationml.comments+xml"/>
  <Override PartName="/ppt/comments/comment27.xml" ContentType="application/vnd.openxmlformats-officedocument.presentationml.comments+xml"/>
  <Override PartName="/ppt/comments/comment28.xml" ContentType="application/vnd.openxmlformats-officedocument.presentationml.comments+xml"/>
  <Override PartName="/ppt/comments/comment29.xml" ContentType="application/vnd.openxmlformats-officedocument.presentationml.comments+xml"/>
  <Override PartName="/ppt/comments/comment30.xml" ContentType="application/vnd.openxmlformats-officedocument.presentationml.comments+xml"/>
  <Override PartName="/ppt/comments/comment31.xml" ContentType="application/vnd.openxmlformats-officedocument.presentationml.comments+xml"/>
  <Override PartName="/ppt/comments/comment32.xml" ContentType="application/vnd.openxmlformats-officedocument.presentationml.comments+xml"/>
  <Override PartName="/ppt/comments/comment33.xml" ContentType="application/vnd.openxmlformats-officedocument.presentationml.comments+xml"/>
  <Override PartName="/ppt/comments/comment34.xml" ContentType="application/vnd.openxmlformats-officedocument.presentationml.comments+xml"/>
  <Override PartName="/ppt/comments/comment35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notesMasterIdLst>
    <p:notesMasterId r:id="rId41"/>
  </p:notesMasterIdLst>
  <p:handoutMasterIdLst>
    <p:handoutMasterId r:id="rId42"/>
  </p:handoutMasterIdLst>
  <p:sldIdLst>
    <p:sldId id="269" r:id="rId2"/>
    <p:sldId id="378" r:id="rId3"/>
    <p:sldId id="340" r:id="rId4"/>
    <p:sldId id="341" r:id="rId5"/>
    <p:sldId id="342" r:id="rId6"/>
    <p:sldId id="345" r:id="rId7"/>
    <p:sldId id="344" r:id="rId8"/>
    <p:sldId id="346" r:id="rId9"/>
    <p:sldId id="333" r:id="rId10"/>
    <p:sldId id="347" r:id="rId11"/>
    <p:sldId id="348" r:id="rId12"/>
    <p:sldId id="337" r:id="rId13"/>
    <p:sldId id="351" r:id="rId14"/>
    <p:sldId id="352" r:id="rId15"/>
    <p:sldId id="353" r:id="rId16"/>
    <p:sldId id="354" r:id="rId17"/>
    <p:sldId id="355" r:id="rId18"/>
    <p:sldId id="356" r:id="rId19"/>
    <p:sldId id="357" r:id="rId20"/>
    <p:sldId id="358" r:id="rId21"/>
    <p:sldId id="359" r:id="rId22"/>
    <p:sldId id="360" r:id="rId23"/>
    <p:sldId id="361" r:id="rId24"/>
    <p:sldId id="362" r:id="rId25"/>
    <p:sldId id="363" r:id="rId26"/>
    <p:sldId id="364" r:id="rId27"/>
    <p:sldId id="365" r:id="rId28"/>
    <p:sldId id="366" r:id="rId29"/>
    <p:sldId id="373" r:id="rId30"/>
    <p:sldId id="374" r:id="rId31"/>
    <p:sldId id="375" r:id="rId32"/>
    <p:sldId id="379" r:id="rId33"/>
    <p:sldId id="367" r:id="rId34"/>
    <p:sldId id="368" r:id="rId35"/>
    <p:sldId id="369" r:id="rId36"/>
    <p:sldId id="371" r:id="rId37"/>
    <p:sldId id="372" r:id="rId38"/>
    <p:sldId id="376" r:id="rId39"/>
    <p:sldId id="377" r:id="rId40"/>
  </p:sldIdLst>
  <p:sldSz cx="9144000" cy="6858000" type="screen4x3"/>
  <p:notesSz cx="6934200" cy="92805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17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0000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961" autoAdjust="0"/>
    <p:restoredTop sz="94660" autoAdjust="0"/>
  </p:normalViewPr>
  <p:slideViewPr>
    <p:cSldViewPr snapToObjects="1">
      <p:cViewPr varScale="1">
        <p:scale>
          <a:sx n="88" d="100"/>
          <a:sy n="88" d="100"/>
        </p:scale>
        <p:origin x="-1698" y="-108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032"/>
    </p:cViewPr>
  </p:sorterViewPr>
  <p:notesViewPr>
    <p:cSldViewPr snapToObjects="1">
      <p:cViewPr>
        <p:scale>
          <a:sx n="100" d="100"/>
          <a:sy n="100" d="100"/>
        </p:scale>
        <p:origin x="-2724" y="-72"/>
      </p:cViewPr>
      <p:guideLst>
        <p:guide orient="horz" pos="2160"/>
        <p:guide pos="28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8-03T12:59:08.886" idx="8">
    <p:pos x="10" y="10"/>
    <p:text>3/8: changed date
3/8: changes month in header</p:text>
  </p:cm>
</p:cmLst>
</file>

<file path=ppt/comments/comment10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7-29T12:37:31.690" idx="6">
    <p:pos x="10" y="10"/>
    <p:text>Slide 2 notes problem with LAA development processes; no review and too fast
Notes possibility of regulators intervening
Notes that not ideal and instead makes
29/7: Alireza concerned about impication IEEE 802 wants to delay. Suggests, "Mutually agreed solutions are required in advance of finalizing the standard and deploying LAA". Softened language to "Note: the establishment of effective collaboration processes between 3GPP &amp; IEEE 802 on LAA/Wi-Fi coexistence may  mean that meeting LAA’s planned schedule is challenging"
</p:text>
  </p:cm>
</p:cmLst>
</file>

<file path=ppt/comments/comment1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8-03T13:03:43.731" idx="2">
    <p:pos x="69" y="102"/>
    <p:text>Bolded second dot point to emphasize
3/8: Changed 2nds dash point to "“Wi-Fi like” access rules because they are effective in unlicensed spectrum"
3/8: "sharing" -&gt; "fair sharing" in last dash point</p:text>
  </p:cm>
</p:cmLst>
</file>

<file path=ppt/comments/comment1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7-23T11:13:19.440" idx="6">
    <p:pos x="10" y="10"/>
    <p:text>
Editorial changes</p:text>
  </p:cm>
</p:cmLst>
</file>

<file path=ppt/comments/comment1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7-23T11:51:12.576" idx="7">
    <p:pos x="10" y="10"/>
    <p:text>
Editorial changes</p:text>
  </p:cm>
</p:cmLst>
</file>

<file path=ppt/comments/comment1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7-23T11:52:24.668" idx="8">
    <p:pos x="10" y="10"/>
    <p:text>
Editorial changes
Highlighted definitions</p:text>
  </p:cm>
</p:cmLst>
</file>

<file path=ppt/comments/comment1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7-23T11:53:12.479" idx="9">
    <p:pos x="10" y="10"/>
    <p:text>
Editorial changes
Highlighted definitions</p:text>
  </p:cm>
</p:cmLst>
</file>

<file path=ppt/comments/comment16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8-03T14:37:30.174" idx="3">
    <p:pos x="10" y="10"/>
    <p:text>
Editorial changes
Highlighted definition
3/8: made note clearer</p:text>
  </p:cm>
</p:cmLst>
</file>

<file path=ppt/comments/comment17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8-03T13:13:15.932" idx="1">
    <p:pos x="10" y="10"/>
    <p:text>
Editorial changes
Highlighted definition
Need to look for references in TR to better justify -77dBm 
3/8: the -77dBm is justifed by some work by Broadcom that was submitted to 3GPP</p:text>
  </p:cm>
</p:cmLst>
</file>

<file path=ppt/comments/comment18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8-03T12:51:51.018" idx="3">
    <p:pos x="10" y="10"/>
    <p:text>
Editorial changes
3/8: Modified title to refket earlier change in summary
3/8: editorial fix</p:text>
  </p:cm>
</p:cmLst>
</file>

<file path=ppt/comments/comment19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7-23T11:58:07.204" idx="13">
    <p:pos x="10" y="10"/>
    <p:text>
Editoriial
Explicitly note that the materia in this deck is similar to but not the same as DCF and EDCA
Removed QoS discussion until later</p:tex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7-29T12:22:47.582" idx="1">
    <p:pos x="10" y="10"/>
    <p:text>Matched changes in language on later slides on this deck
29/7: comment made in teleconference:  added conneection between Wi-Fi brand and IEEE 802.11 standard</p:text>
  </p:cm>
</p:cmLst>
</file>

<file path=ppt/comments/comment20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8-03T14:39:29.062" idx="4">
    <p:pos x="63" y="74"/>
    <p:text>3/8: tx -&gt; transmission </p:text>
  </p:cm>
</p:cmLst>
</file>

<file path=ppt/comments/comment2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7-23T11:59:21.750" idx="14">
    <p:pos x="10" y="10"/>
    <p:text>
Editorial cleanup
Removed TxOP material - covered elsewhere</p:text>
  </p:cm>
</p:cmLst>
</file>

<file path=ppt/comments/comment2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7-23T12:00:04.553" idx="15">
    <p:pos x="10" y="10"/>
    <p:text>
Editorial cleanup</p:text>
  </p:cm>
</p:cmLst>
</file>

<file path=ppt/comments/comment2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8-03T14:46:54.933" idx="6">
    <p:pos x="10" y="10"/>
    <p:text>
Clarified that teh 3GPP sims do not appear to define QoS for LAA
Editorial update
Added queston asing if 3GPP want QoS for DL
3/8: added max ToOP as a parameter</p:text>
  </p:cm>
</p:cmLst>
</file>

<file path=ppt/comments/comment2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8-03T14:46:18.816" idx="5">
    <p:pos x="10" y="10"/>
    <p:text>Editorial changes
Covered the issue of AP using  different parameters
Highlighted conceptual nature of proposal; solid proposal was to adopt EDCA
3/8/15: converted paramters to be aligned with EDCA
3/8: added TxOP as a parameter</p:text>
  </p:cm>
</p:cmLst>
</file>

<file path=ppt/comments/comment2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8-03T12:52:32.886" idx="6">
    <p:pos x="10" y="10"/>
    <p:text>No changes
It has been suggested that this item be marked as "future work" as wider channels are not a short term focus
3/8: Mhz -&gt; MHz</p:text>
  </p:cm>
</p:cmLst>
</file>

<file path=ppt/comments/comment26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8-03T12:40:55.449" idx="4">
    <p:pos x="10" y="10"/>
    <p:text>No changes
3/8/15: Changed from "Is higher priorty tx ready?" to "Is higher priority q=0?" based on comment from Sony employee that previou text is ambiguous
3/8/15: modified access to make it reflect EDCA, rather than the weird combination of EDCA and DCF
3/8/15: Added note in bottom right to respond to comment that CW doublig is not defined on this page</p:text>
  </p:cm>
</p:cmLst>
</file>

<file path=ppt/comments/comment27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7-23T14:15:08.071" idx="6">
    <p:pos x="106" y="106"/>
    <p:text>Added call out highligting iCCA difference
</p:text>
  </p:cm>
</p:cmLst>
</file>

<file path=ppt/comments/comment28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8-03T12:49:46.480" idx="5">
    <p:pos x="10" y="10"/>
    <p:text>Added callout highlighting slot sync issue
3/8: Added text explaining why slot sync is important based on comment received</p:text>
  </p:cm>
</p:cmLst>
</file>

<file path=ppt/comments/comment29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7-23T14:16:44.511" idx="8">
    <p:pos x="10" y="10"/>
    <p:text>Addded callout highlighting conceptual nature of access propsal
Emphasies reecommendation to adopt EDCA
Emphasis need to COLLABORATE</p:tex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8-03T11:25:36.110" idx="1">
    <p:pos x="10" y="10"/>
    <p:text>Added quote from Neelie Kroes
Added numnber of Wi-Fi devices sold and still being used
Added EC quote "Europe loves Wi-Fi"
Deleted references to Katz and Plum reports
29/7: Max R expressed concern that "More than 5 billion Wi-Fi devices still in use today" suggested Wi-Fi declining. So refined slightly 
3/8: Editorial fixes</p:text>
  </p:cm>
</p:cmLst>
</file>

<file path=ppt/comments/comment30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7-28T14:49:32.594" idx="1">
    <p:pos x="10" y="10"/>
    <p:text>Added slide</p:text>
  </p:cm>
</p:cmLst>
</file>

<file path=ppt/comments/comment3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8-03T13:10:15.011" idx="10">
    <p:pos x="10" y="10"/>
    <p:text>Editorials
3/8: sharing -&gt; fair sharing
3/8: 5ms -&gt; 4ms  based on multiple comments from Japanese companies</p:text>
  </p:cm>
</p:cmLst>
</file>

<file path=ppt/comments/comment3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8-03T13:10:41.773" idx="7">
    <p:pos x="10" y="10"/>
    <p:text>Editorials
Added Qualcomm quote
3/8: assume -&gt; assumed
3/8: added Japanese restriction of 4ms
3/8: 5ms -&gt; 4ms  based on multiple comments from Japanese companies</p:text>
  </p:cm>
</p:cmLst>
</file>

<file path=ppt/comments/comment3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7-23T14:12:24.300" idx="1">
    <p:pos x="10" y="10"/>
    <p:text>Made pint in ine slide rather than two slides
Editorial changes</p:text>
  </p:cm>
</p:cmLst>
</file>

<file path=ppt/comments/comment3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7-23T14:19:00.795" idx="12">
    <p:pos x="10" y="10"/>
    <p:text>No changes</p:text>
  </p:cm>
</p:cmLst>
</file>

<file path=ppt/comments/comment3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7-22T14:46:14.690" idx="1">
    <p:pos x="10" y="10"/>
    <p:text>Matched changes in language on later slides on this deck</p:tex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7-29T12:25:24.241" idx="2">
    <p:pos x="10" y="10"/>
    <p:text>Changed "benefit" to "benefit from Wi-F"
Added "generally not requiring a subscription or a cellular operator!" to emphasis its accessibility
Removed text from "Anyone" box
Kept "good enough" but clarified with "to meet user needs"
29/7: Alireza worried about admitting Wi-Fi doe snot have optimal efficiency: replaced, "Wi-Fi trades some  efficiency in favour of “good enough” performance (to meet users’ needs) and fair sharing between Wi-Fi networks and other technologies"  with "Wi-Fi meets diverse user needs by assuring fair sharing between Wi-Fi networks and other technologies
</p:text>
  </p:cm>
</p:cmLst>
</file>

<file path=ppt/comments/comment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8-03T13:00:56.030" idx="9">
    <p:pos x="10" y="10"/>
    <p:text>Made slide more visual - less blocks of text
Refined message to align with "Minto pyramid"
29/7: removed "a long period of study" to avoid making it look like we want delay
3/8: Added "is the best solution" to be consistent with a later change</p:text>
  </p:cm>
</p:cmLst>
</file>

<file path=ppt/comments/comment6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8-03T14:33:59.908" idx="2">
    <p:pos x="10" y="10"/>
    <p:text>Swapped with next slide
Added logo
Simplified text
3/8: Cat 4 -&gt; Category 4</p:text>
  </p:cm>
</p:cmLst>
</file>

<file path=ppt/comments/comment7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8-03T11:20:07.304" idx="3">
    <p:pos x="10" y="10"/>
    <p:text>Added logo
Editorial cleanup
29/7: replaced "“good enough” (not perfect)" with "good" to avoid highlighting that Wi-Fi not perfect, even though the tradeoff is justifiable
3/8: changde "actually works" in title to "the best solution" based on comment received
3/8: added box based oin comment received</p:text>
  </p:cm>
</p:cmLst>
</file>

<file path=ppt/comments/comment8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7-22T16:53:15.495" idx="7">
    <p:pos x="10" y="10"/>
    <p:text>Divided into three  slides
Slide 1 focuses on what IEEE-SA does</p:text>
  </p:cm>
</p:cmLst>
</file>

<file path=ppt/comments/comment9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7-29T12:33:41.082" idx="5">
    <p:pos x="10" y="10"/>
    <p:text>Slide 2 notes problem with LAA development processes; no review and too fast
Notes possibility of regulators intervening
29/7: cleaned up regulator threat text based on input from Alieza</p:tex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215885" y="177284"/>
            <a:ext cx="202299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 sz="1200" b="1" dirty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doc.: IEEE </a:t>
            </a:r>
            <a:r>
              <a:rPr lang="en-US" dirty="0" smtClean="0"/>
              <a:t>802.19-15/0063r4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695325" y="177284"/>
            <a:ext cx="91371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 eaLnBrk="0" hangingPunct="0">
              <a:defRPr sz="1200" b="1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August 2015</a:t>
            </a:r>
            <a:endParaRPr lang="en-US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851525" y="8982075"/>
            <a:ext cx="466725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en-US"/>
              <a:t>Andrew Myles, Cisco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133725" y="8982075"/>
            <a:ext cx="512763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defTabSz="933450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0AC92585-5460-48EC-A28F-298482A080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1142" name="Line 6"/>
          <p:cNvSpPr>
            <a:spLocks noChangeShapeType="1"/>
          </p:cNvSpPr>
          <p:nvPr/>
        </p:nvSpPr>
        <p:spPr bwMode="auto">
          <a:xfrm>
            <a:off x="693738" y="387350"/>
            <a:ext cx="5546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91143" name="Rectangle 7"/>
          <p:cNvSpPr>
            <a:spLocks noChangeArrowheads="1"/>
          </p:cNvSpPr>
          <p:nvPr/>
        </p:nvSpPr>
        <p:spPr bwMode="auto">
          <a:xfrm>
            <a:off x="693738" y="8982075"/>
            <a:ext cx="71120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933450" eaLnBrk="0" hangingPunct="0"/>
            <a:r>
              <a:rPr lang="en-US"/>
              <a:t>Submission</a:t>
            </a:r>
          </a:p>
        </p:txBody>
      </p:sp>
      <p:sp>
        <p:nvSpPr>
          <p:cNvPr id="91144" name="Line 8"/>
          <p:cNvSpPr>
            <a:spLocks noChangeShapeType="1"/>
          </p:cNvSpPr>
          <p:nvPr/>
        </p:nvSpPr>
        <p:spPr bwMode="auto">
          <a:xfrm>
            <a:off x="693738" y="8970963"/>
            <a:ext cx="57007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214944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258748" y="97909"/>
            <a:ext cx="202299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 sz="1200" b="1" dirty="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doc.: IEEE 802.19-15/0063r4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654050" y="97909"/>
            <a:ext cx="91371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 eaLnBrk="0" hangingPunct="0">
              <a:defRPr sz="1200" b="1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August 2015</a:t>
            </a:r>
            <a:endParaRPr lang="en-US" dirty="0"/>
          </a:p>
        </p:txBody>
      </p:sp>
      <p:sp>
        <p:nvSpPr>
          <p:cNvPr id="675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2525" y="701675"/>
            <a:ext cx="4629150" cy="3468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408488"/>
            <a:ext cx="5086350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2" tIns="46038" rIns="93662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223756" y="8985250"/>
            <a:ext cx="105798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5pPr marL="457200" lvl="4" algn="r" defTabSz="933450" eaLnBrk="0" hangingPunct="0"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4">
              <a:defRPr/>
            </a:pPr>
            <a:r>
              <a:rPr lang="en-US" smtClean="0"/>
              <a:t>IEEE 802</a:t>
            </a:r>
            <a:endParaRPr lang="en-US" dirty="0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195177" y="8985250"/>
            <a:ext cx="540211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smtClean="0"/>
              <a:t>Page </a:t>
            </a:r>
            <a:fld id="{18D10512-F400-46E6-9813-0191A717DA9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7592" name="Rectangle 8"/>
          <p:cNvSpPr>
            <a:spLocks noChangeArrowheads="1"/>
          </p:cNvSpPr>
          <p:nvPr/>
        </p:nvSpPr>
        <p:spPr bwMode="auto">
          <a:xfrm>
            <a:off x="723900" y="8985250"/>
            <a:ext cx="730969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  <a:t>Submission</a:t>
            </a:r>
          </a:p>
        </p:txBody>
      </p:sp>
      <p:sp>
        <p:nvSpPr>
          <p:cNvPr id="67593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594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36411493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1143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2286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3429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4572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r>
              <a:rPr lang="en-US">
                <a:latin typeface="Arial" pitchFamily="34" charset="0"/>
              </a:rPr>
              <a:t>doc.: IEEE 802.11-10/0xxxr0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933450" eaLnBrk="0" hangingPunct="0"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r>
              <a:rPr lang="en-US" smtClean="0">
                <a:latin typeface="Arial" pitchFamily="34" charset="0"/>
              </a:rPr>
              <a:t>July 2010</a:t>
            </a:r>
          </a:p>
        </p:txBody>
      </p:sp>
      <p:sp>
        <p:nvSpPr>
          <p:cNvPr id="51204" name="Rectangle 6"/>
          <p:cNvSpPr>
            <a:spLocks noGrp="1" noChangeArrowheads="1"/>
          </p:cNvSpPr>
          <p:nvPr>
            <p:ph type="ftr" sz="quarter" idx="4"/>
          </p:nvPr>
        </p:nvSpPr>
        <p:spPr/>
        <p:txBody>
          <a:bodyPr/>
          <a:lstStyle/>
          <a:p>
            <a:pPr lvl="4">
              <a:defRPr/>
            </a:pPr>
            <a:r>
              <a:rPr lang="en-US" smtClean="0"/>
              <a:t>Andrew Myles, Cisco</a:t>
            </a:r>
          </a:p>
        </p:txBody>
      </p:sp>
      <p:sp>
        <p:nvSpPr>
          <p:cNvPr id="51205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BFD8823A-E707-449B-AE25-47FA80230A05}" type="slidenum">
              <a:rPr lang="en-US" smtClean="0"/>
              <a:pPr>
                <a:defRPr/>
              </a:pPr>
              <a:t>1</a:t>
            </a:fld>
            <a:endParaRPr lang="en-US" smtClean="0"/>
          </a:p>
        </p:txBody>
      </p:sp>
      <p:sp>
        <p:nvSpPr>
          <p:cNvPr id="686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3" y="701675"/>
            <a:ext cx="4625975" cy="3468688"/>
          </a:xfrm>
          <a:ln/>
        </p:spPr>
      </p:sp>
      <p:sp>
        <p:nvSpPr>
          <p:cNvPr id="686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7894708" y="6475413"/>
            <a:ext cx="649217" cy="184666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IEEE 802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EF4002E7-DB4D-4CC3-8382-1939D1942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945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7894709" y="6475413"/>
            <a:ext cx="649216" cy="184666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IEEE 802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FCE5288C-F87B-4810-A6B2-740CE13BD3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351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2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894708" y="6475413"/>
            <a:ext cx="649217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IEEE 802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27525" y="6475413"/>
            <a:ext cx="56515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eaLnBrk="0" hangingPunct="0"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Slide </a:t>
            </a:r>
            <a:fld id="{A469A3A6-7083-48BA-9D7E-342D6AB96B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Rectangle 7"/>
          <p:cNvSpPr>
            <a:spLocks noChangeArrowheads="1"/>
          </p:cNvSpPr>
          <p:nvPr/>
        </p:nvSpPr>
        <p:spPr bwMode="auto">
          <a:xfrm>
            <a:off x="5281172" y="363379"/>
            <a:ext cx="316432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marL="457200" lvl="4" algn="r" eaLnBrk="0" hangingPunct="0"/>
            <a:r>
              <a:rPr lang="en-US" sz="1600" b="1" dirty="0">
                <a:latin typeface="Arial" pitchFamily="34" charset="0"/>
              </a:rPr>
              <a:t>doc.: IEEE </a:t>
            </a:r>
            <a:r>
              <a:rPr lang="en-US" sz="1600" b="1" dirty="0" smtClean="0">
                <a:latin typeface="Arial" pitchFamily="34" charset="0"/>
              </a:rPr>
              <a:t>802.19-15/0063r4</a:t>
            </a:r>
          </a:p>
        </p:txBody>
      </p:sp>
      <p:sp>
        <p:nvSpPr>
          <p:cNvPr id="1031" name="Line 8"/>
          <p:cNvSpPr>
            <a:spLocks noChangeShapeType="1"/>
          </p:cNvSpPr>
          <p:nvPr/>
        </p:nvSpPr>
        <p:spPr bwMode="auto">
          <a:xfrm>
            <a:off x="685800" y="609600"/>
            <a:ext cx="777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1032" name="Rectangle 9"/>
          <p:cNvSpPr>
            <a:spLocks noChangeArrowheads="1"/>
          </p:cNvSpPr>
          <p:nvPr/>
        </p:nvSpPr>
        <p:spPr bwMode="auto">
          <a:xfrm>
            <a:off x="685800" y="6475413"/>
            <a:ext cx="784225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200" dirty="0">
                <a:latin typeface="Arial" pitchFamily="34" charset="0"/>
              </a:rPr>
              <a:t>Submission</a:t>
            </a:r>
          </a:p>
        </p:txBody>
      </p:sp>
      <p:sp>
        <p:nvSpPr>
          <p:cNvPr id="1033" name="Line 10"/>
          <p:cNvSpPr>
            <a:spLocks noChangeShapeType="1"/>
          </p:cNvSpPr>
          <p:nvPr/>
        </p:nvSpPr>
        <p:spPr bwMode="auto">
          <a:xfrm>
            <a:off x="685800" y="6477000"/>
            <a:ext cx="784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1034" name="Rectangle 7"/>
          <p:cNvSpPr>
            <a:spLocks noChangeArrowheads="1"/>
          </p:cNvSpPr>
          <p:nvPr/>
        </p:nvSpPr>
        <p:spPr bwMode="auto">
          <a:xfrm>
            <a:off x="685800" y="380842"/>
            <a:ext cx="1218282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marL="0" lvl="3" eaLnBrk="0" hangingPunct="0"/>
            <a:r>
              <a:rPr lang="en-US" sz="1600" b="1" dirty="0" smtClean="0">
                <a:latin typeface="Arial" pitchFamily="34" charset="0"/>
              </a:rPr>
              <a:t>August 2015</a:t>
            </a:r>
            <a:endParaRPr lang="en-US" sz="1600" b="1" dirty="0">
              <a:latin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defRPr b="1">
          <a:solidFill>
            <a:schemeClr val="tx1"/>
          </a:solidFill>
          <a:latin typeface="+mn-lt"/>
          <a:ea typeface="+mn-ea"/>
          <a:cs typeface="+mn-cs"/>
        </a:defRPr>
      </a:lvl1pPr>
      <a:lvl2pPr marL="182563" indent="-180975" algn="l" rtl="0" eaLnBrk="0" fontAlgn="base" hangingPunct="0">
        <a:spcBef>
          <a:spcPct val="5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2pPr>
      <a:lvl3pPr marL="365125" indent="-180975" algn="l" rtl="0" eaLnBrk="0" fontAlgn="base" hangingPunct="0">
        <a:spcBef>
          <a:spcPct val="25000"/>
        </a:spcBef>
        <a:spcAft>
          <a:spcPct val="0"/>
        </a:spcAft>
        <a:buFont typeface="Arial" pitchFamily="34" charset="0"/>
        <a:buChar char="–"/>
        <a:defRPr sz="1600">
          <a:solidFill>
            <a:schemeClr val="tx1"/>
          </a:solidFill>
          <a:latin typeface="+mn-lt"/>
        </a:defRPr>
      </a:lvl3pPr>
      <a:lvl4pPr marL="711200" indent="-344488" algn="l" rtl="0" eaLnBrk="0" fontAlgn="base" hangingPunct="0">
        <a:spcBef>
          <a:spcPct val="10000"/>
        </a:spcBef>
        <a:spcAft>
          <a:spcPct val="0"/>
        </a:spcAft>
        <a:buFont typeface="Times New Roman" pitchFamily="18" charset="0"/>
        <a:buChar char="—"/>
        <a:defRPr sz="1400">
          <a:solidFill>
            <a:schemeClr val="tx1"/>
          </a:solidFill>
          <a:latin typeface="+mn-lt"/>
        </a:defRPr>
      </a:lvl4pPr>
      <a:lvl5pPr marL="969963" indent="-1651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1427163" indent="-1651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1884363" indent="-1651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2341563" indent="-1651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2798763" indent="-1651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9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comments" Target="../comments/commen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0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1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2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3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4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5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6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7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2.xml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8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9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30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31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32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33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34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35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3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comments" Target="../comments/commen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comments" Target="../comments/commen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8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C81347C9-C12F-43D2-B3D1-D523E0829A7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ctr"/>
          <a:lstStyle/>
          <a:p>
            <a:pPr algn="ctr">
              <a:defRPr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Proposal for IEEE 802 submission to 3GPP Workshop on LAA in August 2015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85800" y="2330450"/>
            <a:ext cx="7772400" cy="381000"/>
          </a:xfrm>
        </p:spPr>
        <p:txBody>
          <a:bodyPr/>
          <a:lstStyle/>
          <a:p>
            <a:pPr marL="0" indent="0" algn="ctr">
              <a:defRPr/>
            </a:pPr>
            <a:r>
              <a:rPr lang="en-US" b="0" dirty="0" smtClean="0">
                <a:solidFill>
                  <a:schemeClr val="accent2">
                    <a:lumMod val="50000"/>
                  </a:schemeClr>
                </a:solidFill>
              </a:rPr>
              <a:t>3 August 2015</a:t>
            </a:r>
            <a:endParaRPr lang="en-US" b="0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054" name="Rectangle 12"/>
          <p:cNvSpPr>
            <a:spLocks noChangeArrowheads="1"/>
          </p:cNvSpPr>
          <p:nvPr/>
        </p:nvSpPr>
        <p:spPr bwMode="auto">
          <a:xfrm>
            <a:off x="533400" y="2746375"/>
            <a:ext cx="1447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0" hangingPunct="0">
              <a:spcBef>
                <a:spcPct val="50000"/>
              </a:spcBef>
            </a:pPr>
            <a:r>
              <a:rPr lang="en-US" sz="1600" b="1" dirty="0" smtClean="0">
                <a:latin typeface="Arial" pitchFamily="34" charset="0"/>
              </a:rPr>
              <a:t>Editor:</a:t>
            </a:r>
            <a:endParaRPr lang="en-US" sz="1600" dirty="0">
              <a:latin typeface="Arial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6747932"/>
              </p:ext>
            </p:extLst>
          </p:nvPr>
        </p:nvGraphicFramePr>
        <p:xfrm>
          <a:off x="685800" y="3200400"/>
          <a:ext cx="7696200" cy="74136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24050"/>
                <a:gridCol w="1924050"/>
                <a:gridCol w="1924050"/>
                <a:gridCol w="1924050"/>
              </a:tblGrid>
              <a:tr h="3706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0" dirty="0">
                          <a:effectLst/>
                        </a:rPr>
                        <a:t>Name</a:t>
                      </a:r>
                      <a:endParaRPr lang="en-AU" sz="1200" b="1" kern="0" dirty="0"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Company</a:t>
                      </a:r>
                      <a:endParaRPr lang="en-A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Phone</a:t>
                      </a:r>
                      <a:endParaRPr lang="en-A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email</a:t>
                      </a:r>
                      <a:endParaRPr lang="en-A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6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Andrew Myles</a:t>
                      </a:r>
                      <a:endParaRPr lang="en-A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Cisco</a:t>
                      </a:r>
                      <a:endParaRPr lang="en-A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1590" indent="-21590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+61 2 84461010</a:t>
                      </a:r>
                      <a:endParaRPr lang="en-AU" sz="1200">
                        <a:effectLst/>
                      </a:endParaRPr>
                    </a:p>
                    <a:p>
                      <a:pPr marL="21590" indent="-21590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+61 418 656587</a:t>
                      </a:r>
                      <a:endParaRPr lang="en-A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amyles@cisco.com</a:t>
                      </a:r>
                      <a:endParaRPr lang="en-A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 bwMode="auto">
          <a:xfrm>
            <a:off x="685800" y="4114800"/>
            <a:ext cx="7696200" cy="21336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1600" dirty="0" smtClean="0">
                <a:latin typeface="+mj-lt"/>
              </a:rPr>
              <a:t>This slide deck contains a proposal for the IEEE 802 submission to the 3GPP Workshop on LAA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It was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initially discussed at the IEEE 802 plenary in Hawaii in July 2015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1600" baseline="0" dirty="0" smtClean="0">
                <a:latin typeface="+mj-lt"/>
              </a:rPr>
              <a:t>It needs</a:t>
            </a:r>
            <a:r>
              <a:rPr lang="en-US" sz="1600" dirty="0" smtClean="0">
                <a:latin typeface="+mj-lt"/>
              </a:rPr>
              <a:t> to be approved by the IEEE 802.19 WG by about 10 </a:t>
            </a:r>
            <a:r>
              <a:rPr lang="en-US" sz="1600" smtClean="0">
                <a:latin typeface="+mj-lt"/>
              </a:rPr>
              <a:t>August 2015 to </a:t>
            </a:r>
            <a:r>
              <a:rPr lang="en-US" sz="1600" dirty="0" smtClean="0">
                <a:latin typeface="+mj-lt"/>
              </a:rPr>
              <a:t>meet the IEEE 802 EC approval deadlines</a:t>
            </a:r>
            <a:endParaRPr kumimoji="0" lang="en-A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1066800"/>
          </a:xfrm>
        </p:spPr>
        <p:txBody>
          <a:bodyPr/>
          <a:lstStyle/>
          <a:p>
            <a:r>
              <a:rPr lang="en-AU" dirty="0" smtClean="0">
                <a:solidFill>
                  <a:srgbClr val="FF0000"/>
                </a:solidFill>
              </a:rPr>
              <a:t>Aside</a:t>
            </a:r>
            <a:r>
              <a:rPr lang="en-AU" dirty="0">
                <a:solidFill>
                  <a:srgbClr val="FF0000"/>
                </a:solidFill>
              </a:rPr>
              <a:t>: </a:t>
            </a:r>
            <a:r>
              <a:rPr lang="en-AU" dirty="0" smtClean="0"/>
              <a:t>… but it is unclear that 3GPP has processes for LAA to allow review by other stakeholders …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r>
              <a:rPr lang="en-AU" dirty="0" smtClean="0"/>
              <a:t>3GPP review processes provide little real say to others</a:t>
            </a:r>
          </a:p>
          <a:p>
            <a:pPr lvl="1"/>
            <a:r>
              <a:rPr lang="en-AU" dirty="0" smtClean="0"/>
              <a:t>It is unclear how 3GPP is planning to give other unlicensed</a:t>
            </a:r>
            <a:br>
              <a:rPr lang="en-AU" dirty="0" smtClean="0"/>
            </a:br>
            <a:r>
              <a:rPr lang="en-AU" dirty="0" smtClean="0"/>
              <a:t>stakeholders a real say on how LAA shares the 5GHz band</a:t>
            </a:r>
          </a:p>
          <a:p>
            <a:pPr lvl="2"/>
            <a:r>
              <a:rPr lang="en-AU" dirty="0" smtClean="0"/>
              <a:t>It appears 3GPP has no formal review processes accessible to other stakeholders, particularly other users of 5Ghz unlicensed spectrum</a:t>
            </a:r>
          </a:p>
          <a:p>
            <a:pPr lvl="2"/>
            <a:r>
              <a:rPr lang="en-AU" dirty="0" smtClean="0"/>
              <a:t>Many stakeholders believe that 3GPP has unreasonably dismissed at least some comments received via LS’s from IEEE 802</a:t>
            </a:r>
          </a:p>
          <a:p>
            <a:pPr lvl="2"/>
            <a:r>
              <a:rPr lang="en-US" dirty="0" smtClean="0"/>
              <a:t>The 3GPP timelines for LAA do not appear to have sufficient time for proper review by other stakeholders </a:t>
            </a:r>
            <a:endParaRPr lang="en-AU" dirty="0" smtClean="0"/>
          </a:p>
          <a:p>
            <a:r>
              <a:rPr lang="en-AU" dirty="0" smtClean="0"/>
              <a:t>Regulatory intervention is a possibility without effective collaboration</a:t>
            </a:r>
          </a:p>
          <a:p>
            <a:pPr lvl="1"/>
            <a:r>
              <a:rPr lang="en-AU" dirty="0" smtClean="0"/>
              <a:t>Regulators could impose rules on behalf of other stakeholders</a:t>
            </a:r>
          </a:p>
          <a:p>
            <a:pPr lvl="2"/>
            <a:r>
              <a:rPr lang="en-AU" dirty="0"/>
              <a:t>T</a:t>
            </a:r>
            <a:r>
              <a:rPr lang="en-AU" dirty="0" smtClean="0"/>
              <a:t>his is what is happening in Europe with ETSI BRAN</a:t>
            </a:r>
          </a:p>
          <a:p>
            <a:pPr lvl="2"/>
            <a:r>
              <a:rPr lang="en-AU" dirty="0" smtClean="0"/>
              <a:t>FCC is exploring this possibility in the US</a:t>
            </a:r>
          </a:p>
          <a:p>
            <a:pPr lvl="1"/>
            <a:r>
              <a:rPr lang="en-US" dirty="0" smtClean="0"/>
              <a:t>This is not ideal because it takes </a:t>
            </a:r>
            <a:r>
              <a:rPr lang="en-US" dirty="0"/>
              <a:t>LAA &amp; Wi-Fi decisions </a:t>
            </a:r>
            <a:r>
              <a:rPr lang="en-US" dirty="0" smtClean="0"/>
              <a:t>away 3GPP &amp; IEEE 802 … but regulators may have no choice</a:t>
            </a:r>
            <a:endParaRPr lang="en-AU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2325" y="1752600"/>
            <a:ext cx="1666875" cy="950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27141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8382000" cy="1066800"/>
          </a:xfrm>
        </p:spPr>
        <p:txBody>
          <a:bodyPr/>
          <a:lstStyle/>
          <a:p>
            <a:r>
              <a:rPr lang="en-AU" dirty="0" smtClean="0">
                <a:solidFill>
                  <a:srgbClr val="FF0000"/>
                </a:solidFill>
              </a:rPr>
              <a:t>Aside</a:t>
            </a:r>
            <a:r>
              <a:rPr lang="en-AU" dirty="0">
                <a:solidFill>
                  <a:srgbClr val="FF0000"/>
                </a:solidFill>
              </a:rPr>
              <a:t>: </a:t>
            </a:r>
            <a:r>
              <a:rPr lang="en-AU" dirty="0" smtClean="0"/>
              <a:t>… and IEEE </a:t>
            </a:r>
            <a:r>
              <a:rPr lang="en-AU" dirty="0"/>
              <a:t>802 </a:t>
            </a:r>
            <a:r>
              <a:rPr lang="en-AU" dirty="0" smtClean="0"/>
              <a:t>requests </a:t>
            </a:r>
            <a:r>
              <a:rPr lang="en-AU" dirty="0"/>
              <a:t>3GPP </a:t>
            </a:r>
            <a:r>
              <a:rPr lang="en-AU" dirty="0" smtClean="0"/>
              <a:t>to develop collaborative processes for LAA coexistence with Wi-Fi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6629400" cy="4114800"/>
          </a:xfrm>
        </p:spPr>
        <p:txBody>
          <a:bodyPr/>
          <a:lstStyle/>
          <a:p>
            <a:r>
              <a:rPr lang="en-AU" dirty="0" smtClean="0"/>
              <a:t>A 3GPP/IEEE 802 collaboration based solution is ideal!</a:t>
            </a:r>
          </a:p>
          <a:p>
            <a:pPr lvl="1"/>
            <a:r>
              <a:rPr lang="en-US" dirty="0" smtClean="0"/>
              <a:t>Collaboration is the key to ensuring all stakeholders are happy with the outcome</a:t>
            </a:r>
          </a:p>
          <a:p>
            <a:pPr lvl="2"/>
            <a:r>
              <a:rPr lang="en-US" dirty="0" smtClean="0"/>
              <a:t>Collaboration implies joint work and consensus outputs</a:t>
            </a:r>
          </a:p>
          <a:p>
            <a:pPr lvl="2"/>
            <a:r>
              <a:rPr lang="en-US" dirty="0" smtClean="0"/>
              <a:t>Communication is not the same as collaboration!</a:t>
            </a:r>
            <a:endParaRPr lang="en-AU" dirty="0"/>
          </a:p>
          <a:p>
            <a:pPr lvl="1"/>
            <a:r>
              <a:rPr lang="en-AU" dirty="0" smtClean="0"/>
              <a:t>IEEE 802 requests that 3GPP develop </a:t>
            </a:r>
            <a:r>
              <a:rPr lang="en-AU" dirty="0" smtClean="0"/>
              <a:t>processes that</a:t>
            </a:r>
            <a:r>
              <a:rPr lang="en-AU" dirty="0" smtClean="0"/>
              <a:t/>
            </a:r>
            <a:br>
              <a:rPr lang="en-AU" dirty="0" smtClean="0"/>
            </a:br>
            <a:r>
              <a:rPr lang="en-AU" dirty="0" smtClean="0"/>
              <a:t>allow all stakeholders have a real opportunity to review</a:t>
            </a:r>
            <a:br>
              <a:rPr lang="en-AU" dirty="0" smtClean="0"/>
            </a:br>
            <a:r>
              <a:rPr lang="en-AU" dirty="0" smtClean="0"/>
              <a:t>and influence LAA in a collaborative manner</a:t>
            </a:r>
          </a:p>
          <a:p>
            <a:pPr lvl="2"/>
            <a:r>
              <a:rPr lang="en-AU" dirty="0" smtClean="0"/>
              <a:t>The focus should be on fairly sharing the community</a:t>
            </a:r>
            <a:br>
              <a:rPr lang="en-AU" dirty="0" smtClean="0"/>
            </a:br>
            <a:r>
              <a:rPr lang="en-AU" dirty="0" smtClean="0"/>
              <a:t>resource also known as “unlicensed spectrum”</a:t>
            </a:r>
          </a:p>
          <a:p>
            <a:pPr lvl="1"/>
            <a:r>
              <a:rPr lang="en-US" dirty="0" smtClean="0"/>
              <a:t>Note: the establishment of effective collaboration processes between 3GPP &amp; IEEE 802 on LAA/Wi-Fi coexistence </a:t>
            </a:r>
            <a:r>
              <a:rPr lang="en-US" dirty="0" smtClean="0"/>
              <a:t>may mean </a:t>
            </a:r>
            <a:r>
              <a:rPr lang="en-US" dirty="0" smtClean="0"/>
              <a:t>that meeting LAA’s planned schedule is challenging</a:t>
            </a:r>
            <a:endParaRPr lang="en-AU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2057400"/>
            <a:ext cx="1202377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3562350"/>
            <a:ext cx="841231" cy="841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536037" y="2438400"/>
            <a:ext cx="78418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b="1" dirty="0" smtClean="0">
                <a:latin typeface="+mj-lt"/>
              </a:rPr>
              <a:t>+</a:t>
            </a:r>
            <a:endParaRPr lang="en-AU" b="1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96120" y="4114800"/>
            <a:ext cx="78418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8000" b="1" dirty="0" smtClean="0">
                <a:latin typeface="+mj-lt"/>
              </a:rPr>
              <a:t>=</a:t>
            </a:r>
            <a:endParaRPr lang="en-AU" b="1" dirty="0"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395774" y="4953000"/>
            <a:ext cx="105028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8000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</a:t>
            </a:r>
            <a:endParaRPr lang="en-A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4246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IEEE 802 recommends 3GPP adopt “Wi-Fi like” </a:t>
            </a:r>
            <a:r>
              <a:rPr lang="en-AU" dirty="0" smtClean="0"/>
              <a:t>access </a:t>
            </a:r>
            <a:r>
              <a:rPr lang="en-AU" dirty="0"/>
              <a:t>for LAA </a:t>
            </a:r>
            <a:r>
              <a:rPr lang="en-AU" dirty="0" smtClean="0"/>
              <a:t>to </a:t>
            </a:r>
            <a:r>
              <a:rPr lang="en-AU" dirty="0"/>
              <a:t>promote fair sharing with Wi-Fi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dirty="0" smtClean="0"/>
              <a:t>The following slides contain a set of principles that IEEE 802 recommends be considered for adoption by 3GPP for LAA</a:t>
            </a:r>
          </a:p>
          <a:p>
            <a:pPr lvl="1"/>
            <a:r>
              <a:rPr lang="en-AU" b="1" dirty="0" smtClean="0">
                <a:solidFill>
                  <a:srgbClr val="FF0000"/>
                </a:solidFill>
              </a:rPr>
              <a:t>The principles are not intended to represent detailed specifications because that is the responsibility of 3GPP, and not IEEE 802</a:t>
            </a:r>
          </a:p>
          <a:p>
            <a:pPr lvl="1"/>
            <a:r>
              <a:rPr lang="en-AU" dirty="0" smtClean="0"/>
              <a:t>The goal of these recommendations are to enable LAA and Wi-Fi to share unlicensed spectrum fairly …</a:t>
            </a:r>
          </a:p>
          <a:p>
            <a:pPr lvl="1"/>
            <a:r>
              <a:rPr lang="en-AU" dirty="0" smtClean="0"/>
              <a:t>… and ultimately to </a:t>
            </a:r>
            <a:r>
              <a:rPr lang="en-AU" dirty="0"/>
              <a:t>allow unlicensed spectrum </a:t>
            </a:r>
            <a:r>
              <a:rPr lang="en-AU" dirty="0" smtClean="0"/>
              <a:t>to continue to be a community resource available for all!</a:t>
            </a:r>
          </a:p>
          <a:p>
            <a:pPr lvl="1"/>
            <a:r>
              <a:rPr lang="en-AU" dirty="0"/>
              <a:t>In </a:t>
            </a:r>
            <a:r>
              <a:rPr lang="en-AU" dirty="0" smtClean="0"/>
              <a:t>summary, various principles are proposed that LAA adopt:</a:t>
            </a:r>
          </a:p>
          <a:p>
            <a:pPr lvl="2"/>
            <a:r>
              <a:rPr lang="en-AU" dirty="0" smtClean="0"/>
              <a:t>“Wi-Fi like” </a:t>
            </a:r>
            <a:r>
              <a:rPr lang="en-AU" dirty="0"/>
              <a:t>parameters to maximise probability of </a:t>
            </a:r>
            <a:r>
              <a:rPr lang="en-AU" dirty="0" smtClean="0"/>
              <a:t>coexistence</a:t>
            </a:r>
          </a:p>
          <a:p>
            <a:pPr lvl="2"/>
            <a:r>
              <a:rPr lang="en-AU" dirty="0" smtClean="0"/>
              <a:t>“Wi-Fi like” </a:t>
            </a:r>
            <a:r>
              <a:rPr lang="en-AU" dirty="0" smtClean="0"/>
              <a:t>access rules because they are effective in unlicensed spectrum</a:t>
            </a:r>
            <a:endParaRPr lang="en-AU" dirty="0" smtClean="0"/>
          </a:p>
          <a:p>
            <a:pPr lvl="2"/>
            <a:r>
              <a:rPr lang="en-AU" dirty="0" smtClean="0"/>
              <a:t>A </a:t>
            </a:r>
            <a:r>
              <a:rPr lang="en-AU" dirty="0"/>
              <a:t>variety of other </a:t>
            </a:r>
            <a:r>
              <a:rPr lang="en-AU" dirty="0" smtClean="0"/>
              <a:t>mechanisms to </a:t>
            </a:r>
            <a:r>
              <a:rPr lang="en-AU" dirty="0"/>
              <a:t>promote </a:t>
            </a:r>
            <a:r>
              <a:rPr lang="en-AU" dirty="0" smtClean="0"/>
              <a:t>fair sharing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0120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It is proposed that LAA adopt “Wi-Fi like” parameters to maximise probability of coexistence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6198537"/>
              </p:ext>
            </p:extLst>
          </p:nvPr>
        </p:nvGraphicFramePr>
        <p:xfrm>
          <a:off x="304798" y="2392762"/>
          <a:ext cx="8610601" cy="2892504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1337403"/>
                <a:gridCol w="1131387"/>
                <a:gridCol w="6141811"/>
              </a:tblGrid>
              <a:tr h="557768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Summary</a:t>
                      </a:r>
                      <a:endParaRPr lang="en-A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AU" sz="1600" b="1" dirty="0" smtClean="0"/>
                        <a:t>Principle</a:t>
                      </a:r>
                      <a:endParaRPr lang="en-A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Adopt “Wi-Fi like” timing parameters to maximise probability of coexistence</a:t>
                      </a:r>
                      <a:endParaRPr lang="en-AU" sz="1600" dirty="0"/>
                    </a:p>
                  </a:txBody>
                  <a:tcPr marT="60960" marB="60960"/>
                </a:tc>
              </a:tr>
              <a:tr h="557768">
                <a:tc rowSpan="4">
                  <a:txBody>
                    <a:bodyPr/>
                    <a:lstStyle/>
                    <a:p>
                      <a:r>
                        <a:rPr lang="en-US" sz="1600" b="1" dirty="0" smtClean="0"/>
                        <a:t>Definitions based</a:t>
                      </a:r>
                      <a:r>
                        <a:rPr lang="en-US" sz="1600" b="1" baseline="0" dirty="0" smtClean="0"/>
                        <a:t> on Wi-Fi</a:t>
                      </a:r>
                      <a:endParaRPr lang="en-A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AU" sz="1600" b="1" dirty="0" smtClean="0"/>
                        <a:t>Proposal</a:t>
                      </a:r>
                      <a:endParaRPr lang="en-A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Define “busy” &amp; “free” states based on received energy &amp; channel reservations</a:t>
                      </a:r>
                      <a:endParaRPr lang="en-AU" sz="1600" dirty="0"/>
                    </a:p>
                  </a:txBody>
                  <a:tcPr marT="60960" marB="60960"/>
                </a:tc>
              </a:tr>
              <a:tr h="557768">
                <a:tc vMerge="1">
                  <a:txBody>
                    <a:bodyPr/>
                    <a:lstStyle/>
                    <a:p>
                      <a:endParaRPr lang="en-AU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b="1" dirty="0" smtClean="0"/>
                        <a:t>Proposal</a:t>
                      </a:r>
                      <a:endParaRPr lang="en-A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Divide the “free” period into slots</a:t>
                      </a:r>
                      <a:endParaRPr lang="en-AU" sz="1600" dirty="0"/>
                    </a:p>
                  </a:txBody>
                  <a:tcPr marT="60960" marB="60960"/>
                </a:tc>
              </a:tr>
              <a:tr h="557768">
                <a:tc vMerge="1">
                  <a:txBody>
                    <a:bodyPr/>
                    <a:lstStyle/>
                    <a:p>
                      <a:pPr marL="0" marR="0" indent="0" algn="l" defTabSz="68589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b="1" dirty="0" smtClean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9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dirty="0" smtClean="0"/>
                        <a:t>Proposal</a:t>
                      </a:r>
                      <a:endParaRPr lang="en-AU" sz="16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Define a “defer” period</a:t>
                      </a:r>
                      <a:endParaRPr lang="en-AU" sz="1600" dirty="0"/>
                    </a:p>
                  </a:txBody>
                  <a:tcPr marT="60960" marB="60960"/>
                </a:tc>
              </a:tr>
              <a:tr h="557768">
                <a:tc vMerge="1">
                  <a:txBody>
                    <a:bodyPr/>
                    <a:lstStyle/>
                    <a:p>
                      <a:endParaRPr lang="en-AU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b="1" dirty="0" smtClean="0"/>
                        <a:t>Proposal</a:t>
                      </a:r>
                      <a:endParaRPr lang="en-A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Define Energy Detect (ED) &amp; Preamble Detect (PD) thresholds</a:t>
                      </a:r>
                      <a:endParaRPr lang="en-AU" sz="1600" dirty="0"/>
                    </a:p>
                  </a:txBody>
                  <a:tcPr marT="60960" marB="6096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94686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solidFill>
                  <a:srgbClr val="00B050"/>
                </a:solidFill>
              </a:rPr>
              <a:t>Principle</a:t>
            </a:r>
            <a:r>
              <a:rPr lang="en-AU" dirty="0"/>
              <a:t>: adopt “Wi-Fi like” timing parameters to maximise probability of coexistence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dirty="0"/>
              <a:t>The reality is that IEEE 802.11 standard has defined various timing parameters that are deployed in billions of Wi-Fi devices</a:t>
            </a:r>
          </a:p>
          <a:p>
            <a:pPr lvl="2"/>
            <a:r>
              <a:rPr lang="en-AU" dirty="0" err="1"/>
              <a:t>eg</a:t>
            </a:r>
            <a:r>
              <a:rPr lang="en-AU" dirty="0"/>
              <a:t> slot times, CCA mechanism, AIFS mechanism</a:t>
            </a:r>
          </a:p>
          <a:p>
            <a:pPr lvl="1"/>
            <a:r>
              <a:rPr lang="en-AU" dirty="0"/>
              <a:t>Defining LAA to use completely different timing parameters to Wi-Fi is likely to make fair sharing much harder ...</a:t>
            </a:r>
          </a:p>
          <a:p>
            <a:pPr lvl="1"/>
            <a:r>
              <a:rPr lang="en-AU" dirty="0"/>
              <a:t>… and forcing LAA to use similar timing parameters to Wi-Fi is unlikely to make LAA any less functional</a:t>
            </a:r>
          </a:p>
          <a:p>
            <a:pPr lvl="1"/>
            <a:r>
              <a:rPr lang="en-AU" dirty="0"/>
              <a:t>IEEE 802 recommends 3GPP adopt a limited number of timing parameters taken directly from the Wi-Fi access mechanism</a:t>
            </a:r>
          </a:p>
          <a:p>
            <a:pPr lvl="2"/>
            <a:r>
              <a:rPr lang="en-AU" dirty="0"/>
              <a:t>This approach is aligned with the Ericsson proposal in 3GPP and ETSI BRAN in relation to “defer” and “slot” </a:t>
            </a:r>
            <a:r>
              <a:rPr lang="en-AU" dirty="0" smtClean="0"/>
              <a:t>times …</a:t>
            </a:r>
            <a:endParaRPr lang="en-AU" dirty="0"/>
          </a:p>
          <a:p>
            <a:pPr lvl="2"/>
            <a:r>
              <a:rPr lang="en-AU" dirty="0"/>
              <a:t>… and much of the simulation work undertaken during the 3GPP Study Item</a:t>
            </a:r>
          </a:p>
          <a:p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6525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8382000" cy="1066800"/>
          </a:xfrm>
        </p:spPr>
        <p:txBody>
          <a:bodyPr/>
          <a:lstStyle/>
          <a:p>
            <a:r>
              <a:rPr lang="en-AU" dirty="0">
                <a:solidFill>
                  <a:srgbClr val="00B050"/>
                </a:solidFill>
              </a:rPr>
              <a:t>Proposal</a:t>
            </a:r>
            <a:r>
              <a:rPr lang="en-AU" dirty="0"/>
              <a:t>: define “busy” &amp; “free” periods based on received energy &amp; channel reservations, similar to Wi-Fi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dirty="0"/>
              <a:t>It is proposed by IEEE 802 that LAA use concepts of a “busy” and “free” medium similar to those used in Wi-Fi </a:t>
            </a:r>
          </a:p>
          <a:p>
            <a:pPr lvl="2"/>
            <a:r>
              <a:rPr lang="en-AU" dirty="0"/>
              <a:t>Note there is no need for 3GPP to adopt exactly the same terms as used in the IEEE 802.11 standard</a:t>
            </a:r>
          </a:p>
          <a:p>
            <a:pPr lvl="1"/>
            <a:r>
              <a:rPr lang="en-AU" b="1" dirty="0"/>
              <a:t>Def:</a:t>
            </a:r>
            <a:r>
              <a:rPr lang="en-AU" dirty="0"/>
              <a:t> a wireless medium is deemed to be “busy” for the period a device:</a:t>
            </a:r>
          </a:p>
          <a:p>
            <a:pPr lvl="2"/>
            <a:r>
              <a:rPr lang="en-AU" dirty="0"/>
              <a:t>Receives energy above an energy threshold, and an additional “defer” period</a:t>
            </a:r>
          </a:p>
          <a:p>
            <a:pPr lvl="2"/>
            <a:r>
              <a:rPr lang="en-AU" dirty="0"/>
              <a:t>Transmits energy on the medium, and an additional “defer” period</a:t>
            </a:r>
          </a:p>
          <a:p>
            <a:pPr lvl="2"/>
            <a:r>
              <a:rPr lang="en-AU" dirty="0"/>
              <a:t>The device is aware another device has “reserved” the channel, and an additional “defer” period</a:t>
            </a:r>
          </a:p>
          <a:p>
            <a:pPr lvl="3"/>
            <a:r>
              <a:rPr lang="en-AU" dirty="0"/>
              <a:t>Note: reservation occurs by the use of NAV in Wi-Fi; LAA may use something different</a:t>
            </a:r>
          </a:p>
          <a:p>
            <a:pPr lvl="2"/>
            <a:r>
              <a:rPr lang="en-AU" dirty="0"/>
              <a:t>The device is aware another device is probably transmitting on a channel, and an additional “defer” period</a:t>
            </a:r>
          </a:p>
          <a:p>
            <a:pPr lvl="3"/>
            <a:r>
              <a:rPr lang="en-AU" dirty="0"/>
              <a:t>This idea encapsulates the EIFS concept in Wi-Fi</a:t>
            </a:r>
          </a:p>
          <a:p>
            <a:pPr lvl="1"/>
            <a:r>
              <a:rPr lang="en-AU" b="1" dirty="0"/>
              <a:t>Def: </a:t>
            </a:r>
            <a:r>
              <a:rPr lang="en-AU" dirty="0"/>
              <a:t>In all other circumstances the medium is deemed to be “free”</a:t>
            </a:r>
          </a:p>
          <a:p>
            <a:endParaRPr lang="en-AU" dirty="0"/>
          </a:p>
          <a:p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8586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solidFill>
                  <a:srgbClr val="00B050"/>
                </a:solidFill>
              </a:rPr>
              <a:t>Proposal</a:t>
            </a:r>
            <a:r>
              <a:rPr lang="en-AU" dirty="0"/>
              <a:t>: divide the “free” period into slots, similar to Wi-Fi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dirty="0"/>
              <a:t>It is proposed by IEEE 802 that LAA adopt concepts of a “slot” similar to that used in Wi-Fi </a:t>
            </a:r>
          </a:p>
          <a:p>
            <a:pPr lvl="1"/>
            <a:r>
              <a:rPr lang="en-AU" b="1" dirty="0"/>
              <a:t>Def: </a:t>
            </a:r>
            <a:r>
              <a:rPr lang="en-AU" dirty="0"/>
              <a:t>The period the medium is “free” is divided into slots</a:t>
            </a:r>
          </a:p>
          <a:p>
            <a:pPr lvl="1"/>
            <a:r>
              <a:rPr lang="en-AU" b="1" dirty="0"/>
              <a:t>Def: </a:t>
            </a:r>
            <a:r>
              <a:rPr lang="en-AU" dirty="0"/>
              <a:t>Energy detection shall occur during each slot</a:t>
            </a:r>
          </a:p>
          <a:p>
            <a:pPr lvl="1"/>
            <a:r>
              <a:rPr lang="en-AU" b="1" dirty="0"/>
              <a:t>Def: </a:t>
            </a:r>
            <a:r>
              <a:rPr lang="en-AU" dirty="0"/>
              <a:t>Each slot has a period of at least 9us, similar to Wi-Fi</a:t>
            </a:r>
          </a:p>
          <a:p>
            <a:pPr lvl="2"/>
            <a:r>
              <a:rPr lang="en-AU" dirty="0"/>
              <a:t>A device must be capable of detecting energy (with 90% probability) and executing any other necessary actions, such as processing and turnaround, within this slot period</a:t>
            </a:r>
          </a:p>
          <a:p>
            <a:pPr lvl="2"/>
            <a:r>
              <a:rPr lang="en-AU" dirty="0"/>
              <a:t>Note: Wi-Fi systems must detect energy on the medium in each slot within 4us, leaving 5us for propagation delay, processing time and turnaround time; other technologies may use different timing</a:t>
            </a:r>
          </a:p>
          <a:p>
            <a:pPr lvl="2"/>
            <a:r>
              <a:rPr lang="en-AU" dirty="0"/>
              <a:t>Ideally LAA will define a slot time as exactly 9us, but </a:t>
            </a:r>
            <a:r>
              <a:rPr lang="en-AU" dirty="0" smtClean="0"/>
              <a:t>longer slot </a:t>
            </a:r>
            <a:r>
              <a:rPr lang="en-AU" dirty="0"/>
              <a:t>times are possible too – this flexibility was requested by ETSI BRAN </a:t>
            </a:r>
            <a:r>
              <a:rPr lang="en-AU" dirty="0" smtClean="0"/>
              <a:t>participants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0603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solidFill>
                  <a:srgbClr val="00B050"/>
                </a:solidFill>
              </a:rPr>
              <a:t>Proposal</a:t>
            </a:r>
            <a:r>
              <a:rPr lang="en-AU" dirty="0"/>
              <a:t>: define a “defer period”, similar to Wi-Fi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dirty="0"/>
              <a:t>It is proposed by IEEE 802 that LAA adopt concepts of a “defer period” similar to that used in Wi-Fi </a:t>
            </a:r>
          </a:p>
          <a:p>
            <a:pPr lvl="2"/>
            <a:r>
              <a:rPr lang="en-AU" dirty="0"/>
              <a:t>PIFS, DIFS in the DCF version of Wi-Fi</a:t>
            </a:r>
          </a:p>
          <a:p>
            <a:pPr lvl="2"/>
            <a:r>
              <a:rPr lang="en-AU" dirty="0"/>
              <a:t>AIFS in the EDCA version of Wi-Fi</a:t>
            </a:r>
          </a:p>
          <a:p>
            <a:pPr lvl="1"/>
            <a:r>
              <a:rPr lang="en-AU" b="1" dirty="0"/>
              <a:t>Def: </a:t>
            </a:r>
            <a:r>
              <a:rPr lang="en-AU" dirty="0"/>
              <a:t>The “defer period” is defined to be of length (16us + n * slot times),</a:t>
            </a:r>
            <a:br>
              <a:rPr lang="en-AU" dirty="0"/>
            </a:br>
            <a:r>
              <a:rPr lang="en-AU" dirty="0"/>
              <a:t>n &gt;= 1, and consists of </a:t>
            </a:r>
          </a:p>
          <a:p>
            <a:pPr lvl="2"/>
            <a:r>
              <a:rPr lang="en-AU" dirty="0"/>
              <a:t>16us that is analogous to SIFS in Wi-Fi followed by …</a:t>
            </a:r>
          </a:p>
          <a:p>
            <a:pPr lvl="2"/>
            <a:r>
              <a:rPr lang="en-AU" dirty="0"/>
              <a:t>… one or more slot periods</a:t>
            </a:r>
          </a:p>
          <a:p>
            <a:pPr lvl="1"/>
            <a:r>
              <a:rPr lang="en-AU" dirty="0"/>
              <a:t>The value of “n” depends on the priority level</a:t>
            </a:r>
          </a:p>
          <a:p>
            <a:pPr lvl="2"/>
            <a:r>
              <a:rPr lang="en-US" dirty="0"/>
              <a:t>See later in this deck for discussion related to priority</a:t>
            </a:r>
          </a:p>
          <a:p>
            <a:pPr lvl="1"/>
            <a:r>
              <a:rPr lang="en-AU" dirty="0"/>
              <a:t>Note: energy detection </a:t>
            </a:r>
            <a:r>
              <a:rPr lang="en-AU" dirty="0" smtClean="0"/>
              <a:t>is assumed </a:t>
            </a:r>
            <a:r>
              <a:rPr lang="en-AU" dirty="0"/>
              <a:t>to occur at least during </a:t>
            </a:r>
            <a:r>
              <a:rPr lang="en-AU" dirty="0" smtClean="0"/>
              <a:t>each of the </a:t>
            </a:r>
            <a:r>
              <a:rPr lang="en-AU" dirty="0"/>
              <a:t>slots </a:t>
            </a:r>
            <a:r>
              <a:rPr lang="en-AU" dirty="0" smtClean="0"/>
              <a:t>in the </a:t>
            </a:r>
            <a:r>
              <a:rPr lang="en-AU" dirty="0"/>
              <a:t>“defer period”</a:t>
            </a:r>
          </a:p>
          <a:p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6547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solidFill>
                  <a:srgbClr val="00B050"/>
                </a:solidFill>
              </a:rPr>
              <a:t>Proposal</a:t>
            </a:r>
            <a:r>
              <a:rPr lang="en-AU" dirty="0"/>
              <a:t>: define Energy Detect (ED) &amp; Preamble Detect (PD) thresholds, similar to Wi-Fi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dirty="0"/>
              <a:t>Simulations with 20MHz channels from 3GPP indicate a need for LAA to have either:</a:t>
            </a:r>
          </a:p>
          <a:p>
            <a:pPr lvl="2"/>
            <a:r>
              <a:rPr lang="en-AU" dirty="0"/>
              <a:t>Wi-Fi preamble detection (PD) at -82dBm &amp; energy detection (ED) at -62dBm (same as Wi-Fi)</a:t>
            </a:r>
          </a:p>
          <a:p>
            <a:pPr lvl="2"/>
            <a:r>
              <a:rPr lang="en-AU" dirty="0"/>
              <a:t>ED at least less than -</a:t>
            </a:r>
            <a:r>
              <a:rPr lang="en-AU" dirty="0" smtClean="0"/>
              <a:t>77dBm (based on some work by Broadcom)</a:t>
            </a:r>
            <a:endParaRPr lang="en-AU" dirty="0"/>
          </a:p>
          <a:p>
            <a:pPr lvl="1"/>
            <a:r>
              <a:rPr lang="en-AU" b="1" dirty="0"/>
              <a:t>Def: </a:t>
            </a:r>
            <a:r>
              <a:rPr lang="en-AU" dirty="0"/>
              <a:t>It is proposed that 3GPP adopt, similar to </a:t>
            </a:r>
            <a:r>
              <a:rPr lang="en-AU" dirty="0" smtClean="0"/>
              <a:t>Wi-Fi in the 5Ghz band, </a:t>
            </a:r>
            <a:r>
              <a:rPr lang="en-AU" dirty="0"/>
              <a:t>for a 20MHz channel, either ED threshold </a:t>
            </a:r>
          </a:p>
          <a:p>
            <a:pPr lvl="2"/>
            <a:r>
              <a:rPr lang="en-AU" dirty="0"/>
              <a:t>Less than -77dBm OR</a:t>
            </a:r>
          </a:p>
          <a:p>
            <a:pPr lvl="3"/>
            <a:r>
              <a:rPr lang="en-AU" dirty="0"/>
              <a:t>Note: a lower ED threshold has the beneficial side effect of assisting LAA mitigate hidden station issues</a:t>
            </a:r>
          </a:p>
          <a:p>
            <a:pPr lvl="2"/>
            <a:r>
              <a:rPr lang="en-AU" dirty="0"/>
              <a:t>Less than -62dBm if the device also undertakes Wi-Fi PD at less than -82dBm</a:t>
            </a:r>
          </a:p>
          <a:p>
            <a:pPr lvl="3"/>
            <a:r>
              <a:rPr lang="en-US" dirty="0"/>
              <a:t>Note: PD is not strictly technology neutral but it does pragmatically recognize there is a huge base of legacy Wi-Fi equipment that can’t be changed and does hidden station mitigation, at least with other Wi-Fi devices</a:t>
            </a:r>
            <a:endParaRPr lang="en-AU" dirty="0"/>
          </a:p>
          <a:p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6547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8458200" cy="1066800"/>
          </a:xfrm>
        </p:spPr>
        <p:txBody>
          <a:bodyPr/>
          <a:lstStyle/>
          <a:p>
            <a:r>
              <a:rPr lang="en-AU" dirty="0"/>
              <a:t>It is proposed that LAA use </a:t>
            </a:r>
            <a:r>
              <a:rPr lang="en-AU" dirty="0" smtClean="0"/>
              <a:t>“</a:t>
            </a:r>
            <a:r>
              <a:rPr lang="en-AU" dirty="0" smtClean="0"/>
              <a:t>Wi-Fi </a:t>
            </a:r>
            <a:r>
              <a:rPr lang="en-AU" dirty="0"/>
              <a:t>like” access rules because they are effective in unlicensed spectrum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5771424"/>
              </p:ext>
            </p:extLst>
          </p:nvPr>
        </p:nvGraphicFramePr>
        <p:xfrm>
          <a:off x="152400" y="1823931"/>
          <a:ext cx="8839200" cy="4571025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1372908"/>
                <a:gridCol w="1161423"/>
                <a:gridCol w="6304869"/>
              </a:tblGrid>
              <a:tr h="592011">
                <a:tc rowSpan="8">
                  <a:txBody>
                    <a:bodyPr/>
                    <a:lstStyle/>
                    <a:p>
                      <a:r>
                        <a:rPr lang="en-US" sz="1600" b="1" dirty="0" smtClean="0"/>
                        <a:t>Medium</a:t>
                      </a:r>
                      <a:r>
                        <a:rPr lang="en-US" sz="1600" b="1" baseline="0" dirty="0" smtClean="0"/>
                        <a:t> a</a:t>
                      </a:r>
                      <a:r>
                        <a:rPr lang="en-US" sz="1600" b="1" dirty="0" smtClean="0"/>
                        <a:t>ccess based</a:t>
                      </a:r>
                      <a:r>
                        <a:rPr lang="en-US" sz="1600" b="1" baseline="0" dirty="0" smtClean="0"/>
                        <a:t> on Wi-Fi</a:t>
                      </a:r>
                      <a:endParaRPr lang="en-A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AU" sz="1600" b="1" dirty="0" smtClean="0"/>
                        <a:t>Principle</a:t>
                      </a:r>
                      <a:endParaRPr lang="en-A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Define LBT rules in terms that allow flexibility and innovation, within limits</a:t>
                      </a:r>
                      <a:endParaRPr lang="en-AU" sz="1600" dirty="0"/>
                    </a:p>
                  </a:txBody>
                  <a:tcPr marT="60960" marB="60960"/>
                </a:tc>
              </a:tr>
              <a:tr h="592011">
                <a:tc vMerge="1">
                  <a:txBody>
                    <a:bodyPr/>
                    <a:lstStyle/>
                    <a:p>
                      <a:endParaRPr lang="en-AU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b="1" dirty="0" smtClean="0"/>
                        <a:t>Proposal</a:t>
                      </a:r>
                      <a:endParaRPr lang="en-A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Execute LBT and exponential back-off mechanisms before any transmission</a:t>
                      </a:r>
                      <a:endParaRPr lang="en-AU" sz="1600" dirty="0"/>
                    </a:p>
                  </a:txBody>
                  <a:tcPr marT="60960" marB="60960"/>
                </a:tc>
              </a:tr>
              <a:tr h="59201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1" dirty="0" smtClean="0"/>
                        <a:t>Proposal</a:t>
                      </a:r>
                      <a:endParaRPr lang="en-AU" sz="16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Allow </a:t>
                      </a:r>
                      <a:r>
                        <a:rPr lang="en-AU" sz="1600" dirty="0" smtClean="0"/>
                        <a:t>some</a:t>
                      </a:r>
                      <a:r>
                        <a:rPr lang="en-AU" sz="1600" baseline="0" dirty="0" smtClean="0"/>
                        <a:t> </a:t>
                      </a:r>
                      <a:r>
                        <a:rPr lang="en-AU" sz="1600" dirty="0" smtClean="0"/>
                        <a:t>control frames to be transmitted without any LBT</a:t>
                      </a:r>
                      <a:endParaRPr lang="en-AU" sz="1600" dirty="0"/>
                    </a:p>
                  </a:txBody>
                  <a:tcPr marT="60960" marB="60960"/>
                </a:tc>
              </a:tr>
              <a:tr h="592011">
                <a:tc vMerge="1">
                  <a:txBody>
                    <a:bodyPr/>
                    <a:lstStyle/>
                    <a:p>
                      <a:endParaRPr lang="en-AU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b="1" dirty="0" smtClean="0"/>
                        <a:t>Proposal</a:t>
                      </a:r>
                      <a:endParaRPr lang="en-A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Count a random number of slots within a contention window as a back-off procedure </a:t>
                      </a:r>
                      <a:endParaRPr lang="en-AU" sz="1600" dirty="0"/>
                    </a:p>
                  </a:txBody>
                  <a:tcPr marT="60960" marB="60960"/>
                </a:tc>
              </a:tr>
              <a:tr h="592011">
                <a:tc vMerge="1">
                  <a:txBody>
                    <a:bodyPr/>
                    <a:lstStyle/>
                    <a:p>
                      <a:endParaRPr lang="en-AU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b="1" dirty="0" smtClean="0"/>
                        <a:t>Proposal</a:t>
                      </a:r>
                      <a:endParaRPr lang="en-A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Adjust contention window based on successful &amp; unsuccessful transmission of frames</a:t>
                      </a:r>
                      <a:endParaRPr lang="en-AU" sz="1600" dirty="0"/>
                    </a:p>
                  </a:txBody>
                  <a:tcPr marT="60960" marB="60960"/>
                </a:tc>
              </a:tr>
              <a:tr h="51353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Principle</a:t>
                      </a:r>
                      <a:endParaRPr lang="en-A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Enable </a:t>
                      </a:r>
                      <a:r>
                        <a:rPr lang="en-US" sz="1600" dirty="0" err="1" smtClean="0"/>
                        <a:t>QoS</a:t>
                      </a:r>
                      <a:r>
                        <a:rPr lang="en-US" sz="1600" dirty="0" smtClean="0"/>
                        <a:t> using multiple access engines in a device</a:t>
                      </a:r>
                      <a:endParaRPr lang="en-AU" sz="1600" dirty="0"/>
                    </a:p>
                  </a:txBody>
                  <a:tcPr marT="60960" marB="60960"/>
                </a:tc>
              </a:tr>
              <a:tr h="513538">
                <a:tc vMerge="1">
                  <a:txBody>
                    <a:bodyPr/>
                    <a:lstStyle/>
                    <a:p>
                      <a:endParaRPr lang="en-AU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b="1" dirty="0" smtClean="0"/>
                        <a:t>Principle</a:t>
                      </a:r>
                      <a:endParaRPr lang="en-A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Set minimum parameters for </a:t>
                      </a:r>
                      <a:r>
                        <a:rPr lang="en-AU" sz="1600" dirty="0" err="1" smtClean="0"/>
                        <a:t>QoS</a:t>
                      </a:r>
                      <a:endParaRPr lang="en-AU" sz="1600" dirty="0"/>
                    </a:p>
                  </a:txBody>
                  <a:tcPr marT="60960" marB="60960"/>
                </a:tc>
              </a:tr>
              <a:tr h="513538">
                <a:tc vMerge="1">
                  <a:txBody>
                    <a:bodyPr/>
                    <a:lstStyle/>
                    <a:p>
                      <a:endParaRPr lang="en-A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AU" sz="1600" b="1" dirty="0" smtClean="0"/>
                        <a:t>Principle</a:t>
                      </a:r>
                      <a:endParaRPr lang="en-A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Devices must undertake LBT before accessing secondary channels</a:t>
                      </a:r>
                      <a:endParaRPr lang="en-AU" sz="1600" dirty="0"/>
                    </a:p>
                  </a:txBody>
                  <a:tcPr marT="60960" marB="6096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06547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Revision notes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R0: presented to IEEE 802.19 WG at Hawaii plenary</a:t>
            </a:r>
          </a:p>
          <a:p>
            <a:pPr lvl="1"/>
            <a:r>
              <a:rPr lang="en-US" dirty="0" smtClean="0"/>
              <a:t>R1: incorporates comments made in Hawaii and afterwards</a:t>
            </a:r>
          </a:p>
          <a:p>
            <a:pPr lvl="1"/>
            <a:r>
              <a:rPr lang="en-US" dirty="0" smtClean="0"/>
              <a:t>R2: mainly editorial </a:t>
            </a:r>
            <a:r>
              <a:rPr lang="en-US" dirty="0" smtClean="0"/>
              <a:t>fixes</a:t>
            </a:r>
          </a:p>
          <a:p>
            <a:pPr lvl="1"/>
            <a:r>
              <a:rPr lang="en-US" dirty="0" smtClean="0"/>
              <a:t>R3: </a:t>
            </a:r>
            <a:r>
              <a:rPr lang="en-US" dirty="0"/>
              <a:t>reflected more comments </a:t>
            </a:r>
            <a:r>
              <a:rPr lang="en-US" dirty="0" smtClean="0"/>
              <a:t>received before teleconference on 28 July</a:t>
            </a:r>
            <a:endParaRPr lang="en-US" dirty="0" smtClean="0"/>
          </a:p>
          <a:p>
            <a:pPr lvl="1"/>
            <a:r>
              <a:rPr lang="en-US" dirty="0" smtClean="0"/>
              <a:t>R4: reflected </a:t>
            </a:r>
            <a:r>
              <a:rPr lang="en-US" dirty="0"/>
              <a:t>more comments received before teleconference on </a:t>
            </a:r>
            <a:r>
              <a:rPr lang="en-US" dirty="0" smtClean="0"/>
              <a:t>4 Aug</a:t>
            </a:r>
            <a:endParaRPr lang="en-US" dirty="0"/>
          </a:p>
          <a:p>
            <a:pPr lvl="1"/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IEEE 802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0586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solidFill>
                  <a:srgbClr val="00B050"/>
                </a:solidFill>
              </a:rPr>
              <a:t>Principle</a:t>
            </a:r>
            <a:r>
              <a:rPr lang="en-AU" dirty="0"/>
              <a:t>: define LBT rules in terms that allow flexibility and innovation, within limits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dirty="0"/>
              <a:t>IEEE 802 proposes that an LAA device use an LBT plus “truncated, exponential back-off” mechanism for medium access</a:t>
            </a:r>
          </a:p>
          <a:p>
            <a:pPr lvl="2"/>
            <a:r>
              <a:rPr lang="en-AU" dirty="0"/>
              <a:t>This proposal is roughly aligned with DCF and </a:t>
            </a:r>
            <a:r>
              <a:rPr lang="en-AU" dirty="0" smtClean="0"/>
              <a:t>EDCA in </a:t>
            </a:r>
            <a:r>
              <a:rPr lang="en-AU" dirty="0"/>
              <a:t>Wi-Fi</a:t>
            </a:r>
          </a:p>
          <a:p>
            <a:pPr lvl="2"/>
            <a:r>
              <a:rPr lang="en-AU" dirty="0"/>
              <a:t>It is also roughly aligned with the </a:t>
            </a:r>
            <a:r>
              <a:rPr lang="en-AU" dirty="0" smtClean="0"/>
              <a:t>Category </a:t>
            </a:r>
            <a:r>
              <a:rPr lang="en-AU" dirty="0"/>
              <a:t>4 LAA concept in 3GPP Study Item</a:t>
            </a:r>
          </a:p>
          <a:p>
            <a:pPr lvl="1"/>
            <a:r>
              <a:rPr lang="en-AU" dirty="0"/>
              <a:t>The rest of this submission defines the mechanism in terms that allows LAA a significant degree of flexibility in implementation details</a:t>
            </a:r>
          </a:p>
          <a:p>
            <a:pPr lvl="2"/>
            <a:r>
              <a:rPr lang="en-AU" dirty="0"/>
              <a:t>This approach enables innovative solutions, while also achieving the goal of fair sharing of unlicensed spectrum </a:t>
            </a:r>
          </a:p>
          <a:p>
            <a:pPr lvl="2"/>
            <a:r>
              <a:rPr lang="en-AU" dirty="0"/>
              <a:t>Fair sharing is a goal article that is agreed in many regulatory domains, including under 3.2 of the RE-D in </a:t>
            </a:r>
            <a:r>
              <a:rPr lang="en-AU" dirty="0" smtClean="0"/>
              <a:t>Europe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6547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solidFill>
                  <a:srgbClr val="00B050"/>
                </a:solidFill>
              </a:rPr>
              <a:t>Proposal</a:t>
            </a:r>
            <a:r>
              <a:rPr lang="en-AU" dirty="0"/>
              <a:t>: execute LBT and exponential back-off mechanisms before and after any transmission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b="1" dirty="0"/>
              <a:t>Def: </a:t>
            </a:r>
            <a:r>
              <a:rPr lang="en-AU" dirty="0"/>
              <a:t>An “access engine” within a device may transmit consecutive multiple frames (within a </a:t>
            </a:r>
            <a:r>
              <a:rPr lang="en-AU" dirty="0" err="1"/>
              <a:t>TxOP</a:t>
            </a:r>
            <a:r>
              <a:rPr lang="en-AU" dirty="0"/>
              <a:t>) starting on a slot boundary if:</a:t>
            </a:r>
          </a:p>
          <a:p>
            <a:pPr lvl="2"/>
            <a:r>
              <a:rPr lang="en-AU" dirty="0"/>
              <a:t>The medium is “free” AND</a:t>
            </a:r>
          </a:p>
          <a:p>
            <a:pPr lvl="2"/>
            <a:r>
              <a:rPr lang="en-AU" dirty="0"/>
              <a:t>Any back-off procedure has completed AND</a:t>
            </a:r>
          </a:p>
          <a:p>
            <a:pPr lvl="2"/>
            <a:r>
              <a:rPr lang="en-US" dirty="0"/>
              <a:t>No higher priority “access engine” in the same device is eligible to transmit</a:t>
            </a:r>
            <a:endParaRPr lang="en-AU" dirty="0"/>
          </a:p>
          <a:p>
            <a:pPr lvl="1"/>
            <a:r>
              <a:rPr lang="en-AU" b="1" dirty="0"/>
              <a:t>Def: </a:t>
            </a:r>
            <a:r>
              <a:rPr lang="en-AU" dirty="0"/>
              <a:t>An “access engine” within a device must execute a back-off procedure:</a:t>
            </a:r>
          </a:p>
          <a:p>
            <a:pPr lvl="2"/>
            <a:r>
              <a:rPr lang="en-AU" dirty="0"/>
              <a:t>When the medium is “busy” at the time it queues the first frame in the </a:t>
            </a:r>
            <a:r>
              <a:rPr lang="en-AU" dirty="0" err="1"/>
              <a:t>TxOP</a:t>
            </a:r>
            <a:r>
              <a:rPr lang="en-AU" dirty="0"/>
              <a:t> for transmission OR</a:t>
            </a:r>
          </a:p>
          <a:p>
            <a:pPr lvl="2"/>
            <a:r>
              <a:rPr lang="en-AU" dirty="0"/>
              <a:t>After transmission of a complete </a:t>
            </a:r>
            <a:r>
              <a:rPr lang="en-AU" dirty="0" err="1"/>
              <a:t>TxOP</a:t>
            </a:r>
            <a:r>
              <a:rPr lang="en-AU" dirty="0"/>
              <a:t> OR</a:t>
            </a:r>
          </a:p>
          <a:p>
            <a:pPr lvl="2"/>
            <a:r>
              <a:rPr lang="en-US" dirty="0"/>
              <a:t>When an “access engine” in the same device at a higher priority level causes a </a:t>
            </a:r>
            <a:r>
              <a:rPr lang="en-US" dirty="0" smtClean="0"/>
              <a:t>transmission deferral </a:t>
            </a:r>
            <a:r>
              <a:rPr lang="en-US" dirty="0"/>
              <a:t>(see later discussion </a:t>
            </a:r>
            <a:r>
              <a:rPr lang="en-US" dirty="0" err="1"/>
              <a:t>wrt</a:t>
            </a:r>
            <a:r>
              <a:rPr lang="en-US" dirty="0"/>
              <a:t> </a:t>
            </a:r>
            <a:r>
              <a:rPr lang="en-US" dirty="0" err="1"/>
              <a:t>QoS</a:t>
            </a:r>
            <a:r>
              <a:rPr lang="en-US" dirty="0" smtClean="0"/>
              <a:t>)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6547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solidFill>
                  <a:srgbClr val="00B050"/>
                </a:solidFill>
              </a:rPr>
              <a:t>Proposal</a:t>
            </a:r>
            <a:r>
              <a:rPr lang="en-AU" dirty="0"/>
              <a:t>: allow some control frames to be transmitted without any LBT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dirty="0"/>
              <a:t>Normally the access mechanism must operate before any transmission but there are exceptions in Wi-Fi</a:t>
            </a:r>
          </a:p>
          <a:p>
            <a:pPr lvl="2"/>
            <a:r>
              <a:rPr lang="en-AU" dirty="0"/>
              <a:t>This is to provide for ACKs, CTSs, </a:t>
            </a:r>
            <a:r>
              <a:rPr lang="en-AU" dirty="0" err="1"/>
              <a:t>etc</a:t>
            </a:r>
            <a:r>
              <a:rPr lang="en-AU" dirty="0"/>
              <a:t> in Wi-Fi</a:t>
            </a:r>
          </a:p>
          <a:p>
            <a:pPr lvl="2"/>
            <a:r>
              <a:rPr lang="en-AU" dirty="0"/>
              <a:t>Similar exceptions are in ETSI BRAN rules</a:t>
            </a:r>
          </a:p>
          <a:p>
            <a:pPr lvl="1"/>
            <a:r>
              <a:rPr lang="en-AU" b="1" dirty="0" smtClean="0"/>
              <a:t>Proposal:</a:t>
            </a:r>
            <a:r>
              <a:rPr lang="en-AU" dirty="0" smtClean="0"/>
              <a:t> </a:t>
            </a:r>
            <a:r>
              <a:rPr lang="en-AU" dirty="0"/>
              <a:t>a short control frame may be transmitted immediately after a reception of a frame from another access engine without checking for a “free” medium</a:t>
            </a:r>
          </a:p>
          <a:p>
            <a:pPr lvl="2"/>
            <a:r>
              <a:rPr lang="en-AU" dirty="0"/>
              <a:t>In Wi-Fi the control frames </a:t>
            </a:r>
            <a:r>
              <a:rPr lang="en-AU" dirty="0" smtClean="0"/>
              <a:t>are sent at </a:t>
            </a:r>
            <a:r>
              <a:rPr lang="en-AU" dirty="0"/>
              <a:t>SIFS, ensuring other systems cannot grab the medium during the turnaround</a:t>
            </a:r>
          </a:p>
          <a:p>
            <a:pPr lvl="1"/>
            <a:r>
              <a:rPr lang="en-AU" dirty="0"/>
              <a:t>Note: </a:t>
            </a:r>
            <a:r>
              <a:rPr lang="en-AU" dirty="0" smtClean="0"/>
              <a:t>an alternative approach might </a:t>
            </a:r>
            <a:r>
              <a:rPr lang="en-AU" dirty="0"/>
              <a:t>be to allow a limited duty cycle for control frames</a:t>
            </a:r>
          </a:p>
          <a:p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6547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solidFill>
                  <a:srgbClr val="00B050"/>
                </a:solidFill>
              </a:rPr>
              <a:t>Proposal</a:t>
            </a:r>
            <a:r>
              <a:rPr lang="en-AU" dirty="0"/>
              <a:t>: count a random number of slots within a contention window as a back-off procedure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b="1" dirty="0"/>
              <a:t>Def: </a:t>
            </a:r>
            <a:r>
              <a:rPr lang="en-AU" dirty="0"/>
              <a:t>The back-off procedure in each “access engine” in a device is driven by a parameter called CW (contention window), which may take values between</a:t>
            </a:r>
          </a:p>
          <a:p>
            <a:pPr lvl="2"/>
            <a:r>
              <a:rPr lang="en-AU" dirty="0" err="1"/>
              <a:t>CWmin</a:t>
            </a:r>
            <a:r>
              <a:rPr lang="en-AU" dirty="0"/>
              <a:t>: minimum value of CW</a:t>
            </a:r>
          </a:p>
          <a:p>
            <a:pPr lvl="2"/>
            <a:r>
              <a:rPr lang="en-AU" dirty="0" err="1"/>
              <a:t>CWmax</a:t>
            </a:r>
            <a:r>
              <a:rPr lang="en-AU" dirty="0"/>
              <a:t>: maximum value of CW</a:t>
            </a:r>
          </a:p>
          <a:p>
            <a:pPr lvl="1"/>
            <a:r>
              <a:rPr lang="en-AU" b="1" dirty="0"/>
              <a:t>Def: </a:t>
            </a:r>
            <a:r>
              <a:rPr lang="en-AU" dirty="0"/>
              <a:t>A back-off procedure in each “access engine” operates as follows</a:t>
            </a:r>
          </a:p>
          <a:p>
            <a:pPr lvl="2"/>
            <a:r>
              <a:rPr lang="en-AU" dirty="0"/>
              <a:t>Choose a random number q between 0 and CW</a:t>
            </a:r>
          </a:p>
          <a:p>
            <a:pPr lvl="2" algn="just"/>
            <a:r>
              <a:rPr lang="en-AU" dirty="0"/>
              <a:t>Count q slots</a:t>
            </a:r>
          </a:p>
          <a:p>
            <a:pPr lvl="1" algn="just"/>
            <a:r>
              <a:rPr lang="en-AU" dirty="0"/>
              <a:t>Note: a back-off procedure will implicitly countdown only while the medium is “free” because slots are defined to be “free”</a:t>
            </a:r>
          </a:p>
          <a:p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6547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solidFill>
                  <a:srgbClr val="00B050"/>
                </a:solidFill>
              </a:rPr>
              <a:t>Proposal</a:t>
            </a:r>
            <a:r>
              <a:rPr lang="en-AU" dirty="0"/>
              <a:t>: adjust contention window based on successful &amp; unsuccessful transmission of frames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dirty="0"/>
              <a:t>Each “access engine” in a device adjusts </a:t>
            </a:r>
            <a:r>
              <a:rPr lang="en-AU" dirty="0" smtClean="0"/>
              <a:t>its CW independently</a:t>
            </a:r>
            <a:endParaRPr lang="en-AU" dirty="0"/>
          </a:p>
          <a:p>
            <a:pPr lvl="1"/>
            <a:r>
              <a:rPr lang="en-AU" b="1" dirty="0"/>
              <a:t>Def: </a:t>
            </a:r>
            <a:r>
              <a:rPr lang="en-AU" dirty="0"/>
              <a:t>CW is initially reset to </a:t>
            </a:r>
            <a:r>
              <a:rPr lang="en-AU" dirty="0" err="1"/>
              <a:t>CWmin</a:t>
            </a:r>
            <a:r>
              <a:rPr lang="en-AU" dirty="0"/>
              <a:t>, and has a maximum of </a:t>
            </a:r>
            <a:r>
              <a:rPr lang="en-AU" dirty="0" err="1"/>
              <a:t>CWmax</a:t>
            </a:r>
            <a:endParaRPr lang="en-AU" dirty="0"/>
          </a:p>
          <a:p>
            <a:pPr lvl="1"/>
            <a:r>
              <a:rPr lang="en-AU" b="1" dirty="0"/>
              <a:t>Def: </a:t>
            </a:r>
            <a:r>
              <a:rPr lang="en-AU" dirty="0"/>
              <a:t>CW is reset to </a:t>
            </a:r>
            <a:r>
              <a:rPr lang="en-AU" dirty="0" err="1"/>
              <a:t>CWmin</a:t>
            </a:r>
            <a:r>
              <a:rPr lang="en-AU" dirty="0"/>
              <a:t> when evidence is received that the first frame in a past </a:t>
            </a:r>
            <a:r>
              <a:rPr lang="en-AU" dirty="0" err="1"/>
              <a:t>TxOP</a:t>
            </a:r>
            <a:r>
              <a:rPr lang="en-AU" dirty="0"/>
              <a:t> has been successfully received</a:t>
            </a:r>
          </a:p>
          <a:p>
            <a:pPr lvl="2"/>
            <a:r>
              <a:rPr lang="en-AU" dirty="0" err="1"/>
              <a:t>eg</a:t>
            </a:r>
            <a:r>
              <a:rPr lang="en-AU" dirty="0"/>
              <a:t> an immediate ACK in Wi-Fi, a delayed ACK in LAA</a:t>
            </a:r>
          </a:p>
          <a:p>
            <a:pPr lvl="1"/>
            <a:r>
              <a:rPr lang="en-AU" b="1" dirty="0"/>
              <a:t>Def: </a:t>
            </a:r>
            <a:r>
              <a:rPr lang="en-AU" dirty="0"/>
              <a:t>CW may also be reset after a system defined number of consecutive transmission failures</a:t>
            </a:r>
          </a:p>
          <a:p>
            <a:pPr lvl="2"/>
            <a:r>
              <a:rPr lang="en-US" dirty="0"/>
              <a:t>Note: this is analogous to the retry counts in Wi-Fi</a:t>
            </a:r>
            <a:endParaRPr lang="en-AU" dirty="0"/>
          </a:p>
          <a:p>
            <a:pPr lvl="1"/>
            <a:r>
              <a:rPr lang="en-AU" b="1" dirty="0"/>
              <a:t>Def: </a:t>
            </a:r>
            <a:r>
              <a:rPr lang="en-AU" dirty="0"/>
              <a:t>CW is doubled (plus one) each time evidence is received that the first frame in a past </a:t>
            </a:r>
            <a:r>
              <a:rPr lang="en-AU" dirty="0" err="1"/>
              <a:t>TxOP</a:t>
            </a:r>
            <a:r>
              <a:rPr lang="en-AU" dirty="0"/>
              <a:t> has not been successfully received</a:t>
            </a:r>
          </a:p>
          <a:p>
            <a:pPr lvl="2"/>
            <a:r>
              <a:rPr lang="en-AU" dirty="0" err="1"/>
              <a:t>eg</a:t>
            </a:r>
            <a:r>
              <a:rPr lang="en-AU" dirty="0"/>
              <a:t> evidence could be from missing ACK in 802.11, a delayed NACK in LAA</a:t>
            </a:r>
          </a:p>
          <a:p>
            <a:pPr lvl="2"/>
            <a:r>
              <a:rPr lang="en-AU" dirty="0"/>
              <a:t>Note: CW remains the same when transmission by a higher priority “access engine” causes the transmission of a </a:t>
            </a:r>
            <a:r>
              <a:rPr lang="en-AU" dirty="0" err="1"/>
              <a:t>TxOP</a:t>
            </a:r>
            <a:r>
              <a:rPr lang="en-AU" dirty="0"/>
              <a:t> to be </a:t>
            </a:r>
            <a:r>
              <a:rPr lang="en-AU" dirty="0" smtClean="0"/>
              <a:t>deferred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6547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B050"/>
                </a:solidFill>
              </a:rPr>
              <a:t>Principle</a:t>
            </a:r>
            <a:r>
              <a:rPr lang="en-US" dirty="0"/>
              <a:t>: enable </a:t>
            </a:r>
            <a:r>
              <a:rPr lang="en-US" dirty="0" err="1"/>
              <a:t>QoS</a:t>
            </a:r>
            <a:r>
              <a:rPr lang="en-US" dirty="0"/>
              <a:t> using multiple “access engines” in a device, similar to Wi-Fi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3GPP </a:t>
            </a:r>
            <a:r>
              <a:rPr lang="en-US" dirty="0" smtClean="0"/>
              <a:t>does </a:t>
            </a:r>
            <a:r>
              <a:rPr lang="en-US" dirty="0"/>
              <a:t>not appear to have considered </a:t>
            </a:r>
            <a:r>
              <a:rPr lang="en-US" dirty="0" err="1"/>
              <a:t>QoS</a:t>
            </a:r>
            <a:r>
              <a:rPr lang="en-US" dirty="0"/>
              <a:t> for LAA in their simulations to date</a:t>
            </a:r>
          </a:p>
          <a:p>
            <a:pPr lvl="1"/>
            <a:r>
              <a:rPr lang="en-US" dirty="0" err="1"/>
              <a:t>QoS</a:t>
            </a:r>
            <a:r>
              <a:rPr lang="en-US" dirty="0"/>
              <a:t> is enabled in Wi-Fi using EDCA via four “access engines” operating in parallel within a device</a:t>
            </a:r>
          </a:p>
          <a:p>
            <a:pPr lvl="2"/>
            <a:r>
              <a:rPr lang="en-US" dirty="0"/>
              <a:t>The priority levels are </a:t>
            </a:r>
            <a:r>
              <a:rPr lang="en-US" i="1" dirty="0"/>
              <a:t>voice</a:t>
            </a:r>
            <a:r>
              <a:rPr lang="en-US" dirty="0"/>
              <a:t>, </a:t>
            </a:r>
            <a:r>
              <a:rPr lang="en-US" i="1" dirty="0"/>
              <a:t>video</a:t>
            </a:r>
            <a:r>
              <a:rPr lang="en-US" dirty="0"/>
              <a:t>, </a:t>
            </a:r>
            <a:r>
              <a:rPr lang="en-US" i="1" dirty="0"/>
              <a:t>best effort </a:t>
            </a:r>
            <a:r>
              <a:rPr lang="en-US" dirty="0"/>
              <a:t>(typical) and </a:t>
            </a:r>
            <a:r>
              <a:rPr lang="en-US" i="1" dirty="0"/>
              <a:t>background</a:t>
            </a:r>
          </a:p>
          <a:p>
            <a:pPr lvl="2"/>
            <a:r>
              <a:rPr lang="en-AU" dirty="0"/>
              <a:t>Each priority level is defined by tuple </a:t>
            </a:r>
            <a:r>
              <a:rPr lang="en-AU" dirty="0" smtClean="0"/>
              <a:t>of:</a:t>
            </a:r>
            <a:br>
              <a:rPr lang="en-AU" dirty="0" smtClean="0"/>
            </a:br>
            <a:r>
              <a:rPr lang="en-AU" dirty="0" smtClean="0"/>
              <a:t>(</a:t>
            </a:r>
            <a:r>
              <a:rPr lang="en-AU" dirty="0" err="1" smtClean="0"/>
              <a:t>CWmin</a:t>
            </a:r>
            <a:r>
              <a:rPr lang="en-AU" dirty="0"/>
              <a:t>, </a:t>
            </a:r>
            <a:r>
              <a:rPr lang="en-AU" dirty="0" err="1"/>
              <a:t>CWmax</a:t>
            </a:r>
            <a:r>
              <a:rPr lang="en-AU" dirty="0"/>
              <a:t> , defer </a:t>
            </a:r>
            <a:r>
              <a:rPr lang="en-AU" dirty="0" smtClean="0"/>
              <a:t>period, max </a:t>
            </a:r>
            <a:r>
              <a:rPr lang="en-AU" dirty="0" err="1" smtClean="0"/>
              <a:t>TxOP</a:t>
            </a:r>
            <a:r>
              <a:rPr lang="en-AU" dirty="0" smtClean="0"/>
              <a:t>)</a:t>
            </a:r>
            <a:endParaRPr lang="en-AU" dirty="0"/>
          </a:p>
          <a:p>
            <a:pPr lvl="1"/>
            <a:r>
              <a:rPr lang="en-US" dirty="0"/>
              <a:t>It is proposed that 3GPP adopt a similar </a:t>
            </a:r>
            <a:r>
              <a:rPr lang="en-US" dirty="0" err="1"/>
              <a:t>QoS</a:t>
            </a:r>
            <a:r>
              <a:rPr lang="en-US" dirty="0"/>
              <a:t> concept , if </a:t>
            </a:r>
            <a:r>
              <a:rPr lang="en-US" dirty="0" err="1"/>
              <a:t>QoS</a:t>
            </a:r>
            <a:r>
              <a:rPr lang="en-US" dirty="0"/>
              <a:t> is required in LAA, because it is a proven and mature </a:t>
            </a:r>
            <a:r>
              <a:rPr lang="en-US" dirty="0" smtClean="0"/>
              <a:t>mechanism</a:t>
            </a:r>
          </a:p>
          <a:p>
            <a:pPr lvl="2"/>
            <a:r>
              <a:rPr lang="en-US" dirty="0" smtClean="0"/>
              <a:t>Question: Does 3GPP want DL </a:t>
            </a:r>
            <a:r>
              <a:rPr lang="en-US" dirty="0" err="1" smtClean="0"/>
              <a:t>QoS</a:t>
            </a:r>
            <a:r>
              <a:rPr lang="en-US" dirty="0" smtClean="0"/>
              <a:t>, or is “best effort” enough?</a:t>
            </a:r>
            <a:endParaRPr lang="en-US" dirty="0"/>
          </a:p>
          <a:p>
            <a:pPr lvl="1"/>
            <a:r>
              <a:rPr lang="en-US" dirty="0" smtClean="0"/>
              <a:t>While </a:t>
            </a:r>
            <a:r>
              <a:rPr lang="en-US" dirty="0"/>
              <a:t>this proposal does not limit when higher priority access may be used, it is expected that devices would use high priority responsibly</a:t>
            </a:r>
            <a:endParaRPr lang="en-AU" dirty="0"/>
          </a:p>
          <a:p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65477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>
                <a:solidFill>
                  <a:srgbClr val="00B050"/>
                </a:solidFill>
              </a:rPr>
              <a:t>Principle</a:t>
            </a:r>
            <a:r>
              <a:rPr lang="en-AU" dirty="0" smtClean="0"/>
              <a:t>: </a:t>
            </a:r>
            <a:r>
              <a:rPr lang="en-AU" dirty="0"/>
              <a:t>set minimum parameters for </a:t>
            </a:r>
            <a:r>
              <a:rPr lang="en-AU" dirty="0" err="1"/>
              <a:t>QoS</a:t>
            </a:r>
            <a:r>
              <a:rPr lang="en-AU" dirty="0"/>
              <a:t>, similar to Wi-Fi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4724400"/>
            <a:ext cx="7772400" cy="152400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b="0" dirty="0" smtClean="0"/>
              <a:t>Note: </a:t>
            </a:r>
            <a:r>
              <a:rPr lang="en-AU" b="0" dirty="0"/>
              <a:t>t</a:t>
            </a:r>
            <a:r>
              <a:rPr lang="en-AU" b="0" dirty="0" smtClean="0"/>
              <a:t>hese parameters are defined </a:t>
            </a:r>
            <a:r>
              <a:rPr lang="en-AU" b="0" dirty="0" smtClean="0"/>
              <a:t>to be the </a:t>
            </a:r>
            <a:r>
              <a:rPr lang="en-AU" b="0" dirty="0" smtClean="0"/>
              <a:t>same as IEEE</a:t>
            </a:r>
            <a:r>
              <a:rPr lang="en-US" b="0" dirty="0" smtClean="0"/>
              <a:t> </a:t>
            </a:r>
            <a:r>
              <a:rPr lang="en-AU" b="0" dirty="0" smtClean="0"/>
              <a:t>802.11 EDCA </a:t>
            </a:r>
            <a:r>
              <a:rPr lang="en-AU" b="0" dirty="0" smtClean="0"/>
              <a:t>and WFA </a:t>
            </a:r>
            <a:r>
              <a:rPr lang="en-AU" b="0" dirty="0" smtClean="0"/>
              <a:t>WMM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b="0" dirty="0" smtClean="0"/>
              <a:t>Note: WFA WMM </a:t>
            </a:r>
            <a:r>
              <a:rPr lang="en-AU" b="0" dirty="0" smtClean="0"/>
              <a:t>defines </a:t>
            </a:r>
            <a:r>
              <a:rPr lang="en-AU" b="0" dirty="0" smtClean="0"/>
              <a:t>slightly relaxed parameters for APs</a:t>
            </a:r>
          </a:p>
          <a:p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5204932"/>
              </p:ext>
            </p:extLst>
          </p:nvPr>
        </p:nvGraphicFramePr>
        <p:xfrm>
          <a:off x="1066800" y="1752600"/>
          <a:ext cx="7010404" cy="278380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66800"/>
                <a:gridCol w="1295400"/>
                <a:gridCol w="1162051"/>
                <a:gridCol w="1162051"/>
                <a:gridCol w="1162051"/>
                <a:gridCol w="1162051"/>
              </a:tblGrid>
              <a:tr h="43287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Level</a:t>
                      </a:r>
                      <a:endParaRPr lang="en-AU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Priority</a:t>
                      </a:r>
                      <a:endParaRPr lang="en-AU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</a:t>
                      </a:r>
                      <a:endParaRPr lang="en-AU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CWmin</a:t>
                      </a:r>
                      <a:endParaRPr lang="en-AU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CWmax</a:t>
                      </a:r>
                      <a:endParaRPr lang="en-AU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b="1" dirty="0" smtClean="0">
                          <a:solidFill>
                            <a:schemeClr val="bg1"/>
                          </a:solidFill>
                        </a:rPr>
                        <a:t>Max </a:t>
                      </a:r>
                      <a:r>
                        <a:rPr lang="en-AU" sz="1600" b="1" dirty="0" err="1" smtClean="0">
                          <a:solidFill>
                            <a:schemeClr val="bg1"/>
                          </a:solidFill>
                        </a:rPr>
                        <a:t>TxOP</a:t>
                      </a:r>
                      <a:endParaRPr lang="en-AU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T="60960" marB="60960"/>
                </a:tc>
              </a:tr>
              <a:tr h="43287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Highest</a:t>
                      </a:r>
                      <a:endParaRPr lang="en-AU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Voice</a:t>
                      </a:r>
                      <a:endParaRPr lang="en-AU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AU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</a:t>
                      </a:r>
                      <a:endParaRPr lang="en-AU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</a:t>
                      </a:r>
                      <a:endParaRPr lang="en-AU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dirty="0" smtClean="0"/>
                        <a:t>1.5ms</a:t>
                      </a:r>
                      <a:endParaRPr lang="en-AU" sz="1600" dirty="0"/>
                    </a:p>
                  </a:txBody>
                  <a:tcPr marT="60960" marB="60960"/>
                </a:tc>
              </a:tr>
              <a:tr h="56586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Next highest</a:t>
                      </a:r>
                      <a:endParaRPr lang="en-AU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Video</a:t>
                      </a:r>
                      <a:endParaRPr lang="en-AU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AU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</a:t>
                      </a:r>
                      <a:endParaRPr lang="en-AU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15</a:t>
                      </a:r>
                      <a:endParaRPr lang="en-AU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dirty="0" smtClean="0"/>
                        <a:t>3.0ms</a:t>
                      </a:r>
                      <a:endParaRPr lang="en-AU" sz="1600" dirty="0"/>
                    </a:p>
                  </a:txBody>
                  <a:tcPr marT="60960" marB="60960"/>
                </a:tc>
              </a:tr>
              <a:tr h="56586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Typical</a:t>
                      </a:r>
                      <a:r>
                        <a:rPr lang="en-US" sz="1600" baseline="0" dirty="0" smtClean="0"/>
                        <a:t> </a:t>
                      </a:r>
                      <a:endParaRPr lang="en-AU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Best effort</a:t>
                      </a:r>
                      <a:endParaRPr lang="en-AU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</a:t>
                      </a:r>
                      <a:endParaRPr lang="en-AU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15</a:t>
                      </a:r>
                      <a:endParaRPr lang="en-AU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1023</a:t>
                      </a:r>
                      <a:endParaRPr lang="en-AU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dirty="0" smtClean="0"/>
                        <a:t>4.0ms</a:t>
                      </a:r>
                      <a:endParaRPr lang="en-AU" sz="1600" dirty="0"/>
                    </a:p>
                  </a:txBody>
                  <a:tcPr marT="60960" marB="60960"/>
                </a:tc>
              </a:tr>
              <a:tr h="56586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Lowest</a:t>
                      </a:r>
                      <a:endParaRPr lang="en-AU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Background</a:t>
                      </a:r>
                      <a:endParaRPr lang="en-AU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</a:t>
                      </a:r>
                      <a:endParaRPr lang="en-AU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15</a:t>
                      </a:r>
                      <a:endParaRPr lang="en-AU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1023</a:t>
                      </a:r>
                      <a:endParaRPr lang="en-AU" sz="16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dirty="0" smtClean="0"/>
                        <a:t>4.0ms</a:t>
                      </a:r>
                      <a:endParaRPr lang="en-AU" sz="1600" dirty="0"/>
                    </a:p>
                  </a:txBody>
                  <a:tcPr marT="60960" marB="6096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065477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solidFill>
                  <a:srgbClr val="00B050"/>
                </a:solidFill>
              </a:rPr>
              <a:t>Principle</a:t>
            </a:r>
            <a:r>
              <a:rPr lang="en-AU" dirty="0"/>
              <a:t>: devices must undertake LBT before accessing secondary channels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dirty="0"/>
              <a:t>The access mechanisms described in this document are based on access to a 20MHz channel</a:t>
            </a:r>
          </a:p>
          <a:p>
            <a:pPr lvl="1"/>
            <a:r>
              <a:rPr lang="en-AU" dirty="0"/>
              <a:t>However, Wi-Fi accesses 40MHz, 80MHz, </a:t>
            </a:r>
            <a:r>
              <a:rPr lang="en-AU" dirty="0" smtClean="0"/>
              <a:t>160MHz </a:t>
            </a:r>
            <a:r>
              <a:rPr lang="en-AU" dirty="0"/>
              <a:t>too, and presumably LAA will want the same flexibility</a:t>
            </a:r>
          </a:p>
          <a:p>
            <a:pPr lvl="1"/>
            <a:r>
              <a:rPr lang="en-AU" dirty="0"/>
              <a:t>It is proposed that LAA use a similar mechanism to Wi-Fi to access secondary </a:t>
            </a:r>
            <a:r>
              <a:rPr lang="en-AU" dirty="0" smtClean="0"/>
              <a:t>channels</a:t>
            </a:r>
          </a:p>
          <a:p>
            <a:pPr lvl="2"/>
            <a:r>
              <a:rPr lang="en-US" dirty="0" err="1" smtClean="0"/>
              <a:t>ie</a:t>
            </a:r>
            <a:r>
              <a:rPr lang="en-US" dirty="0" smtClean="0"/>
              <a:t> channels in which the basic access mechanism is not used</a:t>
            </a:r>
            <a:endParaRPr lang="en-AU" dirty="0"/>
          </a:p>
          <a:p>
            <a:pPr lvl="1"/>
            <a:r>
              <a:rPr lang="en-AU" dirty="0"/>
              <a:t>This means that at least a short LBT is undertaken in secondary channels after execution of a full access </a:t>
            </a:r>
            <a:r>
              <a:rPr lang="en-AU" dirty="0" smtClean="0"/>
              <a:t>procedure in </a:t>
            </a:r>
            <a:r>
              <a:rPr lang="en-AU" dirty="0"/>
              <a:t>the primary </a:t>
            </a:r>
            <a:r>
              <a:rPr lang="en-AU" dirty="0" smtClean="0"/>
              <a:t>channel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65477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solidFill>
                  <a:srgbClr val="00B050"/>
                </a:solidFill>
              </a:rPr>
              <a:t>Summary:</a:t>
            </a:r>
            <a:r>
              <a:rPr lang="en-AU" dirty="0"/>
              <a:t> “Access engine” operation </a:t>
            </a:r>
            <a:r>
              <a:rPr lang="en-AU" dirty="0" smtClean="0"/>
              <a:t>can be illustrated by </a:t>
            </a:r>
            <a:r>
              <a:rPr lang="en-AU" dirty="0"/>
              <a:t>a </a:t>
            </a:r>
            <a:r>
              <a:rPr lang="en-AU" dirty="0" smtClean="0"/>
              <a:t>conceptual flow </a:t>
            </a:r>
            <a:r>
              <a:rPr lang="en-AU" dirty="0"/>
              <a:t>diagram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50" name="Rectangle 49"/>
          <p:cNvSpPr/>
          <p:nvPr/>
        </p:nvSpPr>
        <p:spPr bwMode="auto">
          <a:xfrm>
            <a:off x="304800" y="2567487"/>
            <a:ext cx="2295374" cy="1295892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</a:rPr>
              <a:t>Note:</a:t>
            </a:r>
            <a:r>
              <a:rPr kumimoji="0" lang="en-AU" sz="14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</a:rPr>
              <a:t> </a:t>
            </a:r>
            <a:r>
              <a:rPr kumimoji="0" lang="en-AU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</a:rPr>
              <a:t>This</a:t>
            </a:r>
            <a:r>
              <a:rPr kumimoji="0" lang="en-AU" sz="14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</a:rPr>
              <a:t> diagram is not intended as a detailed specification – but rather a statement of principles</a:t>
            </a:r>
            <a:endParaRPr kumimoji="0" lang="en-AU" sz="1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+mj-lt"/>
            </a:endParaRPr>
          </a:p>
        </p:txBody>
      </p:sp>
      <p:grpSp>
        <p:nvGrpSpPr>
          <p:cNvPr id="99" name="Group 98"/>
          <p:cNvGrpSpPr/>
          <p:nvPr/>
        </p:nvGrpSpPr>
        <p:grpSpPr>
          <a:xfrm>
            <a:off x="749657" y="1757362"/>
            <a:ext cx="7111729" cy="4344026"/>
            <a:chOff x="749657" y="1757362"/>
            <a:chExt cx="7111729" cy="4344026"/>
          </a:xfrm>
        </p:grpSpPr>
        <p:sp>
          <p:nvSpPr>
            <p:cNvPr id="7" name="Rectangle 6"/>
            <p:cNvSpPr/>
            <p:nvPr/>
          </p:nvSpPr>
          <p:spPr>
            <a:xfrm>
              <a:off x="2780134" y="1760212"/>
              <a:ext cx="1383848" cy="42488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Wait for frame</a:t>
              </a:r>
            </a:p>
          </p:txBody>
        </p:sp>
        <p:sp>
          <p:nvSpPr>
            <p:cNvPr id="8" name="Flowchart: Decision 7"/>
            <p:cNvSpPr/>
            <p:nvPr/>
          </p:nvSpPr>
          <p:spPr>
            <a:xfrm>
              <a:off x="2780136" y="2355047"/>
              <a:ext cx="1383847" cy="679812"/>
            </a:xfrm>
            <a:prstGeom prst="flowChartDecis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State is “Busy”?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2780134" y="3289788"/>
              <a:ext cx="1383848" cy="42488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Set q = rand[0, CW]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780136" y="3884623"/>
              <a:ext cx="1383848" cy="42488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Wait until state is “Free”</a:t>
              </a:r>
            </a:p>
          </p:txBody>
        </p:sp>
        <p:sp>
          <p:nvSpPr>
            <p:cNvPr id="11" name="Flowchart: Decision 10"/>
            <p:cNvSpPr/>
            <p:nvPr/>
          </p:nvSpPr>
          <p:spPr>
            <a:xfrm>
              <a:off x="2780134" y="4577988"/>
              <a:ext cx="1383847" cy="679812"/>
            </a:xfrm>
            <a:prstGeom prst="flowChartDecis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q = 0?</a:t>
              </a:r>
            </a:p>
          </p:txBody>
        </p:sp>
        <p:cxnSp>
          <p:nvCxnSpPr>
            <p:cNvPr id="13" name="Elbow Connector 12"/>
            <p:cNvCxnSpPr>
              <a:stCxn id="51" idx="1"/>
              <a:endCxn id="17" idx="3"/>
            </p:cNvCxnSpPr>
            <p:nvPr/>
          </p:nvCxnSpPr>
          <p:spPr>
            <a:xfrm rot="10800000">
              <a:off x="2337041" y="5761483"/>
              <a:ext cx="443096" cy="935"/>
            </a:xfrm>
            <a:prstGeom prst="bentConnector3">
              <a:avLst>
                <a:gd name="adj1" fmla="val 50000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Elbow Connector 13"/>
            <p:cNvCxnSpPr>
              <a:stCxn id="17" idx="0"/>
              <a:endCxn id="11" idx="1"/>
            </p:cNvCxnSpPr>
            <p:nvPr/>
          </p:nvCxnSpPr>
          <p:spPr>
            <a:xfrm rot="5400000" flipH="1" flipV="1">
              <a:off x="1960785" y="4602227"/>
              <a:ext cx="503682" cy="1135016"/>
            </a:xfrm>
            <a:prstGeom prst="bentConnector2">
              <a:avLst/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Elbow Connector 14"/>
            <p:cNvCxnSpPr>
              <a:stCxn id="11" idx="2"/>
              <a:endCxn id="51" idx="0"/>
            </p:cNvCxnSpPr>
            <p:nvPr/>
          </p:nvCxnSpPr>
          <p:spPr>
            <a:xfrm rot="16200000" flipH="1">
              <a:off x="3325971" y="5403886"/>
              <a:ext cx="292176" cy="3"/>
            </a:xfrm>
            <a:prstGeom prst="bentConnector3">
              <a:avLst>
                <a:gd name="adj1" fmla="val 50000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Elbow Connector 15"/>
            <p:cNvCxnSpPr>
              <a:stCxn id="10" idx="2"/>
              <a:endCxn id="11" idx="0"/>
            </p:cNvCxnSpPr>
            <p:nvPr/>
          </p:nvCxnSpPr>
          <p:spPr>
            <a:xfrm rot="5400000">
              <a:off x="3337818" y="4443745"/>
              <a:ext cx="268483" cy="2"/>
            </a:xfrm>
            <a:prstGeom prst="bentConnector3">
              <a:avLst>
                <a:gd name="adj1" fmla="val 50000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Flowchart: Decision 16"/>
            <p:cNvSpPr/>
            <p:nvPr/>
          </p:nvSpPr>
          <p:spPr>
            <a:xfrm>
              <a:off x="953194" y="5421576"/>
              <a:ext cx="1383847" cy="679812"/>
            </a:xfrm>
            <a:prstGeom prst="flowChartDecis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State “Free” at end of slot?</a:t>
              </a:r>
              <a:endParaRPr lang="en-AU" sz="1000" dirty="0">
                <a:solidFill>
                  <a:schemeClr val="tx1"/>
                </a:solidFill>
              </a:endParaRPr>
            </a:p>
          </p:txBody>
        </p:sp>
        <p:cxnSp>
          <p:nvCxnSpPr>
            <p:cNvPr id="18" name="Elbow Connector 17"/>
            <p:cNvCxnSpPr>
              <a:stCxn id="17" idx="1"/>
              <a:endCxn id="10" idx="1"/>
            </p:cNvCxnSpPr>
            <p:nvPr/>
          </p:nvCxnSpPr>
          <p:spPr>
            <a:xfrm rot="10800000" flipH="1">
              <a:off x="953194" y="4097064"/>
              <a:ext cx="1826942" cy="1664418"/>
            </a:xfrm>
            <a:prstGeom prst="bentConnector3">
              <a:avLst>
                <a:gd name="adj1" fmla="val -12513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lowchart: Decision 18"/>
            <p:cNvSpPr/>
            <p:nvPr/>
          </p:nvSpPr>
          <p:spPr>
            <a:xfrm>
              <a:off x="6332791" y="2353879"/>
              <a:ext cx="1383847" cy="679812"/>
            </a:xfrm>
            <a:prstGeom prst="flowChartDecis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State “Free” at end of slot?</a:t>
              </a:r>
              <a:endParaRPr lang="en-AU" sz="1000" dirty="0">
                <a:solidFill>
                  <a:schemeClr val="tx1"/>
                </a:solidFill>
              </a:endParaRPr>
            </a:p>
          </p:txBody>
        </p:sp>
        <p:cxnSp>
          <p:nvCxnSpPr>
            <p:cNvPr id="20" name="Elbow Connector 19"/>
            <p:cNvCxnSpPr>
              <a:stCxn id="8" idx="3"/>
              <a:endCxn id="19" idx="1"/>
            </p:cNvCxnSpPr>
            <p:nvPr/>
          </p:nvCxnSpPr>
          <p:spPr>
            <a:xfrm flipV="1">
              <a:off x="4163983" y="2693785"/>
              <a:ext cx="2168808" cy="1168"/>
            </a:xfrm>
            <a:prstGeom prst="bentConnector3">
              <a:avLst>
                <a:gd name="adj1" fmla="val 50000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Elbow Connector 20"/>
            <p:cNvCxnSpPr>
              <a:stCxn id="19" idx="2"/>
              <a:endCxn id="9" idx="3"/>
            </p:cNvCxnSpPr>
            <p:nvPr/>
          </p:nvCxnSpPr>
          <p:spPr>
            <a:xfrm rot="5400000">
              <a:off x="5360080" y="1837594"/>
              <a:ext cx="468538" cy="2860733"/>
            </a:xfrm>
            <a:prstGeom prst="bentConnector2">
              <a:avLst/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Elbow Connector 21"/>
            <p:cNvCxnSpPr>
              <a:stCxn id="8" idx="2"/>
              <a:endCxn id="9" idx="0"/>
            </p:cNvCxnSpPr>
            <p:nvPr/>
          </p:nvCxnSpPr>
          <p:spPr>
            <a:xfrm rot="5400000">
              <a:off x="3344595" y="3162323"/>
              <a:ext cx="254929" cy="1"/>
            </a:xfrm>
            <a:prstGeom prst="bentConnector3">
              <a:avLst>
                <a:gd name="adj1" fmla="val 50000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Elbow Connector 22"/>
            <p:cNvCxnSpPr>
              <a:stCxn id="9" idx="2"/>
              <a:endCxn id="10" idx="0"/>
            </p:cNvCxnSpPr>
            <p:nvPr/>
          </p:nvCxnSpPr>
          <p:spPr>
            <a:xfrm rot="16200000" flipH="1">
              <a:off x="3387083" y="3799646"/>
              <a:ext cx="169953" cy="2"/>
            </a:xfrm>
            <a:prstGeom prst="bentConnector3">
              <a:avLst>
                <a:gd name="adj1" fmla="val 50000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Flowchart: Decision 23"/>
            <p:cNvSpPr/>
            <p:nvPr/>
          </p:nvSpPr>
          <p:spPr>
            <a:xfrm>
              <a:off x="6332790" y="5055530"/>
              <a:ext cx="1383847" cy="679812"/>
            </a:xfrm>
            <a:prstGeom prst="flowChartDecis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Frame ready to </a:t>
              </a:r>
              <a:r>
                <a:rPr lang="en-AU" sz="1000" dirty="0" err="1" smtClean="0">
                  <a:solidFill>
                    <a:schemeClr val="tx1"/>
                  </a:solidFill>
                </a:rPr>
                <a:t>tx</a:t>
              </a:r>
              <a:r>
                <a:rPr lang="en-AU" sz="1000" dirty="0" smtClean="0">
                  <a:solidFill>
                    <a:schemeClr val="tx1"/>
                  </a:solidFill>
                </a:rPr>
                <a:t>?</a:t>
              </a: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4559368" y="4012086"/>
              <a:ext cx="1383848" cy="42488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err="1" smtClean="0">
                  <a:solidFill>
                    <a:schemeClr val="tx1"/>
                  </a:solidFill>
                </a:rPr>
                <a:t>Tx</a:t>
              </a:r>
              <a:r>
                <a:rPr lang="en-AU" sz="1000" dirty="0" smtClean="0">
                  <a:solidFill>
                    <a:schemeClr val="tx1"/>
                  </a:solidFill>
                </a:rPr>
                <a:t> frame</a:t>
              </a:r>
            </a:p>
          </p:txBody>
        </p:sp>
        <p:cxnSp>
          <p:nvCxnSpPr>
            <p:cNvPr id="26" name="Elbow Connector 25"/>
            <p:cNvCxnSpPr>
              <a:stCxn id="25" idx="1"/>
              <a:endCxn id="9" idx="3"/>
            </p:cNvCxnSpPr>
            <p:nvPr/>
          </p:nvCxnSpPr>
          <p:spPr>
            <a:xfrm rot="10800000">
              <a:off x="4163983" y="3502230"/>
              <a:ext cx="395386" cy="722299"/>
            </a:xfrm>
            <a:prstGeom prst="bentConnector3">
              <a:avLst>
                <a:gd name="adj1" fmla="val 50000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Elbow Connector 26"/>
            <p:cNvCxnSpPr>
              <a:stCxn id="24" idx="0"/>
              <a:endCxn id="34" idx="2"/>
            </p:cNvCxnSpPr>
            <p:nvPr/>
          </p:nvCxnSpPr>
          <p:spPr>
            <a:xfrm rot="16200000" flipV="1">
              <a:off x="6779167" y="4809982"/>
              <a:ext cx="491095" cy="1"/>
            </a:xfrm>
            <a:prstGeom prst="bentConnector3">
              <a:avLst>
                <a:gd name="adj1" fmla="val 50000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Elbow Connector 27"/>
            <p:cNvCxnSpPr>
              <a:stCxn id="11" idx="3"/>
              <a:endCxn id="24" idx="1"/>
            </p:cNvCxnSpPr>
            <p:nvPr/>
          </p:nvCxnSpPr>
          <p:spPr>
            <a:xfrm>
              <a:off x="4163981" y="4917894"/>
              <a:ext cx="2168809" cy="477542"/>
            </a:xfrm>
            <a:prstGeom prst="bentConnector3">
              <a:avLst>
                <a:gd name="adj1" fmla="val 50000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Elbow Connector 28"/>
            <p:cNvCxnSpPr>
              <a:stCxn id="19" idx="3"/>
              <a:endCxn id="34" idx="3"/>
            </p:cNvCxnSpPr>
            <p:nvPr/>
          </p:nvCxnSpPr>
          <p:spPr>
            <a:xfrm flipH="1">
              <a:off x="7716636" y="2693785"/>
              <a:ext cx="2" cy="1530744"/>
            </a:xfrm>
            <a:prstGeom prst="bentConnector3">
              <a:avLst>
                <a:gd name="adj1" fmla="val -11430000000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Elbow Connector 29"/>
            <p:cNvCxnSpPr>
              <a:stCxn id="24" idx="3"/>
              <a:endCxn id="7" idx="3"/>
            </p:cNvCxnSpPr>
            <p:nvPr/>
          </p:nvCxnSpPr>
          <p:spPr>
            <a:xfrm flipH="1" flipV="1">
              <a:off x="4163982" y="1972653"/>
              <a:ext cx="3552655" cy="3422783"/>
            </a:xfrm>
            <a:prstGeom prst="bentConnector3">
              <a:avLst>
                <a:gd name="adj1" fmla="val -17432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Flowchart: Preparation 30"/>
            <p:cNvSpPr/>
            <p:nvPr/>
          </p:nvSpPr>
          <p:spPr>
            <a:xfrm>
              <a:off x="1264493" y="1757362"/>
              <a:ext cx="807244" cy="432494"/>
            </a:xfrm>
            <a:prstGeom prst="flowChartPreparat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Start</a:t>
              </a:r>
            </a:p>
          </p:txBody>
        </p:sp>
        <p:cxnSp>
          <p:nvCxnSpPr>
            <p:cNvPr id="32" name="Elbow Connector 31"/>
            <p:cNvCxnSpPr>
              <a:stCxn id="31" idx="3"/>
              <a:endCxn id="7" idx="1"/>
            </p:cNvCxnSpPr>
            <p:nvPr/>
          </p:nvCxnSpPr>
          <p:spPr>
            <a:xfrm flipV="1">
              <a:off x="2071737" y="1972653"/>
              <a:ext cx="708397" cy="956"/>
            </a:xfrm>
            <a:prstGeom prst="bentConnector3">
              <a:avLst>
                <a:gd name="adj1" fmla="val 50000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Elbow Connector 32"/>
            <p:cNvCxnSpPr>
              <a:stCxn id="7" idx="2"/>
              <a:endCxn id="8" idx="0"/>
            </p:cNvCxnSpPr>
            <p:nvPr/>
          </p:nvCxnSpPr>
          <p:spPr>
            <a:xfrm rot="16200000" flipH="1">
              <a:off x="3387082" y="2270069"/>
              <a:ext cx="169953" cy="1"/>
            </a:xfrm>
            <a:prstGeom prst="bentConnector3">
              <a:avLst>
                <a:gd name="adj1" fmla="val 50000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Flowchart: Decision 33"/>
            <p:cNvSpPr/>
            <p:nvPr/>
          </p:nvSpPr>
          <p:spPr>
            <a:xfrm>
              <a:off x="6332789" y="3884623"/>
              <a:ext cx="1383847" cy="679812"/>
            </a:xfrm>
            <a:prstGeom prst="flowChartDecis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Is higher priority </a:t>
              </a:r>
              <a:r>
                <a:rPr lang="en-AU" sz="1000" dirty="0" smtClean="0">
                  <a:solidFill>
                    <a:schemeClr val="tx1"/>
                  </a:solidFill>
                </a:rPr>
                <a:t>q=0?</a:t>
              </a:r>
              <a:endParaRPr lang="en-AU" sz="10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35" name="Elbow Connector 34"/>
            <p:cNvCxnSpPr>
              <a:stCxn id="34" idx="0"/>
              <a:endCxn id="9" idx="3"/>
            </p:cNvCxnSpPr>
            <p:nvPr/>
          </p:nvCxnSpPr>
          <p:spPr>
            <a:xfrm rot="16200000" flipV="1">
              <a:off x="5403151" y="2263060"/>
              <a:ext cx="382394" cy="2860731"/>
            </a:xfrm>
            <a:prstGeom prst="bentConnector2">
              <a:avLst/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Elbow Connector 35"/>
            <p:cNvCxnSpPr>
              <a:stCxn id="34" idx="1"/>
              <a:endCxn id="25" idx="3"/>
            </p:cNvCxnSpPr>
            <p:nvPr/>
          </p:nvCxnSpPr>
          <p:spPr>
            <a:xfrm rot="10800000">
              <a:off x="5943217" y="4224529"/>
              <a:ext cx="389573" cy="1"/>
            </a:xfrm>
            <a:prstGeom prst="bentConnector3">
              <a:avLst>
                <a:gd name="adj1" fmla="val 50000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Rectangle 36"/>
            <p:cNvSpPr/>
            <p:nvPr/>
          </p:nvSpPr>
          <p:spPr>
            <a:xfrm>
              <a:off x="3476857" y="3034858"/>
              <a:ext cx="164743" cy="254929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4163983" y="2440023"/>
              <a:ext cx="164743" cy="254929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7682357" y="2494786"/>
              <a:ext cx="164743" cy="254929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7015853" y="2984857"/>
              <a:ext cx="164743" cy="254929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6183758" y="4019558"/>
              <a:ext cx="164743" cy="254929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013858" y="3701124"/>
              <a:ext cx="164743" cy="254929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7696643" y="5192838"/>
              <a:ext cx="164743" cy="254929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7007000" y="4872030"/>
              <a:ext cx="164743" cy="254929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749657" y="5499176"/>
              <a:ext cx="164743" cy="254929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1621629" y="5236363"/>
              <a:ext cx="164743" cy="254929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4114800" y="4712357"/>
              <a:ext cx="164743" cy="254929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3469047" y="5198137"/>
              <a:ext cx="164743" cy="254929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2780137" y="5549976"/>
              <a:ext cx="1383848" cy="42488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Set q = q -1</a:t>
              </a:r>
            </a:p>
          </p:txBody>
        </p:sp>
      </p:grpSp>
      <p:sp>
        <p:nvSpPr>
          <p:cNvPr id="100" name="Rectangle 99"/>
          <p:cNvSpPr/>
          <p:nvPr/>
        </p:nvSpPr>
        <p:spPr bwMode="auto">
          <a:xfrm>
            <a:off x="3810000" y="6172200"/>
            <a:ext cx="4724399" cy="273542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Note: </a:t>
            </a:r>
            <a:r>
              <a:rPr kumimoji="0" lang="en-AU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CW, “Free” and “Busy” are defined on earlier slides </a:t>
            </a:r>
            <a:endParaRPr kumimoji="0" lang="en-A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2065477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roup 53"/>
          <p:cNvGrpSpPr/>
          <p:nvPr/>
        </p:nvGrpSpPr>
        <p:grpSpPr>
          <a:xfrm>
            <a:off x="749657" y="1757362"/>
            <a:ext cx="7111729" cy="4344026"/>
            <a:chOff x="749657" y="1757362"/>
            <a:chExt cx="7111729" cy="4344026"/>
          </a:xfrm>
        </p:grpSpPr>
        <p:sp>
          <p:nvSpPr>
            <p:cNvPr id="55" name="Rectangle 54"/>
            <p:cNvSpPr/>
            <p:nvPr/>
          </p:nvSpPr>
          <p:spPr>
            <a:xfrm>
              <a:off x="2780134" y="1760212"/>
              <a:ext cx="1383848" cy="42488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Wait for frame</a:t>
              </a:r>
            </a:p>
          </p:txBody>
        </p:sp>
        <p:sp>
          <p:nvSpPr>
            <p:cNvPr id="56" name="Flowchart: Decision 55"/>
            <p:cNvSpPr/>
            <p:nvPr/>
          </p:nvSpPr>
          <p:spPr>
            <a:xfrm>
              <a:off x="2780136" y="2355047"/>
              <a:ext cx="1383847" cy="679812"/>
            </a:xfrm>
            <a:prstGeom prst="flowChartDecis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State is “Busy”?</a:t>
              </a: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2780134" y="3289788"/>
              <a:ext cx="1383848" cy="42488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Set q = rand[0, CW]</a:t>
              </a: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780136" y="3884623"/>
              <a:ext cx="1383848" cy="42488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Wait until state is “Free”</a:t>
              </a:r>
            </a:p>
          </p:txBody>
        </p:sp>
        <p:sp>
          <p:nvSpPr>
            <p:cNvPr id="59" name="Flowchart: Decision 58"/>
            <p:cNvSpPr/>
            <p:nvPr/>
          </p:nvSpPr>
          <p:spPr>
            <a:xfrm>
              <a:off x="2780134" y="4577988"/>
              <a:ext cx="1383847" cy="679812"/>
            </a:xfrm>
            <a:prstGeom prst="flowChartDecis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q = 0?</a:t>
              </a:r>
            </a:p>
          </p:txBody>
        </p:sp>
        <p:cxnSp>
          <p:nvCxnSpPr>
            <p:cNvPr id="60" name="Elbow Connector 59"/>
            <p:cNvCxnSpPr>
              <a:stCxn id="96" idx="1"/>
              <a:endCxn id="64" idx="3"/>
            </p:cNvCxnSpPr>
            <p:nvPr/>
          </p:nvCxnSpPr>
          <p:spPr>
            <a:xfrm rot="10800000">
              <a:off x="2337041" y="5761483"/>
              <a:ext cx="443096" cy="935"/>
            </a:xfrm>
            <a:prstGeom prst="bentConnector3">
              <a:avLst>
                <a:gd name="adj1" fmla="val 50000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Elbow Connector 60"/>
            <p:cNvCxnSpPr>
              <a:stCxn id="64" idx="0"/>
              <a:endCxn id="59" idx="1"/>
            </p:cNvCxnSpPr>
            <p:nvPr/>
          </p:nvCxnSpPr>
          <p:spPr>
            <a:xfrm rot="5400000" flipH="1" flipV="1">
              <a:off x="1960785" y="4602227"/>
              <a:ext cx="503682" cy="1135016"/>
            </a:xfrm>
            <a:prstGeom prst="bentConnector2">
              <a:avLst/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Elbow Connector 61"/>
            <p:cNvCxnSpPr>
              <a:stCxn id="59" idx="2"/>
              <a:endCxn id="96" idx="0"/>
            </p:cNvCxnSpPr>
            <p:nvPr/>
          </p:nvCxnSpPr>
          <p:spPr>
            <a:xfrm rot="16200000" flipH="1">
              <a:off x="3325971" y="5403886"/>
              <a:ext cx="292176" cy="3"/>
            </a:xfrm>
            <a:prstGeom prst="bentConnector3">
              <a:avLst>
                <a:gd name="adj1" fmla="val 50000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Elbow Connector 62"/>
            <p:cNvCxnSpPr>
              <a:stCxn id="58" idx="2"/>
              <a:endCxn id="59" idx="0"/>
            </p:cNvCxnSpPr>
            <p:nvPr/>
          </p:nvCxnSpPr>
          <p:spPr>
            <a:xfrm rot="5400000">
              <a:off x="3337818" y="4443745"/>
              <a:ext cx="268483" cy="2"/>
            </a:xfrm>
            <a:prstGeom prst="bentConnector3">
              <a:avLst>
                <a:gd name="adj1" fmla="val 50000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Flowchart: Decision 63"/>
            <p:cNvSpPr/>
            <p:nvPr/>
          </p:nvSpPr>
          <p:spPr>
            <a:xfrm>
              <a:off x="953194" y="5421576"/>
              <a:ext cx="1383847" cy="679812"/>
            </a:xfrm>
            <a:prstGeom prst="flowChartDecis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State “Free” at end of slot?</a:t>
              </a:r>
              <a:endParaRPr lang="en-AU" sz="1000" dirty="0">
                <a:solidFill>
                  <a:schemeClr val="tx1"/>
                </a:solidFill>
              </a:endParaRPr>
            </a:p>
          </p:txBody>
        </p:sp>
        <p:cxnSp>
          <p:nvCxnSpPr>
            <p:cNvPr id="65" name="Elbow Connector 64"/>
            <p:cNvCxnSpPr>
              <a:stCxn id="64" idx="1"/>
              <a:endCxn id="58" idx="1"/>
            </p:cNvCxnSpPr>
            <p:nvPr/>
          </p:nvCxnSpPr>
          <p:spPr>
            <a:xfrm rot="10800000" flipH="1">
              <a:off x="953194" y="4097064"/>
              <a:ext cx="1826942" cy="1664418"/>
            </a:xfrm>
            <a:prstGeom prst="bentConnector3">
              <a:avLst>
                <a:gd name="adj1" fmla="val -12513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Flowchart: Decision 65"/>
            <p:cNvSpPr/>
            <p:nvPr/>
          </p:nvSpPr>
          <p:spPr>
            <a:xfrm>
              <a:off x="6332791" y="2353879"/>
              <a:ext cx="1383847" cy="679812"/>
            </a:xfrm>
            <a:prstGeom prst="flowChartDecis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State “Free” at end of slot?</a:t>
              </a:r>
              <a:endParaRPr lang="en-AU" sz="1000" dirty="0">
                <a:solidFill>
                  <a:schemeClr val="tx1"/>
                </a:solidFill>
              </a:endParaRPr>
            </a:p>
          </p:txBody>
        </p:sp>
        <p:cxnSp>
          <p:nvCxnSpPr>
            <p:cNvPr id="67" name="Elbow Connector 66"/>
            <p:cNvCxnSpPr>
              <a:stCxn id="56" idx="3"/>
              <a:endCxn id="66" idx="1"/>
            </p:cNvCxnSpPr>
            <p:nvPr/>
          </p:nvCxnSpPr>
          <p:spPr>
            <a:xfrm flipV="1">
              <a:off x="4163983" y="2693785"/>
              <a:ext cx="2168808" cy="1168"/>
            </a:xfrm>
            <a:prstGeom prst="bentConnector3">
              <a:avLst>
                <a:gd name="adj1" fmla="val 50000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Elbow Connector 67"/>
            <p:cNvCxnSpPr>
              <a:stCxn id="66" idx="2"/>
              <a:endCxn id="57" idx="3"/>
            </p:cNvCxnSpPr>
            <p:nvPr/>
          </p:nvCxnSpPr>
          <p:spPr>
            <a:xfrm rot="5400000">
              <a:off x="5360080" y="1837594"/>
              <a:ext cx="468538" cy="2860733"/>
            </a:xfrm>
            <a:prstGeom prst="bentConnector2">
              <a:avLst/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Elbow Connector 68"/>
            <p:cNvCxnSpPr>
              <a:stCxn id="56" idx="2"/>
              <a:endCxn id="57" idx="0"/>
            </p:cNvCxnSpPr>
            <p:nvPr/>
          </p:nvCxnSpPr>
          <p:spPr>
            <a:xfrm rot="5400000">
              <a:off x="3344595" y="3162323"/>
              <a:ext cx="254929" cy="1"/>
            </a:xfrm>
            <a:prstGeom prst="bentConnector3">
              <a:avLst>
                <a:gd name="adj1" fmla="val 50000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Elbow Connector 69"/>
            <p:cNvCxnSpPr>
              <a:stCxn id="57" idx="2"/>
              <a:endCxn id="58" idx="0"/>
            </p:cNvCxnSpPr>
            <p:nvPr/>
          </p:nvCxnSpPr>
          <p:spPr>
            <a:xfrm rot="16200000" flipH="1">
              <a:off x="3387083" y="3799646"/>
              <a:ext cx="169953" cy="2"/>
            </a:xfrm>
            <a:prstGeom prst="bentConnector3">
              <a:avLst>
                <a:gd name="adj1" fmla="val 50000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Flowchart: Decision 70"/>
            <p:cNvSpPr/>
            <p:nvPr/>
          </p:nvSpPr>
          <p:spPr>
            <a:xfrm>
              <a:off x="6332790" y="5055530"/>
              <a:ext cx="1383847" cy="679812"/>
            </a:xfrm>
            <a:prstGeom prst="flowChartDecis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Frame ready to </a:t>
              </a:r>
              <a:r>
                <a:rPr lang="en-AU" sz="1000" dirty="0" err="1" smtClean="0">
                  <a:solidFill>
                    <a:schemeClr val="tx1"/>
                  </a:solidFill>
                </a:rPr>
                <a:t>tx</a:t>
              </a:r>
              <a:r>
                <a:rPr lang="en-AU" sz="1000" dirty="0" smtClean="0">
                  <a:solidFill>
                    <a:schemeClr val="tx1"/>
                  </a:solidFill>
                </a:rPr>
                <a:t>?</a:t>
              </a: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4559368" y="4012086"/>
              <a:ext cx="1383848" cy="42488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err="1" smtClean="0">
                  <a:solidFill>
                    <a:schemeClr val="tx1"/>
                  </a:solidFill>
                </a:rPr>
                <a:t>Tx</a:t>
              </a:r>
              <a:r>
                <a:rPr lang="en-AU" sz="1000" dirty="0" smtClean="0">
                  <a:solidFill>
                    <a:schemeClr val="tx1"/>
                  </a:solidFill>
                </a:rPr>
                <a:t> frame</a:t>
              </a:r>
            </a:p>
          </p:txBody>
        </p:sp>
        <p:cxnSp>
          <p:nvCxnSpPr>
            <p:cNvPr id="73" name="Elbow Connector 72"/>
            <p:cNvCxnSpPr>
              <a:stCxn id="72" idx="1"/>
              <a:endCxn id="57" idx="3"/>
            </p:cNvCxnSpPr>
            <p:nvPr/>
          </p:nvCxnSpPr>
          <p:spPr>
            <a:xfrm rot="10800000">
              <a:off x="4163983" y="3502230"/>
              <a:ext cx="395386" cy="722299"/>
            </a:xfrm>
            <a:prstGeom prst="bentConnector3">
              <a:avLst>
                <a:gd name="adj1" fmla="val 50000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Elbow Connector 73"/>
            <p:cNvCxnSpPr>
              <a:stCxn id="71" idx="0"/>
              <a:endCxn id="81" idx="2"/>
            </p:cNvCxnSpPr>
            <p:nvPr/>
          </p:nvCxnSpPr>
          <p:spPr>
            <a:xfrm rot="16200000" flipV="1">
              <a:off x="6779167" y="4809982"/>
              <a:ext cx="491095" cy="1"/>
            </a:xfrm>
            <a:prstGeom prst="bentConnector3">
              <a:avLst>
                <a:gd name="adj1" fmla="val 50000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Elbow Connector 74"/>
            <p:cNvCxnSpPr>
              <a:stCxn id="59" idx="3"/>
              <a:endCxn id="71" idx="1"/>
            </p:cNvCxnSpPr>
            <p:nvPr/>
          </p:nvCxnSpPr>
          <p:spPr>
            <a:xfrm>
              <a:off x="4163981" y="4917894"/>
              <a:ext cx="2168809" cy="477542"/>
            </a:xfrm>
            <a:prstGeom prst="bentConnector3">
              <a:avLst>
                <a:gd name="adj1" fmla="val 50000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Elbow Connector 75"/>
            <p:cNvCxnSpPr>
              <a:stCxn id="66" idx="3"/>
              <a:endCxn id="81" idx="3"/>
            </p:cNvCxnSpPr>
            <p:nvPr/>
          </p:nvCxnSpPr>
          <p:spPr>
            <a:xfrm flipH="1">
              <a:off x="7716636" y="2693785"/>
              <a:ext cx="2" cy="1530744"/>
            </a:xfrm>
            <a:prstGeom prst="bentConnector3">
              <a:avLst>
                <a:gd name="adj1" fmla="val -11430000000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Elbow Connector 76"/>
            <p:cNvCxnSpPr>
              <a:stCxn id="71" idx="3"/>
              <a:endCxn id="55" idx="3"/>
            </p:cNvCxnSpPr>
            <p:nvPr/>
          </p:nvCxnSpPr>
          <p:spPr>
            <a:xfrm flipH="1" flipV="1">
              <a:off x="4163982" y="1972653"/>
              <a:ext cx="3552655" cy="3422783"/>
            </a:xfrm>
            <a:prstGeom prst="bentConnector3">
              <a:avLst>
                <a:gd name="adj1" fmla="val -17432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Flowchart: Preparation 77"/>
            <p:cNvSpPr/>
            <p:nvPr/>
          </p:nvSpPr>
          <p:spPr>
            <a:xfrm>
              <a:off x="1264493" y="1757362"/>
              <a:ext cx="807244" cy="432494"/>
            </a:xfrm>
            <a:prstGeom prst="flowChartPreparat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Start</a:t>
              </a:r>
            </a:p>
          </p:txBody>
        </p:sp>
        <p:cxnSp>
          <p:nvCxnSpPr>
            <p:cNvPr id="79" name="Elbow Connector 78"/>
            <p:cNvCxnSpPr>
              <a:stCxn id="78" idx="3"/>
              <a:endCxn id="55" idx="1"/>
            </p:cNvCxnSpPr>
            <p:nvPr/>
          </p:nvCxnSpPr>
          <p:spPr>
            <a:xfrm flipV="1">
              <a:off x="2071737" y="1972653"/>
              <a:ext cx="708397" cy="956"/>
            </a:xfrm>
            <a:prstGeom prst="bentConnector3">
              <a:avLst>
                <a:gd name="adj1" fmla="val 50000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Elbow Connector 79"/>
            <p:cNvCxnSpPr>
              <a:stCxn id="55" idx="2"/>
              <a:endCxn id="56" idx="0"/>
            </p:cNvCxnSpPr>
            <p:nvPr/>
          </p:nvCxnSpPr>
          <p:spPr>
            <a:xfrm rot="16200000" flipH="1">
              <a:off x="3387082" y="2270069"/>
              <a:ext cx="169953" cy="1"/>
            </a:xfrm>
            <a:prstGeom prst="bentConnector3">
              <a:avLst>
                <a:gd name="adj1" fmla="val 50000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Flowchart: Decision 80"/>
            <p:cNvSpPr/>
            <p:nvPr/>
          </p:nvSpPr>
          <p:spPr>
            <a:xfrm>
              <a:off x="6332789" y="3884623"/>
              <a:ext cx="1383847" cy="679812"/>
            </a:xfrm>
            <a:prstGeom prst="flowChartDecis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Is higher priority </a:t>
              </a:r>
              <a:r>
                <a:rPr lang="en-AU" sz="1000" dirty="0" smtClean="0">
                  <a:solidFill>
                    <a:schemeClr val="tx1"/>
                  </a:solidFill>
                </a:rPr>
                <a:t>q=0?</a:t>
              </a:r>
              <a:endParaRPr lang="en-AU" sz="10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82" name="Elbow Connector 81"/>
            <p:cNvCxnSpPr>
              <a:stCxn id="81" idx="0"/>
              <a:endCxn id="57" idx="3"/>
            </p:cNvCxnSpPr>
            <p:nvPr/>
          </p:nvCxnSpPr>
          <p:spPr>
            <a:xfrm rot="16200000" flipV="1">
              <a:off x="5403151" y="2263060"/>
              <a:ext cx="382394" cy="2860731"/>
            </a:xfrm>
            <a:prstGeom prst="bentConnector2">
              <a:avLst/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Elbow Connector 82"/>
            <p:cNvCxnSpPr>
              <a:stCxn id="81" idx="1"/>
              <a:endCxn id="72" idx="3"/>
            </p:cNvCxnSpPr>
            <p:nvPr/>
          </p:nvCxnSpPr>
          <p:spPr>
            <a:xfrm rot="10800000">
              <a:off x="5943217" y="4224529"/>
              <a:ext cx="389573" cy="1"/>
            </a:xfrm>
            <a:prstGeom prst="bentConnector3">
              <a:avLst>
                <a:gd name="adj1" fmla="val 50000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4" name="Rectangle 83"/>
            <p:cNvSpPr/>
            <p:nvPr/>
          </p:nvSpPr>
          <p:spPr>
            <a:xfrm>
              <a:off x="3476857" y="3034858"/>
              <a:ext cx="164743" cy="254929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85" name="Rectangle 84"/>
            <p:cNvSpPr/>
            <p:nvPr/>
          </p:nvSpPr>
          <p:spPr>
            <a:xfrm>
              <a:off x="4163983" y="2440023"/>
              <a:ext cx="164743" cy="254929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86" name="Rectangle 85"/>
            <p:cNvSpPr/>
            <p:nvPr/>
          </p:nvSpPr>
          <p:spPr>
            <a:xfrm>
              <a:off x="7682357" y="2494786"/>
              <a:ext cx="164743" cy="254929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87" name="Rectangle 86"/>
            <p:cNvSpPr/>
            <p:nvPr/>
          </p:nvSpPr>
          <p:spPr>
            <a:xfrm>
              <a:off x="7015853" y="2984857"/>
              <a:ext cx="164743" cy="254929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88" name="Rectangle 87"/>
            <p:cNvSpPr/>
            <p:nvPr/>
          </p:nvSpPr>
          <p:spPr>
            <a:xfrm>
              <a:off x="6183758" y="4019558"/>
              <a:ext cx="164743" cy="254929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89" name="Rectangle 88"/>
            <p:cNvSpPr/>
            <p:nvPr/>
          </p:nvSpPr>
          <p:spPr>
            <a:xfrm>
              <a:off x="7013858" y="3701124"/>
              <a:ext cx="164743" cy="254929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90" name="Rectangle 89"/>
            <p:cNvSpPr/>
            <p:nvPr/>
          </p:nvSpPr>
          <p:spPr>
            <a:xfrm>
              <a:off x="7696643" y="5192838"/>
              <a:ext cx="164743" cy="254929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91" name="Rectangle 90"/>
            <p:cNvSpPr/>
            <p:nvPr/>
          </p:nvSpPr>
          <p:spPr>
            <a:xfrm>
              <a:off x="7007000" y="4872030"/>
              <a:ext cx="164743" cy="254929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92" name="Rectangle 91"/>
            <p:cNvSpPr/>
            <p:nvPr/>
          </p:nvSpPr>
          <p:spPr>
            <a:xfrm>
              <a:off x="749657" y="5499176"/>
              <a:ext cx="164743" cy="254929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93" name="Rectangle 92"/>
            <p:cNvSpPr/>
            <p:nvPr/>
          </p:nvSpPr>
          <p:spPr>
            <a:xfrm>
              <a:off x="1621629" y="5236363"/>
              <a:ext cx="164743" cy="254929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94" name="Rectangle 93"/>
            <p:cNvSpPr/>
            <p:nvPr/>
          </p:nvSpPr>
          <p:spPr>
            <a:xfrm>
              <a:off x="4114800" y="4712357"/>
              <a:ext cx="164743" cy="254929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95" name="Rectangle 94"/>
            <p:cNvSpPr/>
            <p:nvPr/>
          </p:nvSpPr>
          <p:spPr>
            <a:xfrm>
              <a:off x="3469047" y="5198137"/>
              <a:ext cx="164743" cy="254929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96" name="Rectangle 95"/>
            <p:cNvSpPr/>
            <p:nvPr/>
          </p:nvSpPr>
          <p:spPr>
            <a:xfrm>
              <a:off x="2780137" y="5549976"/>
              <a:ext cx="1383848" cy="42488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Set q = q -1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solidFill>
                  <a:srgbClr val="00B050"/>
                </a:solidFill>
              </a:rPr>
              <a:t>Summary:</a:t>
            </a:r>
            <a:r>
              <a:rPr lang="en-AU" dirty="0"/>
              <a:t> </a:t>
            </a:r>
            <a:r>
              <a:rPr lang="en-AU" dirty="0" smtClean="0"/>
              <a:t>The revised flow chart removes </a:t>
            </a:r>
            <a:r>
              <a:rPr lang="en-AU" dirty="0" err="1" smtClean="0"/>
              <a:t>iCCA</a:t>
            </a:r>
            <a:r>
              <a:rPr lang="en-AU" dirty="0" smtClean="0"/>
              <a:t> because it is </a:t>
            </a:r>
            <a:r>
              <a:rPr lang="en-US" dirty="0" smtClean="0"/>
              <a:t>ambiguous and overly </a:t>
            </a:r>
            <a:r>
              <a:rPr lang="en-US" dirty="0"/>
              <a:t>conservative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sp>
        <p:nvSpPr>
          <p:cNvPr id="3" name="Rounded Rectangle 2"/>
          <p:cNvSpPr/>
          <p:nvPr/>
        </p:nvSpPr>
        <p:spPr bwMode="auto">
          <a:xfrm>
            <a:off x="2703392" y="2270069"/>
            <a:ext cx="1563808" cy="892253"/>
          </a:xfrm>
          <a:prstGeom prst="roundRect">
            <a:avLst/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52" name="Straight Connector 51"/>
          <p:cNvCxnSpPr>
            <a:stCxn id="3" idx="3"/>
            <a:endCxn id="50" idx="1"/>
          </p:cNvCxnSpPr>
          <p:nvPr/>
        </p:nvCxnSpPr>
        <p:spPr bwMode="auto">
          <a:xfrm>
            <a:off x="4267200" y="2716196"/>
            <a:ext cx="292169" cy="1129835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50" name="Rounded Rectangle 49"/>
          <p:cNvSpPr/>
          <p:nvPr/>
        </p:nvSpPr>
        <p:spPr bwMode="auto">
          <a:xfrm>
            <a:off x="4559369" y="1748462"/>
            <a:ext cx="4038600" cy="4195138"/>
          </a:xfrm>
          <a:prstGeom prst="roundRect">
            <a:avLst>
              <a:gd name="adj" fmla="val 4027"/>
            </a:avLst>
          </a:prstGeom>
          <a:solidFill>
            <a:srgbClr val="FFFFFF">
              <a:alpha val="89804"/>
            </a:srgbClr>
          </a:solidFill>
          <a:ln w="1270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1600" dirty="0" smtClean="0">
                <a:latin typeface="+mj-lt"/>
              </a:rPr>
              <a:t>The 3GPP Cat </a:t>
            </a:r>
            <a:r>
              <a:rPr lang="en-US" sz="1600" dirty="0" smtClean="0">
                <a:latin typeface="+mj-lt"/>
              </a:rPr>
              <a:t>4 flow </a:t>
            </a:r>
            <a:r>
              <a:rPr lang="en-US" sz="1600" dirty="0" smtClean="0">
                <a:latin typeface="+mj-lt"/>
              </a:rPr>
              <a:t>chart includes a concept called </a:t>
            </a:r>
            <a:r>
              <a:rPr lang="en-US" sz="1600" dirty="0" err="1" smtClean="0">
                <a:latin typeface="+mj-lt"/>
              </a:rPr>
              <a:t>iCCA</a:t>
            </a:r>
            <a:endParaRPr lang="en-US" sz="1600" dirty="0" smtClean="0">
              <a:latin typeface="+mj-lt"/>
            </a:endParaRP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1600" dirty="0" smtClean="0">
                <a:latin typeface="+mj-lt"/>
              </a:rPr>
              <a:t>It appears from discussions at ETSI BRAN that some 3GPP participants believed an </a:t>
            </a:r>
            <a:r>
              <a:rPr lang="en-US" sz="1600" dirty="0" err="1" smtClean="0">
                <a:latin typeface="+mj-lt"/>
              </a:rPr>
              <a:t>iCCA</a:t>
            </a:r>
            <a:r>
              <a:rPr lang="en-US" sz="1600" dirty="0" smtClean="0">
                <a:latin typeface="+mj-lt"/>
              </a:rPr>
              <a:t> was required in Wi-Fi after a frame became ready for </a:t>
            </a:r>
            <a:r>
              <a:rPr lang="en-US" sz="1600" dirty="0" smtClean="0">
                <a:latin typeface="+mj-lt"/>
              </a:rPr>
              <a:t>transmission</a:t>
            </a:r>
            <a:endParaRPr lang="en-US" sz="1600" dirty="0" smtClean="0">
              <a:latin typeface="+mj-lt"/>
            </a:endParaRP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Thi</a:t>
            </a:r>
            <a:r>
              <a:rPr lang="en-US" sz="1600" dirty="0" smtClean="0">
                <a:latin typeface="+mj-lt"/>
              </a:rPr>
              <a:t>s is not the case; rather an instantaneous evaluation of the medium state is required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1600" dirty="0" smtClean="0">
                <a:latin typeface="+mj-lt"/>
              </a:rPr>
              <a:t>The Cat 4 flow chart is </a:t>
            </a:r>
            <a:r>
              <a:rPr lang="en-US" sz="1600" dirty="0" smtClean="0">
                <a:latin typeface="+mj-lt"/>
              </a:rPr>
              <a:t>both </a:t>
            </a:r>
            <a:r>
              <a:rPr lang="en-US" sz="1600" dirty="0" smtClean="0">
                <a:latin typeface="+mj-lt"/>
              </a:rPr>
              <a:t>ambiguous and overly </a:t>
            </a:r>
            <a:r>
              <a:rPr lang="en-US" sz="1600" dirty="0" smtClean="0">
                <a:latin typeface="+mj-lt"/>
              </a:rPr>
              <a:t>conservative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IEEE 802 recommends that the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iCCA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concept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be refine</a:t>
            </a:r>
            <a:r>
              <a:rPr lang="en-US" sz="1600" dirty="0" smtClean="0">
                <a:latin typeface="+mj-lt"/>
              </a:rPr>
              <a:t>d to align better with the Wi-Fi mechanism</a:t>
            </a:r>
            <a:endParaRPr kumimoji="0" lang="en-A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304800" y="2567487"/>
            <a:ext cx="2295374" cy="1295892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1400" b="1" i="0" u="none" strike="noStrike" cap="none" normalizeH="0" baseline="0" dirty="0" smtClean="0">
                <a:ln>
                  <a:noFill/>
                </a:ln>
                <a:effectLst/>
                <a:latin typeface="+mj-lt"/>
              </a:rPr>
              <a:t>Note:</a:t>
            </a:r>
            <a:r>
              <a:rPr kumimoji="0" lang="en-AU" sz="1400" b="1" i="0" u="none" strike="noStrike" cap="none" normalizeH="0" dirty="0" smtClean="0">
                <a:ln>
                  <a:noFill/>
                </a:ln>
                <a:effectLst/>
                <a:latin typeface="+mj-lt"/>
              </a:rPr>
              <a:t> </a:t>
            </a:r>
            <a:r>
              <a:rPr kumimoji="0" lang="en-AU" sz="1400" b="1" i="0" u="none" strike="noStrike" cap="none" normalizeH="0" baseline="0" dirty="0" smtClean="0">
                <a:ln>
                  <a:noFill/>
                </a:ln>
                <a:effectLst/>
                <a:latin typeface="+mj-lt"/>
              </a:rPr>
              <a:t>This</a:t>
            </a:r>
            <a:r>
              <a:rPr kumimoji="0" lang="en-AU" sz="1400" b="1" i="0" u="none" strike="noStrike" cap="none" normalizeH="0" dirty="0" smtClean="0">
                <a:ln>
                  <a:noFill/>
                </a:ln>
                <a:effectLst/>
                <a:latin typeface="+mj-lt"/>
              </a:rPr>
              <a:t> diagram is not intended as a detailed specification – but rather a statement of principles</a:t>
            </a:r>
            <a:endParaRPr kumimoji="0" lang="en-AU" sz="1400" b="1" i="0" u="none" strike="noStrike" cap="none" normalizeH="0" baseline="0" dirty="0" smtClean="0">
              <a:ln>
                <a:noFill/>
              </a:ln>
              <a:effectLst/>
              <a:latin typeface="+mj-lt"/>
            </a:endParaRPr>
          </a:p>
        </p:txBody>
      </p:sp>
      <p:sp>
        <p:nvSpPr>
          <p:cNvPr id="97" name="Rectangle 96"/>
          <p:cNvSpPr/>
          <p:nvPr/>
        </p:nvSpPr>
        <p:spPr bwMode="auto">
          <a:xfrm>
            <a:off x="3810000" y="6172200"/>
            <a:ext cx="4724399" cy="273542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Note: </a:t>
            </a:r>
            <a:r>
              <a:rPr kumimoji="0" lang="en-AU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CW, “Free” and “Busy” are defined on earlier slides </a:t>
            </a:r>
            <a:endParaRPr kumimoji="0" lang="en-A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07038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IEEE 802 welcomes the opportunity to collaborate with 3GPP to ensure LAA &amp; </a:t>
            </a:r>
            <a:r>
              <a:rPr lang="en-AU" dirty="0" smtClean="0"/>
              <a:t>Wi-Fi/802.11 </a:t>
            </a:r>
            <a:r>
              <a:rPr lang="en-AU" dirty="0"/>
              <a:t>share fairly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09600" y="1752600"/>
            <a:ext cx="8001000" cy="121920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4625" indent="-174625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AU" sz="1600" dirty="0" smtClean="0">
                <a:solidFill>
                  <a:schemeClr val="tx1"/>
                </a:solidFill>
              </a:rPr>
              <a:t>Wi-Fi (based on the IEEE 802.11 standard) has </a:t>
            </a:r>
            <a:r>
              <a:rPr lang="en-AU" sz="1600" dirty="0">
                <a:solidFill>
                  <a:schemeClr val="tx1"/>
                </a:solidFill>
              </a:rPr>
              <a:t>been </a:t>
            </a:r>
            <a:r>
              <a:rPr lang="en-AU" sz="1600" dirty="0" smtClean="0">
                <a:solidFill>
                  <a:schemeClr val="tx1"/>
                </a:solidFill>
              </a:rPr>
              <a:t>a</a:t>
            </a:r>
            <a:br>
              <a:rPr lang="en-AU" sz="1600" dirty="0" smtClean="0">
                <a:solidFill>
                  <a:schemeClr val="tx1"/>
                </a:solidFill>
              </a:rPr>
            </a:br>
            <a:r>
              <a:rPr lang="en-AU" sz="1600" dirty="0" smtClean="0">
                <a:solidFill>
                  <a:schemeClr val="tx1"/>
                </a:solidFill>
              </a:rPr>
              <a:t>massive economic success globally</a:t>
            </a:r>
            <a:endParaRPr lang="en-AU" sz="1600" dirty="0">
              <a:solidFill>
                <a:schemeClr val="tx1"/>
              </a:solidFill>
            </a:endParaRPr>
          </a:p>
          <a:p>
            <a:pPr marL="174625" indent="-174625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AU" sz="1600" dirty="0" smtClean="0">
                <a:solidFill>
                  <a:schemeClr val="tx1"/>
                </a:solidFill>
              </a:rPr>
              <a:t>The benefit from Wi-Fi of </a:t>
            </a:r>
            <a:r>
              <a:rPr lang="en-AU" sz="1600" dirty="0">
                <a:solidFill>
                  <a:schemeClr val="tx1"/>
                </a:solidFill>
              </a:rPr>
              <a:t>“</a:t>
            </a:r>
            <a:r>
              <a:rPr lang="en-AU" sz="1600" i="1" dirty="0">
                <a:solidFill>
                  <a:schemeClr val="tx1"/>
                </a:solidFill>
              </a:rPr>
              <a:t>anyone, anytime, any </a:t>
            </a:r>
            <a:r>
              <a:rPr lang="en-AU" sz="1600" i="1" dirty="0" smtClean="0">
                <a:solidFill>
                  <a:schemeClr val="tx1"/>
                </a:solidFill>
              </a:rPr>
              <a:t>place</a:t>
            </a:r>
            <a:r>
              <a:rPr lang="en-AU" sz="1600" dirty="0" smtClean="0">
                <a:solidFill>
                  <a:schemeClr val="tx1"/>
                </a:solidFill>
              </a:rPr>
              <a:t>”</a:t>
            </a:r>
            <a:br>
              <a:rPr lang="en-AU" sz="1600" dirty="0" smtClean="0">
                <a:solidFill>
                  <a:schemeClr val="tx1"/>
                </a:solidFill>
              </a:rPr>
            </a:br>
            <a:r>
              <a:rPr lang="en-AU" sz="1600" dirty="0" smtClean="0">
                <a:solidFill>
                  <a:schemeClr val="tx1"/>
                </a:solidFill>
              </a:rPr>
              <a:t>must </a:t>
            </a:r>
            <a:r>
              <a:rPr lang="en-AU" sz="1600" dirty="0">
                <a:solidFill>
                  <a:schemeClr val="tx1"/>
                </a:solidFill>
              </a:rPr>
              <a:t>not </a:t>
            </a:r>
            <a:r>
              <a:rPr lang="en-AU" sz="1600" dirty="0" smtClean="0">
                <a:solidFill>
                  <a:schemeClr val="tx1"/>
                </a:solidFill>
              </a:rPr>
              <a:t>be threatened</a:t>
            </a:r>
            <a:endParaRPr lang="en-AU" sz="14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9600" y="3429000"/>
            <a:ext cx="8001000" cy="121920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4625" indent="-174625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AU" sz="1600" dirty="0">
                <a:solidFill>
                  <a:schemeClr val="tx1"/>
                </a:solidFill>
              </a:rPr>
              <a:t>An evidence based approach indicates that </a:t>
            </a:r>
            <a:r>
              <a:rPr lang="en-AU" sz="1600" dirty="0" smtClean="0">
                <a:solidFill>
                  <a:schemeClr val="tx1"/>
                </a:solidFill>
              </a:rPr>
              <a:t>3GPP’s LAA should</a:t>
            </a:r>
            <a:br>
              <a:rPr lang="en-AU" sz="1600" dirty="0" smtClean="0">
                <a:solidFill>
                  <a:schemeClr val="tx1"/>
                </a:solidFill>
              </a:rPr>
            </a:br>
            <a:r>
              <a:rPr lang="en-AU" sz="1600" dirty="0" smtClean="0">
                <a:solidFill>
                  <a:schemeClr val="tx1"/>
                </a:solidFill>
              </a:rPr>
              <a:t>use</a:t>
            </a:r>
            <a:r>
              <a:rPr lang="en-AU" sz="1600" dirty="0">
                <a:solidFill>
                  <a:schemeClr val="tx1"/>
                </a:solidFill>
              </a:rPr>
              <a:t> </a:t>
            </a:r>
            <a:r>
              <a:rPr lang="en-AU" sz="1600" dirty="0" smtClean="0">
                <a:solidFill>
                  <a:schemeClr val="tx1"/>
                </a:solidFill>
              </a:rPr>
              <a:t>a </a:t>
            </a:r>
            <a:r>
              <a:rPr lang="en-AU" sz="1600" dirty="0">
                <a:solidFill>
                  <a:schemeClr val="tx1"/>
                </a:solidFill>
              </a:rPr>
              <a:t>“Wi-Fi like” access mechanism in the short </a:t>
            </a:r>
            <a:r>
              <a:rPr lang="en-AU" sz="1600" dirty="0" smtClean="0">
                <a:solidFill>
                  <a:schemeClr val="tx1"/>
                </a:solidFill>
              </a:rPr>
              <a:t>term to ensure</a:t>
            </a:r>
            <a:br>
              <a:rPr lang="en-AU" sz="1600" dirty="0" smtClean="0">
                <a:solidFill>
                  <a:schemeClr val="tx1"/>
                </a:solidFill>
              </a:rPr>
            </a:br>
            <a:r>
              <a:rPr lang="en-AU" sz="1600" dirty="0" smtClean="0">
                <a:solidFill>
                  <a:schemeClr val="tx1"/>
                </a:solidFill>
              </a:rPr>
              <a:t>fair sharing between LAA and Wi-Fi</a:t>
            </a:r>
            <a:endParaRPr lang="en-AU" sz="14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9600" y="5105400"/>
            <a:ext cx="4038600" cy="121920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4625" indent="-174625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AU" sz="1600" dirty="0">
                <a:solidFill>
                  <a:schemeClr val="tx1"/>
                </a:solidFill>
              </a:rPr>
              <a:t>IEEE 802 recommends </a:t>
            </a:r>
            <a:r>
              <a:rPr lang="en-AU" sz="1600" dirty="0" smtClean="0">
                <a:solidFill>
                  <a:schemeClr val="tx1"/>
                </a:solidFill>
              </a:rPr>
              <a:t>3GPP</a:t>
            </a:r>
            <a:br>
              <a:rPr lang="en-AU" sz="1600" dirty="0" smtClean="0">
                <a:solidFill>
                  <a:schemeClr val="tx1"/>
                </a:solidFill>
              </a:rPr>
            </a:br>
            <a:r>
              <a:rPr lang="en-AU" sz="1600" dirty="0" smtClean="0">
                <a:solidFill>
                  <a:schemeClr val="tx1"/>
                </a:solidFill>
              </a:rPr>
              <a:t>adopt </a:t>
            </a:r>
            <a:r>
              <a:rPr lang="en-AU" sz="1600" dirty="0">
                <a:solidFill>
                  <a:schemeClr val="tx1"/>
                </a:solidFill>
              </a:rPr>
              <a:t>“Wi-Fi like” access </a:t>
            </a:r>
            <a:r>
              <a:rPr lang="en-AU" sz="1600" dirty="0" smtClean="0">
                <a:solidFill>
                  <a:schemeClr val="tx1"/>
                </a:solidFill>
              </a:rPr>
              <a:t>for</a:t>
            </a:r>
            <a:br>
              <a:rPr lang="en-AU" sz="1600" dirty="0" smtClean="0">
                <a:solidFill>
                  <a:schemeClr val="tx1"/>
                </a:solidFill>
              </a:rPr>
            </a:br>
            <a:r>
              <a:rPr lang="en-AU" sz="1600" dirty="0" smtClean="0">
                <a:solidFill>
                  <a:schemeClr val="tx1"/>
                </a:solidFill>
              </a:rPr>
              <a:t>LAA </a:t>
            </a:r>
            <a:r>
              <a:rPr lang="en-AU" sz="1600" dirty="0">
                <a:solidFill>
                  <a:schemeClr val="tx1"/>
                </a:solidFill>
              </a:rPr>
              <a:t>to promote fair </a:t>
            </a:r>
            <a:r>
              <a:rPr lang="en-AU" sz="1600" dirty="0" smtClean="0">
                <a:solidFill>
                  <a:schemeClr val="tx1"/>
                </a:solidFill>
              </a:rPr>
              <a:t>sharing</a:t>
            </a:r>
            <a:br>
              <a:rPr lang="en-AU" sz="1600" dirty="0" smtClean="0">
                <a:solidFill>
                  <a:schemeClr val="tx1"/>
                </a:solidFill>
              </a:rPr>
            </a:br>
            <a:r>
              <a:rPr lang="en-AU" sz="1600" dirty="0" smtClean="0">
                <a:solidFill>
                  <a:schemeClr val="tx1"/>
                </a:solidFill>
              </a:rPr>
              <a:t>with </a:t>
            </a:r>
            <a:r>
              <a:rPr lang="en-AU" sz="1600" dirty="0">
                <a:solidFill>
                  <a:schemeClr val="tx1"/>
                </a:solidFill>
              </a:rPr>
              <a:t>Wi-Fi</a:t>
            </a:r>
          </a:p>
        </p:txBody>
      </p:sp>
      <p:sp>
        <p:nvSpPr>
          <p:cNvPr id="9" name="Rectangle 8"/>
          <p:cNvSpPr/>
          <p:nvPr/>
        </p:nvSpPr>
        <p:spPr>
          <a:xfrm>
            <a:off x="4953000" y="5105400"/>
            <a:ext cx="3657600" cy="121920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4625" indent="-174625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AU" sz="1600" b="1" dirty="0">
                <a:solidFill>
                  <a:schemeClr val="tx1"/>
                </a:solidFill>
              </a:rPr>
              <a:t>Aside</a:t>
            </a:r>
            <a:r>
              <a:rPr lang="en-AU" sz="1600" dirty="0">
                <a:solidFill>
                  <a:schemeClr val="tx1"/>
                </a:solidFill>
              </a:rPr>
              <a:t>: IEEE 802 </a:t>
            </a:r>
            <a:r>
              <a:rPr lang="en-AU" sz="1600" dirty="0" smtClean="0">
                <a:solidFill>
                  <a:schemeClr val="tx1"/>
                </a:solidFill>
              </a:rPr>
              <a:t>requests </a:t>
            </a:r>
            <a:r>
              <a:rPr lang="en-AU" sz="1600" dirty="0">
                <a:solidFill>
                  <a:schemeClr val="tx1"/>
                </a:solidFill>
              </a:rPr>
              <a:t>3GPP </a:t>
            </a:r>
            <a:r>
              <a:rPr lang="en-AU" sz="1600" dirty="0" smtClean="0">
                <a:solidFill>
                  <a:schemeClr val="tx1"/>
                </a:solidFill>
              </a:rPr>
              <a:t>develop collaborative processes for </a:t>
            </a:r>
            <a:r>
              <a:rPr lang="en-AU" sz="1600" dirty="0">
                <a:solidFill>
                  <a:schemeClr val="tx1"/>
                </a:solidFill>
              </a:rPr>
              <a:t>all stakeholders to have a </a:t>
            </a:r>
            <a:r>
              <a:rPr lang="en-AU" sz="1600" dirty="0" smtClean="0">
                <a:solidFill>
                  <a:schemeClr val="tx1"/>
                </a:solidFill>
              </a:rPr>
              <a:t>real say </a:t>
            </a:r>
            <a:r>
              <a:rPr lang="en-AU" sz="1600" dirty="0">
                <a:solidFill>
                  <a:schemeClr val="tx1"/>
                </a:solidFill>
              </a:rPr>
              <a:t>in LAA </a:t>
            </a:r>
            <a:r>
              <a:rPr lang="en-AU" sz="1600" dirty="0" smtClean="0">
                <a:solidFill>
                  <a:schemeClr val="tx1"/>
                </a:solidFill>
              </a:rPr>
              <a:t>coexistence mechanisms</a:t>
            </a:r>
            <a:endParaRPr lang="en-AU" sz="1600" dirty="0">
              <a:solidFill>
                <a:schemeClr val="tx1"/>
              </a:solidFill>
            </a:endParaRPr>
          </a:p>
        </p:txBody>
      </p:sp>
      <p:sp>
        <p:nvSpPr>
          <p:cNvPr id="10" name="Down Arrow 9"/>
          <p:cNvSpPr/>
          <p:nvPr/>
        </p:nvSpPr>
        <p:spPr bwMode="auto">
          <a:xfrm>
            <a:off x="1752600" y="2971800"/>
            <a:ext cx="1828800" cy="457200"/>
          </a:xfrm>
          <a:prstGeom prst="downArrow">
            <a:avLst/>
          </a:prstGeom>
          <a:solidFill>
            <a:schemeClr val="accent2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Down Arrow 10"/>
          <p:cNvSpPr/>
          <p:nvPr/>
        </p:nvSpPr>
        <p:spPr bwMode="auto">
          <a:xfrm>
            <a:off x="1752600" y="4648200"/>
            <a:ext cx="1828800" cy="457200"/>
          </a:xfrm>
          <a:prstGeom prst="downArrow">
            <a:avLst/>
          </a:prstGeom>
          <a:solidFill>
            <a:schemeClr val="accent2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587257" y="2057400"/>
            <a:ext cx="870943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7986" y="3695700"/>
            <a:ext cx="1202377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5294384"/>
            <a:ext cx="841231" cy="841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5852" y="1941584"/>
            <a:ext cx="841231" cy="841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7024327" y="2035314"/>
            <a:ext cx="48442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+mj-lt"/>
              </a:rPr>
              <a:t>+</a:t>
            </a:r>
            <a:endParaRPr lang="en-AU" sz="6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3336400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" name="Group 104"/>
          <p:cNvGrpSpPr/>
          <p:nvPr/>
        </p:nvGrpSpPr>
        <p:grpSpPr>
          <a:xfrm>
            <a:off x="749657" y="1757362"/>
            <a:ext cx="7111729" cy="4344026"/>
            <a:chOff x="749657" y="1757362"/>
            <a:chExt cx="7111729" cy="4344026"/>
          </a:xfrm>
        </p:grpSpPr>
        <p:sp>
          <p:nvSpPr>
            <p:cNvPr id="106" name="Rectangle 105"/>
            <p:cNvSpPr/>
            <p:nvPr/>
          </p:nvSpPr>
          <p:spPr>
            <a:xfrm>
              <a:off x="2780134" y="1760212"/>
              <a:ext cx="1383848" cy="42488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Wait for frame</a:t>
              </a:r>
            </a:p>
          </p:txBody>
        </p:sp>
        <p:sp>
          <p:nvSpPr>
            <p:cNvPr id="107" name="Flowchart: Decision 106"/>
            <p:cNvSpPr/>
            <p:nvPr/>
          </p:nvSpPr>
          <p:spPr>
            <a:xfrm>
              <a:off x="2780136" y="2355047"/>
              <a:ext cx="1383847" cy="679812"/>
            </a:xfrm>
            <a:prstGeom prst="flowChartDecis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State is “Busy”?</a:t>
              </a:r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2780134" y="3289788"/>
              <a:ext cx="1383848" cy="42488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Set q = rand[0, CW]</a:t>
              </a:r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2780136" y="3884623"/>
              <a:ext cx="1383848" cy="42488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Wait until state is “Free”</a:t>
              </a:r>
            </a:p>
          </p:txBody>
        </p:sp>
        <p:sp>
          <p:nvSpPr>
            <p:cNvPr id="110" name="Flowchart: Decision 109"/>
            <p:cNvSpPr/>
            <p:nvPr/>
          </p:nvSpPr>
          <p:spPr>
            <a:xfrm>
              <a:off x="2780134" y="4577988"/>
              <a:ext cx="1383847" cy="679812"/>
            </a:xfrm>
            <a:prstGeom prst="flowChartDecis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q = 0?</a:t>
              </a:r>
            </a:p>
          </p:txBody>
        </p:sp>
        <p:cxnSp>
          <p:nvCxnSpPr>
            <p:cNvPr id="111" name="Elbow Connector 110"/>
            <p:cNvCxnSpPr>
              <a:stCxn id="147" idx="1"/>
              <a:endCxn id="115" idx="3"/>
            </p:cNvCxnSpPr>
            <p:nvPr/>
          </p:nvCxnSpPr>
          <p:spPr>
            <a:xfrm rot="10800000">
              <a:off x="2337041" y="5761483"/>
              <a:ext cx="443096" cy="935"/>
            </a:xfrm>
            <a:prstGeom prst="bentConnector3">
              <a:avLst>
                <a:gd name="adj1" fmla="val 50000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Elbow Connector 111"/>
            <p:cNvCxnSpPr>
              <a:stCxn id="115" idx="0"/>
              <a:endCxn id="110" idx="1"/>
            </p:cNvCxnSpPr>
            <p:nvPr/>
          </p:nvCxnSpPr>
          <p:spPr>
            <a:xfrm rot="5400000" flipH="1" flipV="1">
              <a:off x="1960785" y="4602227"/>
              <a:ext cx="503682" cy="1135016"/>
            </a:xfrm>
            <a:prstGeom prst="bentConnector2">
              <a:avLst/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Elbow Connector 112"/>
            <p:cNvCxnSpPr>
              <a:stCxn id="110" idx="2"/>
              <a:endCxn id="147" idx="0"/>
            </p:cNvCxnSpPr>
            <p:nvPr/>
          </p:nvCxnSpPr>
          <p:spPr>
            <a:xfrm rot="16200000" flipH="1">
              <a:off x="3325971" y="5403886"/>
              <a:ext cx="292176" cy="3"/>
            </a:xfrm>
            <a:prstGeom prst="bentConnector3">
              <a:avLst>
                <a:gd name="adj1" fmla="val 50000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Elbow Connector 113"/>
            <p:cNvCxnSpPr>
              <a:stCxn id="109" idx="2"/>
              <a:endCxn id="110" idx="0"/>
            </p:cNvCxnSpPr>
            <p:nvPr/>
          </p:nvCxnSpPr>
          <p:spPr>
            <a:xfrm rot="5400000">
              <a:off x="3337818" y="4443745"/>
              <a:ext cx="268483" cy="2"/>
            </a:xfrm>
            <a:prstGeom prst="bentConnector3">
              <a:avLst>
                <a:gd name="adj1" fmla="val 50000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5" name="Flowchart: Decision 114"/>
            <p:cNvSpPr/>
            <p:nvPr/>
          </p:nvSpPr>
          <p:spPr>
            <a:xfrm>
              <a:off x="953194" y="5421576"/>
              <a:ext cx="1383847" cy="679812"/>
            </a:xfrm>
            <a:prstGeom prst="flowChartDecis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State “Free” at end of slot?</a:t>
              </a:r>
              <a:endParaRPr lang="en-AU" sz="1000" dirty="0">
                <a:solidFill>
                  <a:schemeClr val="tx1"/>
                </a:solidFill>
              </a:endParaRPr>
            </a:p>
          </p:txBody>
        </p:sp>
        <p:cxnSp>
          <p:nvCxnSpPr>
            <p:cNvPr id="116" name="Elbow Connector 115"/>
            <p:cNvCxnSpPr>
              <a:stCxn id="115" idx="1"/>
              <a:endCxn id="109" idx="1"/>
            </p:cNvCxnSpPr>
            <p:nvPr/>
          </p:nvCxnSpPr>
          <p:spPr>
            <a:xfrm rot="10800000" flipH="1">
              <a:off x="953194" y="4097064"/>
              <a:ext cx="1826942" cy="1664418"/>
            </a:xfrm>
            <a:prstGeom prst="bentConnector3">
              <a:avLst>
                <a:gd name="adj1" fmla="val -12513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7" name="Flowchart: Decision 116"/>
            <p:cNvSpPr/>
            <p:nvPr/>
          </p:nvSpPr>
          <p:spPr>
            <a:xfrm>
              <a:off x="6332791" y="2353879"/>
              <a:ext cx="1383847" cy="679812"/>
            </a:xfrm>
            <a:prstGeom prst="flowChartDecis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State “Free” at end of slot?</a:t>
              </a:r>
              <a:endParaRPr lang="en-AU" sz="1000" dirty="0">
                <a:solidFill>
                  <a:schemeClr val="tx1"/>
                </a:solidFill>
              </a:endParaRPr>
            </a:p>
          </p:txBody>
        </p:sp>
        <p:cxnSp>
          <p:nvCxnSpPr>
            <p:cNvPr id="118" name="Elbow Connector 117"/>
            <p:cNvCxnSpPr>
              <a:stCxn id="107" idx="3"/>
              <a:endCxn id="117" idx="1"/>
            </p:cNvCxnSpPr>
            <p:nvPr/>
          </p:nvCxnSpPr>
          <p:spPr>
            <a:xfrm flipV="1">
              <a:off x="4163983" y="2693785"/>
              <a:ext cx="2168808" cy="1168"/>
            </a:xfrm>
            <a:prstGeom prst="bentConnector3">
              <a:avLst>
                <a:gd name="adj1" fmla="val 50000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Elbow Connector 118"/>
            <p:cNvCxnSpPr>
              <a:stCxn id="117" idx="2"/>
              <a:endCxn id="108" idx="3"/>
            </p:cNvCxnSpPr>
            <p:nvPr/>
          </p:nvCxnSpPr>
          <p:spPr>
            <a:xfrm rot="5400000">
              <a:off x="5360080" y="1837594"/>
              <a:ext cx="468538" cy="2860733"/>
            </a:xfrm>
            <a:prstGeom prst="bentConnector2">
              <a:avLst/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Elbow Connector 119"/>
            <p:cNvCxnSpPr>
              <a:stCxn id="107" idx="2"/>
              <a:endCxn id="108" idx="0"/>
            </p:cNvCxnSpPr>
            <p:nvPr/>
          </p:nvCxnSpPr>
          <p:spPr>
            <a:xfrm rot="5400000">
              <a:off x="3344595" y="3162323"/>
              <a:ext cx="254929" cy="1"/>
            </a:xfrm>
            <a:prstGeom prst="bentConnector3">
              <a:avLst>
                <a:gd name="adj1" fmla="val 50000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Elbow Connector 120"/>
            <p:cNvCxnSpPr>
              <a:stCxn id="108" idx="2"/>
              <a:endCxn id="109" idx="0"/>
            </p:cNvCxnSpPr>
            <p:nvPr/>
          </p:nvCxnSpPr>
          <p:spPr>
            <a:xfrm rot="16200000" flipH="1">
              <a:off x="3387083" y="3799646"/>
              <a:ext cx="169953" cy="2"/>
            </a:xfrm>
            <a:prstGeom prst="bentConnector3">
              <a:avLst>
                <a:gd name="adj1" fmla="val 50000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2" name="Flowchart: Decision 121"/>
            <p:cNvSpPr/>
            <p:nvPr/>
          </p:nvSpPr>
          <p:spPr>
            <a:xfrm>
              <a:off x="6332790" y="5055530"/>
              <a:ext cx="1383847" cy="679812"/>
            </a:xfrm>
            <a:prstGeom prst="flowChartDecis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Frame ready to </a:t>
              </a:r>
              <a:r>
                <a:rPr lang="en-AU" sz="1000" dirty="0" err="1" smtClean="0">
                  <a:solidFill>
                    <a:schemeClr val="tx1"/>
                  </a:solidFill>
                </a:rPr>
                <a:t>tx</a:t>
              </a:r>
              <a:r>
                <a:rPr lang="en-AU" sz="1000" dirty="0" smtClean="0">
                  <a:solidFill>
                    <a:schemeClr val="tx1"/>
                  </a:solidFill>
                </a:rPr>
                <a:t>?</a:t>
              </a:r>
            </a:p>
          </p:txBody>
        </p:sp>
        <p:sp>
          <p:nvSpPr>
            <p:cNvPr id="123" name="Rectangle 122"/>
            <p:cNvSpPr/>
            <p:nvPr/>
          </p:nvSpPr>
          <p:spPr>
            <a:xfrm>
              <a:off x="4559368" y="4012086"/>
              <a:ext cx="1383848" cy="42488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err="1" smtClean="0">
                  <a:solidFill>
                    <a:schemeClr val="tx1"/>
                  </a:solidFill>
                </a:rPr>
                <a:t>Tx</a:t>
              </a:r>
              <a:r>
                <a:rPr lang="en-AU" sz="1000" dirty="0" smtClean="0">
                  <a:solidFill>
                    <a:schemeClr val="tx1"/>
                  </a:solidFill>
                </a:rPr>
                <a:t> frame</a:t>
              </a:r>
            </a:p>
          </p:txBody>
        </p:sp>
        <p:cxnSp>
          <p:nvCxnSpPr>
            <p:cNvPr id="124" name="Elbow Connector 123"/>
            <p:cNvCxnSpPr>
              <a:stCxn id="123" idx="1"/>
              <a:endCxn id="108" idx="3"/>
            </p:cNvCxnSpPr>
            <p:nvPr/>
          </p:nvCxnSpPr>
          <p:spPr>
            <a:xfrm rot="10800000">
              <a:off x="4163983" y="3502230"/>
              <a:ext cx="395386" cy="722299"/>
            </a:xfrm>
            <a:prstGeom prst="bentConnector3">
              <a:avLst>
                <a:gd name="adj1" fmla="val 50000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Elbow Connector 124"/>
            <p:cNvCxnSpPr>
              <a:stCxn id="122" idx="0"/>
              <a:endCxn id="132" idx="2"/>
            </p:cNvCxnSpPr>
            <p:nvPr/>
          </p:nvCxnSpPr>
          <p:spPr>
            <a:xfrm rot="16200000" flipV="1">
              <a:off x="6779167" y="4809982"/>
              <a:ext cx="491095" cy="1"/>
            </a:xfrm>
            <a:prstGeom prst="bentConnector3">
              <a:avLst>
                <a:gd name="adj1" fmla="val 50000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Elbow Connector 125"/>
            <p:cNvCxnSpPr>
              <a:stCxn id="110" idx="3"/>
              <a:endCxn id="122" idx="1"/>
            </p:cNvCxnSpPr>
            <p:nvPr/>
          </p:nvCxnSpPr>
          <p:spPr>
            <a:xfrm>
              <a:off x="4163981" y="4917894"/>
              <a:ext cx="2168809" cy="477542"/>
            </a:xfrm>
            <a:prstGeom prst="bentConnector3">
              <a:avLst>
                <a:gd name="adj1" fmla="val 50000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Elbow Connector 126"/>
            <p:cNvCxnSpPr>
              <a:stCxn id="117" idx="3"/>
              <a:endCxn id="132" idx="3"/>
            </p:cNvCxnSpPr>
            <p:nvPr/>
          </p:nvCxnSpPr>
          <p:spPr>
            <a:xfrm flipH="1">
              <a:off x="7716636" y="2693785"/>
              <a:ext cx="2" cy="1530744"/>
            </a:xfrm>
            <a:prstGeom prst="bentConnector3">
              <a:avLst>
                <a:gd name="adj1" fmla="val -11430000000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Elbow Connector 127"/>
            <p:cNvCxnSpPr>
              <a:stCxn id="122" idx="3"/>
              <a:endCxn id="106" idx="3"/>
            </p:cNvCxnSpPr>
            <p:nvPr/>
          </p:nvCxnSpPr>
          <p:spPr>
            <a:xfrm flipH="1" flipV="1">
              <a:off x="4163982" y="1972653"/>
              <a:ext cx="3552655" cy="3422783"/>
            </a:xfrm>
            <a:prstGeom prst="bentConnector3">
              <a:avLst>
                <a:gd name="adj1" fmla="val -17432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9" name="Flowchart: Preparation 128"/>
            <p:cNvSpPr/>
            <p:nvPr/>
          </p:nvSpPr>
          <p:spPr>
            <a:xfrm>
              <a:off x="1264493" y="1757362"/>
              <a:ext cx="807244" cy="432494"/>
            </a:xfrm>
            <a:prstGeom prst="flowChartPreparat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Start</a:t>
              </a:r>
            </a:p>
          </p:txBody>
        </p:sp>
        <p:cxnSp>
          <p:nvCxnSpPr>
            <p:cNvPr id="130" name="Elbow Connector 129"/>
            <p:cNvCxnSpPr>
              <a:stCxn id="129" idx="3"/>
              <a:endCxn id="106" idx="1"/>
            </p:cNvCxnSpPr>
            <p:nvPr/>
          </p:nvCxnSpPr>
          <p:spPr>
            <a:xfrm flipV="1">
              <a:off x="2071737" y="1972653"/>
              <a:ext cx="708397" cy="956"/>
            </a:xfrm>
            <a:prstGeom prst="bentConnector3">
              <a:avLst>
                <a:gd name="adj1" fmla="val 50000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Elbow Connector 130"/>
            <p:cNvCxnSpPr>
              <a:stCxn id="106" idx="2"/>
              <a:endCxn id="107" idx="0"/>
            </p:cNvCxnSpPr>
            <p:nvPr/>
          </p:nvCxnSpPr>
          <p:spPr>
            <a:xfrm rot="16200000" flipH="1">
              <a:off x="3387082" y="2270069"/>
              <a:ext cx="169953" cy="1"/>
            </a:xfrm>
            <a:prstGeom prst="bentConnector3">
              <a:avLst>
                <a:gd name="adj1" fmla="val 50000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2" name="Flowchart: Decision 131"/>
            <p:cNvSpPr/>
            <p:nvPr/>
          </p:nvSpPr>
          <p:spPr>
            <a:xfrm>
              <a:off x="6332789" y="3884623"/>
              <a:ext cx="1383847" cy="679812"/>
            </a:xfrm>
            <a:prstGeom prst="flowChartDecis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Is higher priority </a:t>
              </a:r>
              <a:r>
                <a:rPr lang="en-AU" sz="1000" dirty="0" smtClean="0">
                  <a:solidFill>
                    <a:schemeClr val="tx1"/>
                  </a:solidFill>
                </a:rPr>
                <a:t>q=0?</a:t>
              </a:r>
              <a:endParaRPr lang="en-AU" sz="10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133" name="Elbow Connector 132"/>
            <p:cNvCxnSpPr>
              <a:stCxn id="132" idx="0"/>
              <a:endCxn id="108" idx="3"/>
            </p:cNvCxnSpPr>
            <p:nvPr/>
          </p:nvCxnSpPr>
          <p:spPr>
            <a:xfrm rot="16200000" flipV="1">
              <a:off x="5403151" y="2263060"/>
              <a:ext cx="382394" cy="2860731"/>
            </a:xfrm>
            <a:prstGeom prst="bentConnector2">
              <a:avLst/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Elbow Connector 133"/>
            <p:cNvCxnSpPr>
              <a:stCxn id="132" idx="1"/>
              <a:endCxn id="123" idx="3"/>
            </p:cNvCxnSpPr>
            <p:nvPr/>
          </p:nvCxnSpPr>
          <p:spPr>
            <a:xfrm rot="10800000">
              <a:off x="5943217" y="4224529"/>
              <a:ext cx="389573" cy="1"/>
            </a:xfrm>
            <a:prstGeom prst="bentConnector3">
              <a:avLst>
                <a:gd name="adj1" fmla="val 50000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5" name="Rectangle 134"/>
            <p:cNvSpPr/>
            <p:nvPr/>
          </p:nvSpPr>
          <p:spPr>
            <a:xfrm>
              <a:off x="3476857" y="3034858"/>
              <a:ext cx="164743" cy="254929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136" name="Rectangle 135"/>
            <p:cNvSpPr/>
            <p:nvPr/>
          </p:nvSpPr>
          <p:spPr>
            <a:xfrm>
              <a:off x="4163983" y="2440023"/>
              <a:ext cx="164743" cy="254929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137" name="Rectangle 136"/>
            <p:cNvSpPr/>
            <p:nvPr/>
          </p:nvSpPr>
          <p:spPr>
            <a:xfrm>
              <a:off x="7682357" y="2494786"/>
              <a:ext cx="164743" cy="254929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138" name="Rectangle 137"/>
            <p:cNvSpPr/>
            <p:nvPr/>
          </p:nvSpPr>
          <p:spPr>
            <a:xfrm>
              <a:off x="7015853" y="2984857"/>
              <a:ext cx="164743" cy="254929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139" name="Rectangle 138"/>
            <p:cNvSpPr/>
            <p:nvPr/>
          </p:nvSpPr>
          <p:spPr>
            <a:xfrm>
              <a:off x="6183758" y="4019558"/>
              <a:ext cx="164743" cy="254929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140" name="Rectangle 139"/>
            <p:cNvSpPr/>
            <p:nvPr/>
          </p:nvSpPr>
          <p:spPr>
            <a:xfrm>
              <a:off x="7013858" y="3701124"/>
              <a:ext cx="164743" cy="254929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141" name="Rectangle 140"/>
            <p:cNvSpPr/>
            <p:nvPr/>
          </p:nvSpPr>
          <p:spPr>
            <a:xfrm>
              <a:off x="7696643" y="5192838"/>
              <a:ext cx="164743" cy="254929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142" name="Rectangle 141"/>
            <p:cNvSpPr/>
            <p:nvPr/>
          </p:nvSpPr>
          <p:spPr>
            <a:xfrm>
              <a:off x="7007000" y="4872030"/>
              <a:ext cx="164743" cy="254929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143" name="Rectangle 142"/>
            <p:cNvSpPr/>
            <p:nvPr/>
          </p:nvSpPr>
          <p:spPr>
            <a:xfrm>
              <a:off x="749657" y="5499176"/>
              <a:ext cx="164743" cy="254929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144" name="Rectangle 143"/>
            <p:cNvSpPr/>
            <p:nvPr/>
          </p:nvSpPr>
          <p:spPr>
            <a:xfrm>
              <a:off x="1621629" y="5236363"/>
              <a:ext cx="164743" cy="254929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145" name="Rectangle 144"/>
            <p:cNvSpPr/>
            <p:nvPr/>
          </p:nvSpPr>
          <p:spPr>
            <a:xfrm>
              <a:off x="4114800" y="4712357"/>
              <a:ext cx="164743" cy="254929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146" name="Rectangle 145"/>
            <p:cNvSpPr/>
            <p:nvPr/>
          </p:nvSpPr>
          <p:spPr>
            <a:xfrm>
              <a:off x="3469047" y="5198137"/>
              <a:ext cx="164743" cy="254929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147" name="Rectangle 146"/>
            <p:cNvSpPr/>
            <p:nvPr/>
          </p:nvSpPr>
          <p:spPr>
            <a:xfrm>
              <a:off x="2780137" y="5549976"/>
              <a:ext cx="1383848" cy="42488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Set q = q -1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solidFill>
                  <a:srgbClr val="00B050"/>
                </a:solidFill>
              </a:rPr>
              <a:t>Summary:</a:t>
            </a:r>
            <a:r>
              <a:rPr lang="en-AU" dirty="0"/>
              <a:t> The revised flow chart </a:t>
            </a:r>
            <a:r>
              <a:rPr lang="en-AU" dirty="0" smtClean="0"/>
              <a:t>ensures transmissions occur on slot boundaries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sp>
        <p:nvSpPr>
          <p:cNvPr id="52" name="Rounded Rectangle 51"/>
          <p:cNvSpPr/>
          <p:nvPr/>
        </p:nvSpPr>
        <p:spPr bwMode="auto">
          <a:xfrm>
            <a:off x="6242808" y="2269644"/>
            <a:ext cx="1563808" cy="892253"/>
          </a:xfrm>
          <a:prstGeom prst="roundRect">
            <a:avLst/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54" name="Straight Connector 53"/>
          <p:cNvCxnSpPr>
            <a:stCxn id="52" idx="2"/>
            <a:endCxn id="53" idx="0"/>
          </p:cNvCxnSpPr>
          <p:nvPr/>
        </p:nvCxnSpPr>
        <p:spPr bwMode="auto">
          <a:xfrm flipH="1">
            <a:off x="6743700" y="3161897"/>
            <a:ext cx="281012" cy="170567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58" name="Rounded Rectangle 57"/>
          <p:cNvSpPr/>
          <p:nvPr/>
        </p:nvSpPr>
        <p:spPr bwMode="auto">
          <a:xfrm>
            <a:off x="874592" y="5318429"/>
            <a:ext cx="1563808" cy="892253"/>
          </a:xfrm>
          <a:prstGeom prst="roundRect">
            <a:avLst/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59" name="Straight Connector 58"/>
          <p:cNvCxnSpPr>
            <a:stCxn id="58" idx="3"/>
            <a:endCxn id="53" idx="1"/>
          </p:cNvCxnSpPr>
          <p:nvPr/>
        </p:nvCxnSpPr>
        <p:spPr bwMode="auto">
          <a:xfrm flipV="1">
            <a:off x="2438400" y="4716926"/>
            <a:ext cx="2286000" cy="104763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55" name="Rectangle 54"/>
          <p:cNvSpPr/>
          <p:nvPr/>
        </p:nvSpPr>
        <p:spPr bwMode="auto">
          <a:xfrm>
            <a:off x="304800" y="2567487"/>
            <a:ext cx="2295374" cy="1295892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1400" b="1" i="0" u="none" strike="noStrike" cap="none" normalizeH="0" baseline="0" dirty="0" smtClean="0">
                <a:ln>
                  <a:noFill/>
                </a:ln>
                <a:effectLst/>
                <a:latin typeface="+mj-lt"/>
              </a:rPr>
              <a:t>Note:</a:t>
            </a:r>
            <a:r>
              <a:rPr kumimoji="0" lang="en-AU" sz="1400" b="1" i="0" u="none" strike="noStrike" cap="none" normalizeH="0" dirty="0" smtClean="0">
                <a:ln>
                  <a:noFill/>
                </a:ln>
                <a:effectLst/>
                <a:latin typeface="+mj-lt"/>
              </a:rPr>
              <a:t> </a:t>
            </a:r>
            <a:r>
              <a:rPr kumimoji="0" lang="en-AU" sz="1400" b="1" i="0" u="none" strike="noStrike" cap="none" normalizeH="0" baseline="0" dirty="0" smtClean="0">
                <a:ln>
                  <a:noFill/>
                </a:ln>
                <a:effectLst/>
                <a:latin typeface="+mj-lt"/>
              </a:rPr>
              <a:t>This</a:t>
            </a:r>
            <a:r>
              <a:rPr kumimoji="0" lang="en-AU" sz="1400" b="1" i="0" u="none" strike="noStrike" cap="none" normalizeH="0" dirty="0" smtClean="0">
                <a:ln>
                  <a:noFill/>
                </a:ln>
                <a:effectLst/>
                <a:latin typeface="+mj-lt"/>
              </a:rPr>
              <a:t> diagram is not intended as a detailed specification – but rather a statement of principles</a:t>
            </a:r>
            <a:endParaRPr kumimoji="0" lang="en-AU" sz="1400" b="1" i="0" u="none" strike="noStrike" cap="none" normalizeH="0" baseline="0" dirty="0" smtClean="0">
              <a:ln>
                <a:noFill/>
              </a:ln>
              <a:effectLst/>
              <a:latin typeface="+mj-lt"/>
            </a:endParaRPr>
          </a:p>
        </p:txBody>
      </p:sp>
      <p:sp>
        <p:nvSpPr>
          <p:cNvPr id="101" name="Rectangle 100"/>
          <p:cNvSpPr/>
          <p:nvPr/>
        </p:nvSpPr>
        <p:spPr bwMode="auto">
          <a:xfrm>
            <a:off x="3810000" y="6172200"/>
            <a:ext cx="4724399" cy="273542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Note: </a:t>
            </a:r>
            <a:r>
              <a:rPr kumimoji="0" lang="en-AU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CW, “Free” and “Busy” are defined on earlier slides </a:t>
            </a:r>
            <a:endParaRPr kumimoji="0" lang="en-A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53" name="Rounded Rectangle 52"/>
          <p:cNvSpPr/>
          <p:nvPr/>
        </p:nvSpPr>
        <p:spPr bwMode="auto">
          <a:xfrm>
            <a:off x="4724400" y="3332464"/>
            <a:ext cx="4038600" cy="2768924"/>
          </a:xfrm>
          <a:prstGeom prst="roundRect">
            <a:avLst>
              <a:gd name="adj" fmla="val 5262"/>
            </a:avLst>
          </a:prstGeom>
          <a:solidFill>
            <a:srgbClr val="FFFFFF">
              <a:alpha val="89804"/>
            </a:srgbClr>
          </a:solidFill>
          <a:ln w="1270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171450" indent="-171450" eaLnBrk="0" hangingPunct="0">
              <a:spcBef>
                <a:spcPts val="7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latin typeface="+mj-lt"/>
              </a:rPr>
              <a:t>The 3GPP Cat </a:t>
            </a:r>
            <a:r>
              <a:rPr lang="en-US" sz="1600" dirty="0" smtClean="0">
                <a:latin typeface="+mj-lt"/>
              </a:rPr>
              <a:t>4 flow </a:t>
            </a:r>
            <a:r>
              <a:rPr lang="en-US" sz="1600" dirty="0">
                <a:latin typeface="+mj-lt"/>
              </a:rPr>
              <a:t>chart </a:t>
            </a:r>
            <a:r>
              <a:rPr lang="en-US" sz="1600" dirty="0" smtClean="0">
                <a:latin typeface="+mj-lt"/>
              </a:rPr>
              <a:t>does not force </a:t>
            </a:r>
            <a:r>
              <a:rPr lang="en-US" sz="1600" dirty="0" smtClean="0">
                <a:latin typeface="+mj-lt"/>
              </a:rPr>
              <a:t>transmission </a:t>
            </a:r>
            <a:r>
              <a:rPr lang="en-US" sz="1600" dirty="0" smtClean="0">
                <a:latin typeface="+mj-lt"/>
              </a:rPr>
              <a:t>on the access slot </a:t>
            </a:r>
            <a:r>
              <a:rPr lang="en-US" sz="1600" dirty="0" smtClean="0">
                <a:latin typeface="+mj-lt"/>
              </a:rPr>
              <a:t>boundaries </a:t>
            </a:r>
            <a:r>
              <a:rPr lang="en-US" sz="1600" dirty="0" smtClean="0">
                <a:latin typeface="+mj-lt"/>
              </a:rPr>
              <a:t>in </a:t>
            </a:r>
            <a:r>
              <a:rPr lang="en-US" sz="1600" dirty="0" smtClean="0">
                <a:latin typeface="+mj-lt"/>
              </a:rPr>
              <a:t>all cases</a:t>
            </a:r>
          </a:p>
          <a:p>
            <a:pPr marL="171450" indent="-171450" eaLnBrk="0" hangingPunct="0">
              <a:spcBef>
                <a:spcPts val="700"/>
              </a:spcBef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+mj-lt"/>
              </a:rPr>
              <a:t>This </a:t>
            </a:r>
            <a:r>
              <a:rPr lang="en-US" sz="1600" dirty="0" smtClean="0">
                <a:latin typeface="+mj-lt"/>
              </a:rPr>
              <a:t>smearing of the contention window will </a:t>
            </a:r>
            <a:r>
              <a:rPr lang="en-US" sz="1600" dirty="0" smtClean="0">
                <a:latin typeface="+mj-lt"/>
              </a:rPr>
              <a:t>adversely affect both Wi-Fi and </a:t>
            </a:r>
            <a:r>
              <a:rPr lang="en-US" sz="1600" dirty="0" smtClean="0">
                <a:latin typeface="+mj-lt"/>
              </a:rPr>
              <a:t>LAA</a:t>
            </a:r>
          </a:p>
          <a:p>
            <a:pPr marL="357188" lvl="1" indent="-174625" eaLnBrk="0" hangingPunct="0">
              <a:spcBef>
                <a:spcPts val="300"/>
              </a:spcBef>
              <a:buFont typeface="Arial" panose="020B0604020202020204" pitchFamily="34" charset="0"/>
              <a:buChar char="−"/>
            </a:pPr>
            <a:r>
              <a:rPr lang="en-US" sz="1400" dirty="0">
                <a:latin typeface="+mj-lt"/>
              </a:rPr>
              <a:t>N</a:t>
            </a:r>
            <a:r>
              <a:rPr lang="en-US" sz="1400" dirty="0" smtClean="0">
                <a:latin typeface="+mj-lt"/>
              </a:rPr>
              <a:t>ot using slot sync makes access more like ALOHA, less like slotted ALOHA</a:t>
            </a:r>
            <a:endParaRPr lang="en-US" sz="1400" dirty="0" smtClean="0">
              <a:latin typeface="+mj-lt"/>
            </a:endParaRPr>
          </a:p>
          <a:p>
            <a:pPr marL="171450" indent="-171450" eaLnBrk="0" hangingPunct="0">
              <a:spcBef>
                <a:spcPts val="700"/>
              </a:spcBef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+mj-lt"/>
              </a:rPr>
              <a:t>IEEE 802 recommends the Cat 4 flow chart be refined to transmit only on </a:t>
            </a:r>
            <a:r>
              <a:rPr lang="en-US" sz="1600" dirty="0" smtClean="0">
                <a:latin typeface="+mj-lt"/>
              </a:rPr>
              <a:t>access slot </a:t>
            </a:r>
            <a:r>
              <a:rPr lang="en-US" sz="1600" dirty="0">
                <a:latin typeface="+mj-lt"/>
              </a:rPr>
              <a:t>boundaries </a:t>
            </a:r>
            <a:endParaRPr lang="en-US" sz="16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0703882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" name="Group 102"/>
          <p:cNvGrpSpPr/>
          <p:nvPr/>
        </p:nvGrpSpPr>
        <p:grpSpPr>
          <a:xfrm>
            <a:off x="749657" y="1757362"/>
            <a:ext cx="7111729" cy="4344026"/>
            <a:chOff x="749657" y="1757362"/>
            <a:chExt cx="7111729" cy="4344026"/>
          </a:xfrm>
        </p:grpSpPr>
        <p:sp>
          <p:nvSpPr>
            <p:cNvPr id="104" name="Rectangle 103"/>
            <p:cNvSpPr/>
            <p:nvPr/>
          </p:nvSpPr>
          <p:spPr>
            <a:xfrm>
              <a:off x="2780134" y="1760212"/>
              <a:ext cx="1383848" cy="42488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Wait for frame</a:t>
              </a:r>
            </a:p>
          </p:txBody>
        </p:sp>
        <p:sp>
          <p:nvSpPr>
            <p:cNvPr id="105" name="Flowchart: Decision 104"/>
            <p:cNvSpPr/>
            <p:nvPr/>
          </p:nvSpPr>
          <p:spPr>
            <a:xfrm>
              <a:off x="2780136" y="2355047"/>
              <a:ext cx="1383847" cy="679812"/>
            </a:xfrm>
            <a:prstGeom prst="flowChartDecis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State is “Busy”?</a:t>
              </a:r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2780134" y="3289788"/>
              <a:ext cx="1383848" cy="42488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Set q = rand[0, CW]</a:t>
              </a:r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2780136" y="3884623"/>
              <a:ext cx="1383848" cy="42488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Wait until state is “Free”</a:t>
              </a:r>
            </a:p>
          </p:txBody>
        </p:sp>
        <p:sp>
          <p:nvSpPr>
            <p:cNvPr id="108" name="Flowchart: Decision 107"/>
            <p:cNvSpPr/>
            <p:nvPr/>
          </p:nvSpPr>
          <p:spPr>
            <a:xfrm>
              <a:off x="2780134" y="4577988"/>
              <a:ext cx="1383847" cy="679812"/>
            </a:xfrm>
            <a:prstGeom prst="flowChartDecis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q = 0?</a:t>
              </a:r>
            </a:p>
          </p:txBody>
        </p:sp>
        <p:cxnSp>
          <p:nvCxnSpPr>
            <p:cNvPr id="109" name="Elbow Connector 108"/>
            <p:cNvCxnSpPr>
              <a:stCxn id="145" idx="1"/>
              <a:endCxn id="113" idx="3"/>
            </p:cNvCxnSpPr>
            <p:nvPr/>
          </p:nvCxnSpPr>
          <p:spPr>
            <a:xfrm rot="10800000">
              <a:off x="2337041" y="5761483"/>
              <a:ext cx="443096" cy="935"/>
            </a:xfrm>
            <a:prstGeom prst="bentConnector3">
              <a:avLst>
                <a:gd name="adj1" fmla="val 50000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Elbow Connector 109"/>
            <p:cNvCxnSpPr>
              <a:stCxn id="113" idx="0"/>
              <a:endCxn id="108" idx="1"/>
            </p:cNvCxnSpPr>
            <p:nvPr/>
          </p:nvCxnSpPr>
          <p:spPr>
            <a:xfrm rot="5400000" flipH="1" flipV="1">
              <a:off x="1960785" y="4602227"/>
              <a:ext cx="503682" cy="1135016"/>
            </a:xfrm>
            <a:prstGeom prst="bentConnector2">
              <a:avLst/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Elbow Connector 110"/>
            <p:cNvCxnSpPr>
              <a:stCxn id="108" idx="2"/>
              <a:endCxn id="145" idx="0"/>
            </p:cNvCxnSpPr>
            <p:nvPr/>
          </p:nvCxnSpPr>
          <p:spPr>
            <a:xfrm rot="16200000" flipH="1">
              <a:off x="3325971" y="5403886"/>
              <a:ext cx="292176" cy="3"/>
            </a:xfrm>
            <a:prstGeom prst="bentConnector3">
              <a:avLst>
                <a:gd name="adj1" fmla="val 50000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Elbow Connector 111"/>
            <p:cNvCxnSpPr>
              <a:stCxn id="107" idx="2"/>
              <a:endCxn id="108" idx="0"/>
            </p:cNvCxnSpPr>
            <p:nvPr/>
          </p:nvCxnSpPr>
          <p:spPr>
            <a:xfrm rot="5400000">
              <a:off x="3337818" y="4443745"/>
              <a:ext cx="268483" cy="2"/>
            </a:xfrm>
            <a:prstGeom prst="bentConnector3">
              <a:avLst>
                <a:gd name="adj1" fmla="val 50000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" name="Flowchart: Decision 112"/>
            <p:cNvSpPr/>
            <p:nvPr/>
          </p:nvSpPr>
          <p:spPr>
            <a:xfrm>
              <a:off x="953194" y="5421576"/>
              <a:ext cx="1383847" cy="679812"/>
            </a:xfrm>
            <a:prstGeom prst="flowChartDecis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State “Free” at end of slot?</a:t>
              </a:r>
              <a:endParaRPr lang="en-AU" sz="1000" dirty="0">
                <a:solidFill>
                  <a:schemeClr val="tx1"/>
                </a:solidFill>
              </a:endParaRPr>
            </a:p>
          </p:txBody>
        </p:sp>
        <p:cxnSp>
          <p:nvCxnSpPr>
            <p:cNvPr id="114" name="Elbow Connector 113"/>
            <p:cNvCxnSpPr>
              <a:stCxn id="113" idx="1"/>
              <a:endCxn id="107" idx="1"/>
            </p:cNvCxnSpPr>
            <p:nvPr/>
          </p:nvCxnSpPr>
          <p:spPr>
            <a:xfrm rot="10800000" flipH="1">
              <a:off x="953194" y="4097064"/>
              <a:ext cx="1826942" cy="1664418"/>
            </a:xfrm>
            <a:prstGeom prst="bentConnector3">
              <a:avLst>
                <a:gd name="adj1" fmla="val -12513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5" name="Flowchart: Decision 114"/>
            <p:cNvSpPr/>
            <p:nvPr/>
          </p:nvSpPr>
          <p:spPr>
            <a:xfrm>
              <a:off x="6332791" y="2353879"/>
              <a:ext cx="1383847" cy="679812"/>
            </a:xfrm>
            <a:prstGeom prst="flowChartDecis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State “Free” at end of slot?</a:t>
              </a:r>
              <a:endParaRPr lang="en-AU" sz="1000" dirty="0">
                <a:solidFill>
                  <a:schemeClr val="tx1"/>
                </a:solidFill>
              </a:endParaRPr>
            </a:p>
          </p:txBody>
        </p:sp>
        <p:cxnSp>
          <p:nvCxnSpPr>
            <p:cNvPr id="116" name="Elbow Connector 115"/>
            <p:cNvCxnSpPr>
              <a:stCxn id="105" idx="3"/>
              <a:endCxn id="115" idx="1"/>
            </p:cNvCxnSpPr>
            <p:nvPr/>
          </p:nvCxnSpPr>
          <p:spPr>
            <a:xfrm flipV="1">
              <a:off x="4163983" y="2693785"/>
              <a:ext cx="2168808" cy="1168"/>
            </a:xfrm>
            <a:prstGeom prst="bentConnector3">
              <a:avLst>
                <a:gd name="adj1" fmla="val 50000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Elbow Connector 116"/>
            <p:cNvCxnSpPr>
              <a:stCxn id="115" idx="2"/>
              <a:endCxn id="106" idx="3"/>
            </p:cNvCxnSpPr>
            <p:nvPr/>
          </p:nvCxnSpPr>
          <p:spPr>
            <a:xfrm rot="5400000">
              <a:off x="5360080" y="1837594"/>
              <a:ext cx="468538" cy="2860733"/>
            </a:xfrm>
            <a:prstGeom prst="bentConnector2">
              <a:avLst/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Elbow Connector 117"/>
            <p:cNvCxnSpPr>
              <a:stCxn id="105" idx="2"/>
              <a:endCxn id="106" idx="0"/>
            </p:cNvCxnSpPr>
            <p:nvPr/>
          </p:nvCxnSpPr>
          <p:spPr>
            <a:xfrm rot="5400000">
              <a:off x="3344595" y="3162323"/>
              <a:ext cx="254929" cy="1"/>
            </a:xfrm>
            <a:prstGeom prst="bentConnector3">
              <a:avLst>
                <a:gd name="adj1" fmla="val 50000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Elbow Connector 118"/>
            <p:cNvCxnSpPr>
              <a:stCxn id="106" idx="2"/>
              <a:endCxn id="107" idx="0"/>
            </p:cNvCxnSpPr>
            <p:nvPr/>
          </p:nvCxnSpPr>
          <p:spPr>
            <a:xfrm rot="16200000" flipH="1">
              <a:off x="3387083" y="3799646"/>
              <a:ext cx="169953" cy="2"/>
            </a:xfrm>
            <a:prstGeom prst="bentConnector3">
              <a:avLst>
                <a:gd name="adj1" fmla="val 50000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0" name="Flowchart: Decision 119"/>
            <p:cNvSpPr/>
            <p:nvPr/>
          </p:nvSpPr>
          <p:spPr>
            <a:xfrm>
              <a:off x="6332790" y="5055530"/>
              <a:ext cx="1383847" cy="679812"/>
            </a:xfrm>
            <a:prstGeom prst="flowChartDecis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Frame ready to </a:t>
              </a:r>
              <a:r>
                <a:rPr lang="en-AU" sz="1000" dirty="0" err="1" smtClean="0">
                  <a:solidFill>
                    <a:schemeClr val="tx1"/>
                  </a:solidFill>
                </a:rPr>
                <a:t>tx</a:t>
              </a:r>
              <a:r>
                <a:rPr lang="en-AU" sz="1000" dirty="0" smtClean="0">
                  <a:solidFill>
                    <a:schemeClr val="tx1"/>
                  </a:solidFill>
                </a:rPr>
                <a:t>?</a:t>
              </a:r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4559368" y="4012086"/>
              <a:ext cx="1383848" cy="42488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err="1" smtClean="0">
                  <a:solidFill>
                    <a:schemeClr val="tx1"/>
                  </a:solidFill>
                </a:rPr>
                <a:t>Tx</a:t>
              </a:r>
              <a:r>
                <a:rPr lang="en-AU" sz="1000" dirty="0" smtClean="0">
                  <a:solidFill>
                    <a:schemeClr val="tx1"/>
                  </a:solidFill>
                </a:rPr>
                <a:t> frame</a:t>
              </a:r>
            </a:p>
          </p:txBody>
        </p:sp>
        <p:cxnSp>
          <p:nvCxnSpPr>
            <p:cNvPr id="122" name="Elbow Connector 121"/>
            <p:cNvCxnSpPr>
              <a:stCxn id="121" idx="1"/>
              <a:endCxn id="106" idx="3"/>
            </p:cNvCxnSpPr>
            <p:nvPr/>
          </p:nvCxnSpPr>
          <p:spPr>
            <a:xfrm rot="10800000">
              <a:off x="4163983" y="3502230"/>
              <a:ext cx="395386" cy="722299"/>
            </a:xfrm>
            <a:prstGeom prst="bentConnector3">
              <a:avLst>
                <a:gd name="adj1" fmla="val 50000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Elbow Connector 122"/>
            <p:cNvCxnSpPr>
              <a:stCxn id="120" idx="0"/>
              <a:endCxn id="130" idx="2"/>
            </p:cNvCxnSpPr>
            <p:nvPr/>
          </p:nvCxnSpPr>
          <p:spPr>
            <a:xfrm rot="16200000" flipV="1">
              <a:off x="6779167" y="4809982"/>
              <a:ext cx="491095" cy="1"/>
            </a:xfrm>
            <a:prstGeom prst="bentConnector3">
              <a:avLst>
                <a:gd name="adj1" fmla="val 50000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Elbow Connector 123"/>
            <p:cNvCxnSpPr>
              <a:stCxn id="108" idx="3"/>
              <a:endCxn id="120" idx="1"/>
            </p:cNvCxnSpPr>
            <p:nvPr/>
          </p:nvCxnSpPr>
          <p:spPr>
            <a:xfrm>
              <a:off x="4163981" y="4917894"/>
              <a:ext cx="2168809" cy="477542"/>
            </a:xfrm>
            <a:prstGeom prst="bentConnector3">
              <a:avLst>
                <a:gd name="adj1" fmla="val 50000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Elbow Connector 124"/>
            <p:cNvCxnSpPr>
              <a:stCxn id="115" idx="3"/>
              <a:endCxn id="130" idx="3"/>
            </p:cNvCxnSpPr>
            <p:nvPr/>
          </p:nvCxnSpPr>
          <p:spPr>
            <a:xfrm flipH="1">
              <a:off x="7716636" y="2693785"/>
              <a:ext cx="2" cy="1530744"/>
            </a:xfrm>
            <a:prstGeom prst="bentConnector3">
              <a:avLst>
                <a:gd name="adj1" fmla="val -11430000000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Elbow Connector 125"/>
            <p:cNvCxnSpPr>
              <a:stCxn id="120" idx="3"/>
              <a:endCxn id="104" idx="3"/>
            </p:cNvCxnSpPr>
            <p:nvPr/>
          </p:nvCxnSpPr>
          <p:spPr>
            <a:xfrm flipH="1" flipV="1">
              <a:off x="4163982" y="1972653"/>
              <a:ext cx="3552655" cy="3422783"/>
            </a:xfrm>
            <a:prstGeom prst="bentConnector3">
              <a:avLst>
                <a:gd name="adj1" fmla="val -17432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7" name="Flowchart: Preparation 126"/>
            <p:cNvSpPr/>
            <p:nvPr/>
          </p:nvSpPr>
          <p:spPr>
            <a:xfrm>
              <a:off x="1264493" y="1757362"/>
              <a:ext cx="807244" cy="432494"/>
            </a:xfrm>
            <a:prstGeom prst="flowChartPreparat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Start</a:t>
              </a:r>
            </a:p>
          </p:txBody>
        </p:sp>
        <p:cxnSp>
          <p:nvCxnSpPr>
            <p:cNvPr id="128" name="Elbow Connector 127"/>
            <p:cNvCxnSpPr>
              <a:stCxn id="127" idx="3"/>
              <a:endCxn id="104" idx="1"/>
            </p:cNvCxnSpPr>
            <p:nvPr/>
          </p:nvCxnSpPr>
          <p:spPr>
            <a:xfrm flipV="1">
              <a:off x="2071737" y="1972653"/>
              <a:ext cx="708397" cy="956"/>
            </a:xfrm>
            <a:prstGeom prst="bentConnector3">
              <a:avLst>
                <a:gd name="adj1" fmla="val 50000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Elbow Connector 128"/>
            <p:cNvCxnSpPr>
              <a:stCxn id="104" idx="2"/>
              <a:endCxn id="105" idx="0"/>
            </p:cNvCxnSpPr>
            <p:nvPr/>
          </p:nvCxnSpPr>
          <p:spPr>
            <a:xfrm rot="16200000" flipH="1">
              <a:off x="3387082" y="2270069"/>
              <a:ext cx="169953" cy="1"/>
            </a:xfrm>
            <a:prstGeom prst="bentConnector3">
              <a:avLst>
                <a:gd name="adj1" fmla="val 50000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0" name="Flowchart: Decision 129"/>
            <p:cNvSpPr/>
            <p:nvPr/>
          </p:nvSpPr>
          <p:spPr>
            <a:xfrm>
              <a:off x="6332789" y="3884623"/>
              <a:ext cx="1383847" cy="679812"/>
            </a:xfrm>
            <a:prstGeom prst="flowChartDecis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Is higher priority </a:t>
              </a:r>
              <a:r>
                <a:rPr lang="en-AU" sz="1000" dirty="0" smtClean="0">
                  <a:solidFill>
                    <a:schemeClr val="tx1"/>
                  </a:solidFill>
                </a:rPr>
                <a:t>q=0?</a:t>
              </a:r>
              <a:endParaRPr lang="en-AU" sz="10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131" name="Elbow Connector 130"/>
            <p:cNvCxnSpPr>
              <a:stCxn id="130" idx="0"/>
              <a:endCxn id="106" idx="3"/>
            </p:cNvCxnSpPr>
            <p:nvPr/>
          </p:nvCxnSpPr>
          <p:spPr>
            <a:xfrm rot="16200000" flipV="1">
              <a:off x="5403151" y="2263060"/>
              <a:ext cx="382394" cy="2860731"/>
            </a:xfrm>
            <a:prstGeom prst="bentConnector2">
              <a:avLst/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Elbow Connector 131"/>
            <p:cNvCxnSpPr>
              <a:stCxn id="130" idx="1"/>
              <a:endCxn id="121" idx="3"/>
            </p:cNvCxnSpPr>
            <p:nvPr/>
          </p:nvCxnSpPr>
          <p:spPr>
            <a:xfrm rot="10800000">
              <a:off x="5943217" y="4224529"/>
              <a:ext cx="389573" cy="1"/>
            </a:xfrm>
            <a:prstGeom prst="bentConnector3">
              <a:avLst>
                <a:gd name="adj1" fmla="val 50000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3" name="Rectangle 132"/>
            <p:cNvSpPr/>
            <p:nvPr/>
          </p:nvSpPr>
          <p:spPr>
            <a:xfrm>
              <a:off x="3476857" y="3034858"/>
              <a:ext cx="164743" cy="254929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134" name="Rectangle 133"/>
            <p:cNvSpPr/>
            <p:nvPr/>
          </p:nvSpPr>
          <p:spPr>
            <a:xfrm>
              <a:off x="4163983" y="2440023"/>
              <a:ext cx="164743" cy="254929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135" name="Rectangle 134"/>
            <p:cNvSpPr/>
            <p:nvPr/>
          </p:nvSpPr>
          <p:spPr>
            <a:xfrm>
              <a:off x="7682357" y="2494786"/>
              <a:ext cx="164743" cy="254929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136" name="Rectangle 135"/>
            <p:cNvSpPr/>
            <p:nvPr/>
          </p:nvSpPr>
          <p:spPr>
            <a:xfrm>
              <a:off x="7015853" y="2984857"/>
              <a:ext cx="164743" cy="254929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137" name="Rectangle 136"/>
            <p:cNvSpPr/>
            <p:nvPr/>
          </p:nvSpPr>
          <p:spPr>
            <a:xfrm>
              <a:off x="6183758" y="4019558"/>
              <a:ext cx="164743" cy="254929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138" name="Rectangle 137"/>
            <p:cNvSpPr/>
            <p:nvPr/>
          </p:nvSpPr>
          <p:spPr>
            <a:xfrm>
              <a:off x="7013858" y="3701124"/>
              <a:ext cx="164743" cy="254929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139" name="Rectangle 138"/>
            <p:cNvSpPr/>
            <p:nvPr/>
          </p:nvSpPr>
          <p:spPr>
            <a:xfrm>
              <a:off x="7696643" y="5192838"/>
              <a:ext cx="164743" cy="254929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140" name="Rectangle 139"/>
            <p:cNvSpPr/>
            <p:nvPr/>
          </p:nvSpPr>
          <p:spPr>
            <a:xfrm>
              <a:off x="7007000" y="4872030"/>
              <a:ext cx="164743" cy="254929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141" name="Rectangle 140"/>
            <p:cNvSpPr/>
            <p:nvPr/>
          </p:nvSpPr>
          <p:spPr>
            <a:xfrm>
              <a:off x="749657" y="5499176"/>
              <a:ext cx="164743" cy="254929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142" name="Rectangle 141"/>
            <p:cNvSpPr/>
            <p:nvPr/>
          </p:nvSpPr>
          <p:spPr>
            <a:xfrm>
              <a:off x="1621629" y="5236363"/>
              <a:ext cx="164743" cy="254929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143" name="Rectangle 142"/>
            <p:cNvSpPr/>
            <p:nvPr/>
          </p:nvSpPr>
          <p:spPr>
            <a:xfrm>
              <a:off x="4114800" y="4712357"/>
              <a:ext cx="164743" cy="254929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144" name="Rectangle 143"/>
            <p:cNvSpPr/>
            <p:nvPr/>
          </p:nvSpPr>
          <p:spPr>
            <a:xfrm>
              <a:off x="3469047" y="5198137"/>
              <a:ext cx="164743" cy="254929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145" name="Rectangle 144"/>
            <p:cNvSpPr/>
            <p:nvPr/>
          </p:nvSpPr>
          <p:spPr>
            <a:xfrm>
              <a:off x="2780137" y="5549976"/>
              <a:ext cx="1383848" cy="42488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Set q = q -1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solidFill>
                  <a:srgbClr val="00B050"/>
                </a:solidFill>
              </a:rPr>
              <a:t>Summary:</a:t>
            </a:r>
            <a:r>
              <a:rPr lang="en-AU" dirty="0"/>
              <a:t> The revised flow chart </a:t>
            </a:r>
            <a:r>
              <a:rPr lang="en-AU" dirty="0" smtClean="0"/>
              <a:t>includes DCF/EDCA hybrid, but EDCA is recommended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cxnSp>
        <p:nvCxnSpPr>
          <p:cNvPr id="52" name="Straight Connector 51"/>
          <p:cNvCxnSpPr>
            <a:stCxn id="50" idx="3"/>
            <a:endCxn id="51" idx="1"/>
          </p:cNvCxnSpPr>
          <p:nvPr/>
        </p:nvCxnSpPr>
        <p:spPr bwMode="auto">
          <a:xfrm flipV="1">
            <a:off x="4343400" y="4809982"/>
            <a:ext cx="381000" cy="200579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53" name="Rectangle 52"/>
          <p:cNvSpPr/>
          <p:nvPr/>
        </p:nvSpPr>
        <p:spPr bwMode="auto">
          <a:xfrm>
            <a:off x="304800" y="2567487"/>
            <a:ext cx="2295374" cy="1295892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1400" b="1" i="0" u="none" strike="noStrike" cap="none" normalizeH="0" baseline="0" dirty="0" smtClean="0">
                <a:ln>
                  <a:noFill/>
                </a:ln>
                <a:effectLst/>
                <a:latin typeface="+mj-lt"/>
              </a:rPr>
              <a:t>Note:</a:t>
            </a:r>
            <a:r>
              <a:rPr kumimoji="0" lang="en-AU" sz="1400" b="1" i="0" u="none" strike="noStrike" cap="none" normalizeH="0" dirty="0" smtClean="0">
                <a:ln>
                  <a:noFill/>
                </a:ln>
                <a:effectLst/>
                <a:latin typeface="+mj-lt"/>
              </a:rPr>
              <a:t> </a:t>
            </a:r>
            <a:r>
              <a:rPr kumimoji="0" lang="en-AU" sz="1400" b="1" i="0" u="none" strike="noStrike" cap="none" normalizeH="0" baseline="0" dirty="0" smtClean="0">
                <a:ln>
                  <a:noFill/>
                </a:ln>
                <a:effectLst/>
                <a:latin typeface="+mj-lt"/>
              </a:rPr>
              <a:t>This</a:t>
            </a:r>
            <a:r>
              <a:rPr kumimoji="0" lang="en-AU" sz="1400" b="1" i="0" u="none" strike="noStrike" cap="none" normalizeH="0" dirty="0" smtClean="0">
                <a:ln>
                  <a:noFill/>
                </a:ln>
                <a:effectLst/>
                <a:latin typeface="+mj-lt"/>
              </a:rPr>
              <a:t> diagram is not intended as a detailed specification – but rather a statement of principles</a:t>
            </a:r>
            <a:endParaRPr kumimoji="0" lang="en-AU" sz="1400" b="1" i="0" u="none" strike="noStrike" cap="none" normalizeH="0" baseline="0" dirty="0" smtClean="0">
              <a:ln>
                <a:noFill/>
              </a:ln>
              <a:effectLst/>
              <a:latin typeface="+mj-lt"/>
            </a:endParaRPr>
          </a:p>
        </p:txBody>
      </p:sp>
      <p:sp>
        <p:nvSpPr>
          <p:cNvPr id="101" name="Rectangle 100"/>
          <p:cNvSpPr/>
          <p:nvPr/>
        </p:nvSpPr>
        <p:spPr bwMode="auto">
          <a:xfrm>
            <a:off x="3810000" y="6172200"/>
            <a:ext cx="4724399" cy="273542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Note: </a:t>
            </a:r>
            <a:r>
              <a:rPr kumimoji="0" lang="en-AU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CW, “Free” and “Busy” are defined on earlier slides </a:t>
            </a:r>
            <a:endParaRPr kumimoji="0" lang="en-A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50" name="Rounded Rectangle 49"/>
          <p:cNvSpPr/>
          <p:nvPr/>
        </p:nvSpPr>
        <p:spPr bwMode="auto">
          <a:xfrm>
            <a:off x="838200" y="3799647"/>
            <a:ext cx="3505200" cy="2421828"/>
          </a:xfrm>
          <a:prstGeom prst="roundRect">
            <a:avLst>
              <a:gd name="adj" fmla="val 5340"/>
            </a:avLst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1" name="Rounded Rectangle 50"/>
          <p:cNvSpPr/>
          <p:nvPr/>
        </p:nvSpPr>
        <p:spPr bwMode="auto">
          <a:xfrm>
            <a:off x="4724400" y="3783491"/>
            <a:ext cx="4038600" cy="2052981"/>
          </a:xfrm>
          <a:prstGeom prst="roundRect">
            <a:avLst>
              <a:gd name="adj" fmla="val 5262"/>
            </a:avLst>
          </a:prstGeom>
          <a:solidFill>
            <a:srgbClr val="FFFFFF">
              <a:alpha val="89804"/>
            </a:srgbClr>
          </a:solidFill>
          <a:ln w="1270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171450" indent="-171450" eaLnBrk="0" hangingPunct="0">
              <a:spcBef>
                <a:spcPts val="700"/>
              </a:spcBef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+mj-lt"/>
              </a:rPr>
              <a:t>Th</a:t>
            </a:r>
            <a:r>
              <a:rPr lang="en-US" sz="1600" dirty="0" smtClean="0">
                <a:latin typeface="+mj-lt"/>
              </a:rPr>
              <a:t>e </a:t>
            </a:r>
            <a:r>
              <a:rPr lang="en-US" sz="1600" dirty="0" smtClean="0">
                <a:latin typeface="+mj-lt"/>
              </a:rPr>
              <a:t>mechanism </a:t>
            </a:r>
            <a:r>
              <a:rPr lang="en-US" sz="1600" dirty="0" smtClean="0">
                <a:latin typeface="+mj-lt"/>
              </a:rPr>
              <a:t>shown here </a:t>
            </a:r>
            <a:r>
              <a:rPr lang="en-US" sz="1600" dirty="0" smtClean="0">
                <a:latin typeface="+mj-lt"/>
              </a:rPr>
              <a:t>is representative </a:t>
            </a:r>
            <a:r>
              <a:rPr lang="en-US" sz="1600" dirty="0" smtClean="0">
                <a:latin typeface="+mj-lt"/>
              </a:rPr>
              <a:t>of IEEE </a:t>
            </a:r>
            <a:r>
              <a:rPr lang="en-US" sz="1600" dirty="0">
                <a:latin typeface="+mj-lt"/>
              </a:rPr>
              <a:t>802.11 EDCA</a:t>
            </a:r>
            <a:endParaRPr lang="en-US" sz="1600" dirty="0" smtClean="0">
              <a:latin typeface="+mj-lt"/>
            </a:endParaRP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1600" dirty="0" smtClean="0">
                <a:latin typeface="+mj-lt"/>
              </a:rPr>
              <a:t>IEEE </a:t>
            </a:r>
            <a:r>
              <a:rPr lang="en-US" sz="1600" dirty="0" smtClean="0">
                <a:latin typeface="+mj-lt"/>
              </a:rPr>
              <a:t>802 would like to collaborate with 3GPP to help define LAA in a way that satisfies the particular needs of 3GPP stakeholders, while sharing the unlicensed spectrum fairly with </a:t>
            </a:r>
            <a:r>
              <a:rPr lang="en-US" sz="1600" dirty="0" smtClean="0">
                <a:latin typeface="+mj-lt"/>
              </a:rPr>
              <a:t>Wi-Fi  </a:t>
            </a:r>
            <a:endParaRPr lang="en-US" sz="1600" dirty="0" smtClean="0">
              <a:latin typeface="+mj-lt"/>
            </a:endParaRP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en-A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0703882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7" name="Group 96"/>
          <p:cNvGrpSpPr/>
          <p:nvPr/>
        </p:nvGrpSpPr>
        <p:grpSpPr>
          <a:xfrm>
            <a:off x="749657" y="1757362"/>
            <a:ext cx="7111729" cy="4344026"/>
            <a:chOff x="749657" y="1757362"/>
            <a:chExt cx="7111729" cy="4344026"/>
          </a:xfrm>
        </p:grpSpPr>
        <p:sp>
          <p:nvSpPr>
            <p:cNvPr id="98" name="Rectangle 97"/>
            <p:cNvSpPr/>
            <p:nvPr/>
          </p:nvSpPr>
          <p:spPr>
            <a:xfrm>
              <a:off x="2780134" y="1760212"/>
              <a:ext cx="1383848" cy="42488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Wait for frame</a:t>
              </a:r>
            </a:p>
          </p:txBody>
        </p:sp>
        <p:sp>
          <p:nvSpPr>
            <p:cNvPr id="99" name="Flowchart: Decision 98"/>
            <p:cNvSpPr/>
            <p:nvPr/>
          </p:nvSpPr>
          <p:spPr>
            <a:xfrm>
              <a:off x="2780136" y="2355047"/>
              <a:ext cx="1383847" cy="679812"/>
            </a:xfrm>
            <a:prstGeom prst="flowChartDecis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State is “Busy”?</a:t>
              </a:r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2780134" y="3289788"/>
              <a:ext cx="1383848" cy="42488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Set q = rand[0, CW]</a:t>
              </a:r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2780136" y="3884623"/>
              <a:ext cx="1383848" cy="42488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Wait until state is “Free”</a:t>
              </a:r>
            </a:p>
          </p:txBody>
        </p:sp>
        <p:sp>
          <p:nvSpPr>
            <p:cNvPr id="102" name="Flowchart: Decision 101"/>
            <p:cNvSpPr/>
            <p:nvPr/>
          </p:nvSpPr>
          <p:spPr>
            <a:xfrm>
              <a:off x="2780134" y="4577988"/>
              <a:ext cx="1383847" cy="679812"/>
            </a:xfrm>
            <a:prstGeom prst="flowChartDecis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q = 0?</a:t>
              </a:r>
            </a:p>
          </p:txBody>
        </p:sp>
        <p:cxnSp>
          <p:nvCxnSpPr>
            <p:cNvPr id="103" name="Elbow Connector 102"/>
            <p:cNvCxnSpPr>
              <a:stCxn id="139" idx="1"/>
              <a:endCxn id="107" idx="3"/>
            </p:cNvCxnSpPr>
            <p:nvPr/>
          </p:nvCxnSpPr>
          <p:spPr>
            <a:xfrm rot="10800000">
              <a:off x="2337041" y="5761483"/>
              <a:ext cx="443096" cy="935"/>
            </a:xfrm>
            <a:prstGeom prst="bentConnector3">
              <a:avLst>
                <a:gd name="adj1" fmla="val 50000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Elbow Connector 103"/>
            <p:cNvCxnSpPr>
              <a:stCxn id="107" idx="0"/>
              <a:endCxn id="102" idx="1"/>
            </p:cNvCxnSpPr>
            <p:nvPr/>
          </p:nvCxnSpPr>
          <p:spPr>
            <a:xfrm rot="5400000" flipH="1" flipV="1">
              <a:off x="1960785" y="4602227"/>
              <a:ext cx="503682" cy="1135016"/>
            </a:xfrm>
            <a:prstGeom prst="bentConnector2">
              <a:avLst/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Elbow Connector 104"/>
            <p:cNvCxnSpPr>
              <a:stCxn id="102" idx="2"/>
              <a:endCxn id="139" idx="0"/>
            </p:cNvCxnSpPr>
            <p:nvPr/>
          </p:nvCxnSpPr>
          <p:spPr>
            <a:xfrm rot="16200000" flipH="1">
              <a:off x="3325971" y="5403886"/>
              <a:ext cx="292176" cy="3"/>
            </a:xfrm>
            <a:prstGeom prst="bentConnector3">
              <a:avLst>
                <a:gd name="adj1" fmla="val 50000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Elbow Connector 105"/>
            <p:cNvCxnSpPr>
              <a:stCxn id="101" idx="2"/>
              <a:endCxn id="102" idx="0"/>
            </p:cNvCxnSpPr>
            <p:nvPr/>
          </p:nvCxnSpPr>
          <p:spPr>
            <a:xfrm rot="5400000">
              <a:off x="3337818" y="4443745"/>
              <a:ext cx="268483" cy="2"/>
            </a:xfrm>
            <a:prstGeom prst="bentConnector3">
              <a:avLst>
                <a:gd name="adj1" fmla="val 50000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7" name="Flowchart: Decision 106"/>
            <p:cNvSpPr/>
            <p:nvPr/>
          </p:nvSpPr>
          <p:spPr>
            <a:xfrm>
              <a:off x="953194" y="5421576"/>
              <a:ext cx="1383847" cy="679812"/>
            </a:xfrm>
            <a:prstGeom prst="flowChartDecis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State “Free” at end of slot?</a:t>
              </a:r>
              <a:endParaRPr lang="en-AU" sz="1000" dirty="0">
                <a:solidFill>
                  <a:schemeClr val="tx1"/>
                </a:solidFill>
              </a:endParaRPr>
            </a:p>
          </p:txBody>
        </p:sp>
        <p:cxnSp>
          <p:nvCxnSpPr>
            <p:cNvPr id="108" name="Elbow Connector 107"/>
            <p:cNvCxnSpPr>
              <a:stCxn id="107" idx="1"/>
              <a:endCxn id="101" idx="1"/>
            </p:cNvCxnSpPr>
            <p:nvPr/>
          </p:nvCxnSpPr>
          <p:spPr>
            <a:xfrm rot="10800000" flipH="1">
              <a:off x="953194" y="4097064"/>
              <a:ext cx="1826942" cy="1664418"/>
            </a:xfrm>
            <a:prstGeom prst="bentConnector3">
              <a:avLst>
                <a:gd name="adj1" fmla="val -12513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9" name="Flowchart: Decision 108"/>
            <p:cNvSpPr/>
            <p:nvPr/>
          </p:nvSpPr>
          <p:spPr>
            <a:xfrm>
              <a:off x="6332791" y="2353879"/>
              <a:ext cx="1383847" cy="679812"/>
            </a:xfrm>
            <a:prstGeom prst="flowChartDecis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State “Free” at end of slot?</a:t>
              </a:r>
              <a:endParaRPr lang="en-AU" sz="1000" dirty="0">
                <a:solidFill>
                  <a:schemeClr val="tx1"/>
                </a:solidFill>
              </a:endParaRPr>
            </a:p>
          </p:txBody>
        </p:sp>
        <p:cxnSp>
          <p:nvCxnSpPr>
            <p:cNvPr id="110" name="Elbow Connector 109"/>
            <p:cNvCxnSpPr>
              <a:stCxn id="99" idx="3"/>
              <a:endCxn id="109" idx="1"/>
            </p:cNvCxnSpPr>
            <p:nvPr/>
          </p:nvCxnSpPr>
          <p:spPr>
            <a:xfrm flipV="1">
              <a:off x="4163983" y="2693785"/>
              <a:ext cx="2168808" cy="1168"/>
            </a:xfrm>
            <a:prstGeom prst="bentConnector3">
              <a:avLst>
                <a:gd name="adj1" fmla="val 50000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Elbow Connector 110"/>
            <p:cNvCxnSpPr>
              <a:stCxn id="109" idx="2"/>
              <a:endCxn id="100" idx="3"/>
            </p:cNvCxnSpPr>
            <p:nvPr/>
          </p:nvCxnSpPr>
          <p:spPr>
            <a:xfrm rot="5400000">
              <a:off x="5360080" y="1837594"/>
              <a:ext cx="468538" cy="2860733"/>
            </a:xfrm>
            <a:prstGeom prst="bentConnector2">
              <a:avLst/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Elbow Connector 111"/>
            <p:cNvCxnSpPr>
              <a:stCxn id="99" idx="2"/>
              <a:endCxn id="100" idx="0"/>
            </p:cNvCxnSpPr>
            <p:nvPr/>
          </p:nvCxnSpPr>
          <p:spPr>
            <a:xfrm rot="5400000">
              <a:off x="3344595" y="3162323"/>
              <a:ext cx="254929" cy="1"/>
            </a:xfrm>
            <a:prstGeom prst="bentConnector3">
              <a:avLst>
                <a:gd name="adj1" fmla="val 50000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Elbow Connector 112"/>
            <p:cNvCxnSpPr>
              <a:stCxn id="100" idx="2"/>
              <a:endCxn id="101" idx="0"/>
            </p:cNvCxnSpPr>
            <p:nvPr/>
          </p:nvCxnSpPr>
          <p:spPr>
            <a:xfrm rot="16200000" flipH="1">
              <a:off x="3387083" y="3799646"/>
              <a:ext cx="169953" cy="2"/>
            </a:xfrm>
            <a:prstGeom prst="bentConnector3">
              <a:avLst>
                <a:gd name="adj1" fmla="val 50000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4" name="Flowchart: Decision 113"/>
            <p:cNvSpPr/>
            <p:nvPr/>
          </p:nvSpPr>
          <p:spPr>
            <a:xfrm>
              <a:off x="6332790" y="5055530"/>
              <a:ext cx="1383847" cy="679812"/>
            </a:xfrm>
            <a:prstGeom prst="flowChartDecis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Frame ready to </a:t>
              </a:r>
              <a:r>
                <a:rPr lang="en-AU" sz="1000" dirty="0" err="1" smtClean="0">
                  <a:solidFill>
                    <a:schemeClr val="tx1"/>
                  </a:solidFill>
                </a:rPr>
                <a:t>tx</a:t>
              </a:r>
              <a:r>
                <a:rPr lang="en-AU" sz="1000" dirty="0" smtClean="0">
                  <a:solidFill>
                    <a:schemeClr val="tx1"/>
                  </a:solidFill>
                </a:rPr>
                <a:t>?</a:t>
              </a:r>
            </a:p>
          </p:txBody>
        </p:sp>
        <p:sp>
          <p:nvSpPr>
            <p:cNvPr id="115" name="Rectangle 114"/>
            <p:cNvSpPr/>
            <p:nvPr/>
          </p:nvSpPr>
          <p:spPr>
            <a:xfrm>
              <a:off x="4559368" y="4012086"/>
              <a:ext cx="1383848" cy="42488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err="1" smtClean="0">
                  <a:solidFill>
                    <a:schemeClr val="tx1"/>
                  </a:solidFill>
                </a:rPr>
                <a:t>Tx</a:t>
              </a:r>
              <a:r>
                <a:rPr lang="en-AU" sz="1000" dirty="0" smtClean="0">
                  <a:solidFill>
                    <a:schemeClr val="tx1"/>
                  </a:solidFill>
                </a:rPr>
                <a:t> frame</a:t>
              </a:r>
            </a:p>
          </p:txBody>
        </p:sp>
        <p:cxnSp>
          <p:nvCxnSpPr>
            <p:cNvPr id="116" name="Elbow Connector 115"/>
            <p:cNvCxnSpPr>
              <a:stCxn id="115" idx="1"/>
              <a:endCxn id="100" idx="3"/>
            </p:cNvCxnSpPr>
            <p:nvPr/>
          </p:nvCxnSpPr>
          <p:spPr>
            <a:xfrm rot="10800000">
              <a:off x="4163983" y="3502230"/>
              <a:ext cx="395386" cy="722299"/>
            </a:xfrm>
            <a:prstGeom prst="bentConnector3">
              <a:avLst>
                <a:gd name="adj1" fmla="val 50000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Elbow Connector 116"/>
            <p:cNvCxnSpPr>
              <a:stCxn id="114" idx="0"/>
              <a:endCxn id="124" idx="2"/>
            </p:cNvCxnSpPr>
            <p:nvPr/>
          </p:nvCxnSpPr>
          <p:spPr>
            <a:xfrm rot="16200000" flipV="1">
              <a:off x="6779167" y="4809982"/>
              <a:ext cx="491095" cy="1"/>
            </a:xfrm>
            <a:prstGeom prst="bentConnector3">
              <a:avLst>
                <a:gd name="adj1" fmla="val 50000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Elbow Connector 117"/>
            <p:cNvCxnSpPr>
              <a:stCxn id="102" idx="3"/>
              <a:endCxn id="114" idx="1"/>
            </p:cNvCxnSpPr>
            <p:nvPr/>
          </p:nvCxnSpPr>
          <p:spPr>
            <a:xfrm>
              <a:off x="4163981" y="4917894"/>
              <a:ext cx="2168809" cy="477542"/>
            </a:xfrm>
            <a:prstGeom prst="bentConnector3">
              <a:avLst>
                <a:gd name="adj1" fmla="val 50000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Elbow Connector 118"/>
            <p:cNvCxnSpPr>
              <a:stCxn id="109" idx="3"/>
              <a:endCxn id="124" idx="3"/>
            </p:cNvCxnSpPr>
            <p:nvPr/>
          </p:nvCxnSpPr>
          <p:spPr>
            <a:xfrm flipH="1">
              <a:off x="7716636" y="2693785"/>
              <a:ext cx="2" cy="1530744"/>
            </a:xfrm>
            <a:prstGeom prst="bentConnector3">
              <a:avLst>
                <a:gd name="adj1" fmla="val -11430000000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Elbow Connector 119"/>
            <p:cNvCxnSpPr>
              <a:stCxn id="114" idx="3"/>
              <a:endCxn id="98" idx="3"/>
            </p:cNvCxnSpPr>
            <p:nvPr/>
          </p:nvCxnSpPr>
          <p:spPr>
            <a:xfrm flipH="1" flipV="1">
              <a:off x="4163982" y="1972653"/>
              <a:ext cx="3552655" cy="3422783"/>
            </a:xfrm>
            <a:prstGeom prst="bentConnector3">
              <a:avLst>
                <a:gd name="adj1" fmla="val -17432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1" name="Flowchart: Preparation 120"/>
            <p:cNvSpPr/>
            <p:nvPr/>
          </p:nvSpPr>
          <p:spPr>
            <a:xfrm>
              <a:off x="1264493" y="1757362"/>
              <a:ext cx="807244" cy="432494"/>
            </a:xfrm>
            <a:prstGeom prst="flowChartPreparat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Start</a:t>
              </a:r>
            </a:p>
          </p:txBody>
        </p:sp>
        <p:cxnSp>
          <p:nvCxnSpPr>
            <p:cNvPr id="122" name="Elbow Connector 121"/>
            <p:cNvCxnSpPr>
              <a:stCxn id="121" idx="3"/>
              <a:endCxn id="98" idx="1"/>
            </p:cNvCxnSpPr>
            <p:nvPr/>
          </p:nvCxnSpPr>
          <p:spPr>
            <a:xfrm flipV="1">
              <a:off x="2071737" y="1972653"/>
              <a:ext cx="708397" cy="956"/>
            </a:xfrm>
            <a:prstGeom prst="bentConnector3">
              <a:avLst>
                <a:gd name="adj1" fmla="val 50000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Elbow Connector 122"/>
            <p:cNvCxnSpPr>
              <a:stCxn id="98" idx="2"/>
              <a:endCxn id="99" idx="0"/>
            </p:cNvCxnSpPr>
            <p:nvPr/>
          </p:nvCxnSpPr>
          <p:spPr>
            <a:xfrm rot="16200000" flipH="1">
              <a:off x="3387082" y="2270069"/>
              <a:ext cx="169953" cy="1"/>
            </a:xfrm>
            <a:prstGeom prst="bentConnector3">
              <a:avLst>
                <a:gd name="adj1" fmla="val 50000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4" name="Flowchart: Decision 123"/>
            <p:cNvSpPr/>
            <p:nvPr/>
          </p:nvSpPr>
          <p:spPr>
            <a:xfrm>
              <a:off x="6332789" y="3884623"/>
              <a:ext cx="1383847" cy="679812"/>
            </a:xfrm>
            <a:prstGeom prst="flowChartDecision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Is higher priority </a:t>
              </a:r>
              <a:r>
                <a:rPr lang="en-AU" sz="1000" dirty="0" smtClean="0">
                  <a:solidFill>
                    <a:schemeClr val="tx1"/>
                  </a:solidFill>
                </a:rPr>
                <a:t>q=0?</a:t>
              </a:r>
              <a:endParaRPr lang="en-AU" sz="10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125" name="Elbow Connector 124"/>
            <p:cNvCxnSpPr>
              <a:stCxn id="124" idx="0"/>
              <a:endCxn id="100" idx="3"/>
            </p:cNvCxnSpPr>
            <p:nvPr/>
          </p:nvCxnSpPr>
          <p:spPr>
            <a:xfrm rot="16200000" flipV="1">
              <a:off x="5403151" y="2263060"/>
              <a:ext cx="382394" cy="2860731"/>
            </a:xfrm>
            <a:prstGeom prst="bentConnector2">
              <a:avLst/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Elbow Connector 125"/>
            <p:cNvCxnSpPr>
              <a:stCxn id="124" idx="1"/>
              <a:endCxn id="115" idx="3"/>
            </p:cNvCxnSpPr>
            <p:nvPr/>
          </p:nvCxnSpPr>
          <p:spPr>
            <a:xfrm rot="10800000">
              <a:off x="5943217" y="4224529"/>
              <a:ext cx="389573" cy="1"/>
            </a:xfrm>
            <a:prstGeom prst="bentConnector3">
              <a:avLst>
                <a:gd name="adj1" fmla="val 50000"/>
              </a:avLst>
            </a:prstGeom>
            <a:ln w="28575">
              <a:tailEnd type="arrow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7" name="Rectangle 126"/>
            <p:cNvSpPr/>
            <p:nvPr/>
          </p:nvSpPr>
          <p:spPr>
            <a:xfrm>
              <a:off x="3476857" y="3034858"/>
              <a:ext cx="164743" cy="254929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128" name="Rectangle 127"/>
            <p:cNvSpPr/>
            <p:nvPr/>
          </p:nvSpPr>
          <p:spPr>
            <a:xfrm>
              <a:off x="4163983" y="2440023"/>
              <a:ext cx="164743" cy="254929"/>
            </a:xfrm>
            <a:prstGeom prst="rect">
              <a:avLst/>
            </a:prstGeom>
            <a:noFill/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129" name="Rectangle 128"/>
            <p:cNvSpPr/>
            <p:nvPr/>
          </p:nvSpPr>
          <p:spPr>
            <a:xfrm>
              <a:off x="7682357" y="2494786"/>
              <a:ext cx="164743" cy="254929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130" name="Rectangle 129"/>
            <p:cNvSpPr/>
            <p:nvPr/>
          </p:nvSpPr>
          <p:spPr>
            <a:xfrm>
              <a:off x="7015853" y="2984857"/>
              <a:ext cx="164743" cy="254929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131" name="Rectangle 130"/>
            <p:cNvSpPr/>
            <p:nvPr/>
          </p:nvSpPr>
          <p:spPr>
            <a:xfrm>
              <a:off x="6183758" y="4019558"/>
              <a:ext cx="164743" cy="254929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132" name="Rectangle 131"/>
            <p:cNvSpPr/>
            <p:nvPr/>
          </p:nvSpPr>
          <p:spPr>
            <a:xfrm>
              <a:off x="7013858" y="3701124"/>
              <a:ext cx="164743" cy="254929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133" name="Rectangle 132"/>
            <p:cNvSpPr/>
            <p:nvPr/>
          </p:nvSpPr>
          <p:spPr>
            <a:xfrm>
              <a:off x="7696643" y="5192838"/>
              <a:ext cx="164743" cy="254929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134" name="Rectangle 133"/>
            <p:cNvSpPr/>
            <p:nvPr/>
          </p:nvSpPr>
          <p:spPr>
            <a:xfrm>
              <a:off x="7007000" y="4872030"/>
              <a:ext cx="164743" cy="254929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135" name="Rectangle 134"/>
            <p:cNvSpPr/>
            <p:nvPr/>
          </p:nvSpPr>
          <p:spPr>
            <a:xfrm>
              <a:off x="749657" y="5499176"/>
              <a:ext cx="164743" cy="254929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136" name="Rectangle 135"/>
            <p:cNvSpPr/>
            <p:nvPr/>
          </p:nvSpPr>
          <p:spPr>
            <a:xfrm>
              <a:off x="1621629" y="5236363"/>
              <a:ext cx="164743" cy="254929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137" name="Rectangle 136"/>
            <p:cNvSpPr/>
            <p:nvPr/>
          </p:nvSpPr>
          <p:spPr>
            <a:xfrm>
              <a:off x="4114800" y="4712357"/>
              <a:ext cx="164743" cy="254929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Y</a:t>
              </a:r>
            </a:p>
          </p:txBody>
        </p:sp>
        <p:sp>
          <p:nvSpPr>
            <p:cNvPr id="138" name="Rectangle 137"/>
            <p:cNvSpPr/>
            <p:nvPr/>
          </p:nvSpPr>
          <p:spPr>
            <a:xfrm>
              <a:off x="3469047" y="5198137"/>
              <a:ext cx="164743" cy="254929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 smtClean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139" name="Rectangle 138"/>
            <p:cNvSpPr/>
            <p:nvPr/>
          </p:nvSpPr>
          <p:spPr>
            <a:xfrm>
              <a:off x="2780137" y="5549976"/>
              <a:ext cx="1383848" cy="42488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AU" sz="1000" dirty="0" smtClean="0">
                  <a:solidFill>
                    <a:schemeClr val="tx1"/>
                  </a:solidFill>
                </a:rPr>
                <a:t>Set q = q -1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solidFill>
                  <a:srgbClr val="00B050"/>
                </a:solidFill>
              </a:rPr>
              <a:t>Summary:</a:t>
            </a:r>
            <a:r>
              <a:rPr lang="en-AU" dirty="0"/>
              <a:t> The revised flow chart </a:t>
            </a:r>
            <a:r>
              <a:rPr lang="en-AU" dirty="0" smtClean="0"/>
              <a:t>incorporates </a:t>
            </a:r>
            <a:r>
              <a:rPr lang="en-AU" dirty="0" err="1" smtClean="0"/>
              <a:t>QoS</a:t>
            </a:r>
            <a:r>
              <a:rPr lang="en-AU" dirty="0" smtClean="0"/>
              <a:t> by enabling multiple parallel “access engines”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sp>
        <p:nvSpPr>
          <p:cNvPr id="49" name="Rectangle 48"/>
          <p:cNvSpPr/>
          <p:nvPr/>
        </p:nvSpPr>
        <p:spPr bwMode="auto">
          <a:xfrm>
            <a:off x="304800" y="2567487"/>
            <a:ext cx="2295374" cy="1295892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1400" b="1" i="0" u="none" strike="noStrike" cap="none" normalizeH="0" baseline="0" dirty="0" smtClean="0">
                <a:ln>
                  <a:noFill/>
                </a:ln>
                <a:effectLst/>
                <a:latin typeface="+mj-lt"/>
              </a:rPr>
              <a:t>Note:</a:t>
            </a:r>
            <a:r>
              <a:rPr kumimoji="0" lang="en-AU" sz="1400" b="1" i="0" u="none" strike="noStrike" cap="none" normalizeH="0" dirty="0" smtClean="0">
                <a:ln>
                  <a:noFill/>
                </a:ln>
                <a:effectLst/>
                <a:latin typeface="+mj-lt"/>
              </a:rPr>
              <a:t> </a:t>
            </a:r>
            <a:r>
              <a:rPr kumimoji="0" lang="en-AU" sz="1400" b="1" i="0" u="none" strike="noStrike" cap="none" normalizeH="0" baseline="0" dirty="0" smtClean="0">
                <a:ln>
                  <a:noFill/>
                </a:ln>
                <a:effectLst/>
                <a:latin typeface="+mj-lt"/>
              </a:rPr>
              <a:t>This</a:t>
            </a:r>
            <a:r>
              <a:rPr kumimoji="0" lang="en-AU" sz="1400" b="1" i="0" u="none" strike="noStrike" cap="none" normalizeH="0" dirty="0" smtClean="0">
                <a:ln>
                  <a:noFill/>
                </a:ln>
                <a:effectLst/>
                <a:latin typeface="+mj-lt"/>
              </a:rPr>
              <a:t> diagram is not intended as a detailed specification – but rather a statement of principles</a:t>
            </a:r>
            <a:endParaRPr kumimoji="0" lang="en-AU" sz="1400" b="1" i="0" u="none" strike="noStrike" cap="none" normalizeH="0" baseline="0" dirty="0" smtClean="0">
              <a:ln>
                <a:noFill/>
              </a:ln>
              <a:effectLst/>
              <a:latin typeface="+mj-lt"/>
            </a:endParaRPr>
          </a:p>
        </p:txBody>
      </p:sp>
      <p:sp>
        <p:nvSpPr>
          <p:cNvPr id="50" name="Rounded Rectangle 49"/>
          <p:cNvSpPr/>
          <p:nvPr/>
        </p:nvSpPr>
        <p:spPr bwMode="auto">
          <a:xfrm>
            <a:off x="6247081" y="3799647"/>
            <a:ext cx="1607162" cy="892252"/>
          </a:xfrm>
          <a:prstGeom prst="roundRect">
            <a:avLst>
              <a:gd name="adj" fmla="val 9459"/>
            </a:avLst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1" name="Rounded Rectangle 50"/>
          <p:cNvSpPr/>
          <p:nvPr/>
        </p:nvSpPr>
        <p:spPr bwMode="auto">
          <a:xfrm>
            <a:off x="5334000" y="2205616"/>
            <a:ext cx="2914710" cy="1147184"/>
          </a:xfrm>
          <a:prstGeom prst="roundRect">
            <a:avLst>
              <a:gd name="adj" fmla="val 5262"/>
            </a:avLst>
          </a:prstGeom>
          <a:solidFill>
            <a:srgbClr val="FFFFFF">
              <a:alpha val="89804"/>
            </a:srgbClr>
          </a:solidFill>
          <a:ln w="1270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1600" dirty="0" err="1" smtClean="0">
                <a:latin typeface="+mj-lt"/>
              </a:rPr>
              <a:t>QoS</a:t>
            </a:r>
            <a:r>
              <a:rPr lang="en-US" sz="1600" dirty="0" smtClean="0">
                <a:latin typeface="+mj-lt"/>
              </a:rPr>
              <a:t> is enabled by multiple parallel “access engines”, with higher priority having precedence 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en-A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cxnSp>
        <p:nvCxnSpPr>
          <p:cNvPr id="52" name="Straight Connector 51"/>
          <p:cNvCxnSpPr>
            <a:stCxn id="50" idx="0"/>
            <a:endCxn id="51" idx="2"/>
          </p:cNvCxnSpPr>
          <p:nvPr/>
        </p:nvCxnSpPr>
        <p:spPr bwMode="auto">
          <a:xfrm flipH="1" flipV="1">
            <a:off x="6791355" y="3352800"/>
            <a:ext cx="259307" cy="446847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96" name="Rectangle 95"/>
          <p:cNvSpPr/>
          <p:nvPr/>
        </p:nvSpPr>
        <p:spPr bwMode="auto">
          <a:xfrm>
            <a:off x="3810000" y="6172200"/>
            <a:ext cx="4724399" cy="273542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Note: </a:t>
            </a:r>
            <a:r>
              <a:rPr kumimoji="0" lang="en-AU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CW, “Free” and “Busy” are defined on earlier slides </a:t>
            </a:r>
            <a:endParaRPr kumimoji="0" lang="en-A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1363575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It is proposed that LAA adopt a variety of other principles to promote </a:t>
            </a:r>
            <a:r>
              <a:rPr lang="en-AU" dirty="0" smtClean="0"/>
              <a:t>fair sharing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9063478"/>
              </p:ext>
            </p:extLst>
          </p:nvPr>
        </p:nvGraphicFramePr>
        <p:xfrm>
          <a:off x="228600" y="2226779"/>
          <a:ext cx="8686800" cy="325962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1349238"/>
                <a:gridCol w="1141399"/>
                <a:gridCol w="6196163"/>
              </a:tblGrid>
              <a:tr h="651924">
                <a:tc rowSpan="5">
                  <a:txBody>
                    <a:bodyPr/>
                    <a:lstStyle/>
                    <a:p>
                      <a:r>
                        <a:rPr lang="en-US" sz="1600" b="1" dirty="0" smtClean="0"/>
                        <a:t>Other principles</a:t>
                      </a:r>
                      <a:endParaRPr lang="en-A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AU" sz="1600" b="1" dirty="0" smtClean="0"/>
                        <a:t>Proposal</a:t>
                      </a:r>
                      <a:endParaRPr lang="en-A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Define the maximum transmission time of </a:t>
                      </a:r>
                      <a:r>
                        <a:rPr lang="en-AU" sz="1600" dirty="0" smtClean="0"/>
                        <a:t>4ms </a:t>
                      </a:r>
                      <a:r>
                        <a:rPr lang="en-AU" sz="1600" dirty="0" smtClean="0"/>
                        <a:t>for each access</a:t>
                      </a:r>
                      <a:endParaRPr lang="en-AU" sz="1600" dirty="0"/>
                    </a:p>
                  </a:txBody>
                  <a:tcPr marT="60960" marB="60960"/>
                </a:tc>
              </a:tr>
              <a:tr h="651924">
                <a:tc vMerge="1">
                  <a:txBody>
                    <a:bodyPr/>
                    <a:lstStyle/>
                    <a:p>
                      <a:endParaRPr lang="en-AU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b="1" dirty="0" smtClean="0"/>
                        <a:t>Principle</a:t>
                      </a:r>
                      <a:endParaRPr lang="en-A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Do </a:t>
                      </a:r>
                      <a:r>
                        <a:rPr lang="en-AU" sz="1600" u="sng" dirty="0" smtClean="0"/>
                        <a:t>not</a:t>
                      </a:r>
                      <a:r>
                        <a:rPr lang="en-AU" sz="1600" dirty="0" smtClean="0"/>
                        <a:t> require LAA to respect NAV from Wi-Fi</a:t>
                      </a:r>
                      <a:endParaRPr lang="en-AU" sz="1600" dirty="0"/>
                    </a:p>
                  </a:txBody>
                  <a:tcPr marT="60960" marB="60960"/>
                </a:tc>
              </a:tr>
              <a:tr h="651924">
                <a:tc vMerge="1">
                  <a:txBody>
                    <a:bodyPr/>
                    <a:lstStyle/>
                    <a:p>
                      <a:endParaRPr lang="en-A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b="1" dirty="0" smtClean="0"/>
                        <a:t>Proposal</a:t>
                      </a:r>
                      <a:endParaRPr lang="en-A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Devices shall have mutual respect for reservations made by others using same mechanisms </a:t>
                      </a:r>
                      <a:endParaRPr lang="en-AU" sz="1600" dirty="0"/>
                    </a:p>
                  </a:txBody>
                  <a:tcPr marT="60960" marB="60960"/>
                </a:tc>
              </a:tr>
              <a:tr h="651924">
                <a:tc vMerge="1">
                  <a:txBody>
                    <a:bodyPr/>
                    <a:lstStyle/>
                    <a:p>
                      <a:endParaRPr lang="en-A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b="1" dirty="0" smtClean="0"/>
                        <a:t>Proposal</a:t>
                      </a:r>
                      <a:endParaRPr lang="en-A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AU" sz="1600" dirty="0" err="1" smtClean="0"/>
                        <a:t>TxOPs</a:t>
                      </a:r>
                      <a:r>
                        <a:rPr lang="en-AU" sz="1600" dirty="0" smtClean="0"/>
                        <a:t> may be continued by another device after completion of a “defer” period</a:t>
                      </a:r>
                      <a:endParaRPr lang="en-AU" sz="1600" dirty="0"/>
                    </a:p>
                  </a:txBody>
                  <a:tcPr marT="60960" marB="60960"/>
                </a:tc>
              </a:tr>
              <a:tr h="651924">
                <a:tc vMerge="1">
                  <a:txBody>
                    <a:bodyPr/>
                    <a:lstStyle/>
                    <a:p>
                      <a:endParaRPr lang="en-AU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b="1" dirty="0" smtClean="0"/>
                        <a:t>Proposal</a:t>
                      </a:r>
                      <a:endParaRPr lang="en-A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Devices using or reserving channel shall use it necessary transmission purposes</a:t>
                      </a:r>
                      <a:endParaRPr lang="en-AU" sz="1600" dirty="0"/>
                    </a:p>
                  </a:txBody>
                  <a:tcPr marT="60960" marB="6096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065477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solidFill>
                  <a:srgbClr val="00B050"/>
                </a:solidFill>
              </a:rPr>
              <a:t>Proposal</a:t>
            </a:r>
            <a:r>
              <a:rPr lang="en-AU" dirty="0"/>
              <a:t>: define the maximum transmission time of about </a:t>
            </a:r>
            <a:r>
              <a:rPr lang="en-AU" dirty="0" smtClean="0"/>
              <a:t>4ms </a:t>
            </a:r>
            <a:r>
              <a:rPr lang="en-AU" dirty="0"/>
              <a:t>for each </a:t>
            </a:r>
            <a:r>
              <a:rPr lang="en-AU" dirty="0" err="1"/>
              <a:t>TxOP</a:t>
            </a:r>
            <a:r>
              <a:rPr lang="en-AU" dirty="0"/>
              <a:t>, similar to Wi-Fi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b="1" dirty="0"/>
              <a:t>Def</a:t>
            </a:r>
            <a:r>
              <a:rPr lang="en-AU" b="1" dirty="0" smtClean="0"/>
              <a:t>: </a:t>
            </a:r>
            <a:r>
              <a:rPr lang="en-AU" dirty="0" smtClean="0"/>
              <a:t>a </a:t>
            </a:r>
            <a:r>
              <a:rPr lang="en-AU" dirty="0" err="1" smtClean="0"/>
              <a:t>TxOP</a:t>
            </a:r>
            <a:r>
              <a:rPr lang="en-AU" dirty="0" smtClean="0"/>
              <a:t> is the </a:t>
            </a:r>
            <a:r>
              <a:rPr lang="en-AU" dirty="0"/>
              <a:t>contiguous </a:t>
            </a:r>
            <a:r>
              <a:rPr lang="en-AU" dirty="0" smtClean="0"/>
              <a:t>frame transmissions </a:t>
            </a:r>
            <a:r>
              <a:rPr lang="en-AU" dirty="0"/>
              <a:t>that result from an “access engine” gaining access to the medium </a:t>
            </a:r>
            <a:endParaRPr lang="en-AU" dirty="0" smtClean="0"/>
          </a:p>
          <a:p>
            <a:pPr lvl="2"/>
            <a:r>
              <a:rPr lang="en-AU" dirty="0" smtClean="0"/>
              <a:t>Note: it is </a:t>
            </a:r>
            <a:r>
              <a:rPr lang="en-AU" dirty="0" smtClean="0"/>
              <a:t>assumed </a:t>
            </a:r>
            <a:r>
              <a:rPr lang="en-AU" dirty="0" smtClean="0"/>
              <a:t>a </a:t>
            </a:r>
            <a:r>
              <a:rPr lang="en-AU" dirty="0" err="1" smtClean="0"/>
              <a:t>TxOP</a:t>
            </a:r>
            <a:r>
              <a:rPr lang="en-AU" dirty="0" smtClean="0"/>
              <a:t> can be split between DL </a:t>
            </a:r>
            <a:r>
              <a:rPr lang="en-AU" dirty="0"/>
              <a:t>and </a:t>
            </a:r>
            <a:r>
              <a:rPr lang="en-AU" dirty="0" smtClean="0"/>
              <a:t>UL</a:t>
            </a:r>
            <a:endParaRPr lang="en-AU" dirty="0"/>
          </a:p>
          <a:p>
            <a:pPr lvl="1"/>
            <a:r>
              <a:rPr lang="en-US" dirty="0"/>
              <a:t>The evidence suggests a maximum </a:t>
            </a:r>
            <a:r>
              <a:rPr lang="en-US" dirty="0" err="1" smtClean="0"/>
              <a:t>TxOP</a:t>
            </a:r>
            <a:r>
              <a:rPr lang="en-US" dirty="0" smtClean="0"/>
              <a:t> </a:t>
            </a:r>
            <a:r>
              <a:rPr lang="en-US" dirty="0"/>
              <a:t>transmission time of </a:t>
            </a:r>
            <a:r>
              <a:rPr lang="en-US" dirty="0" smtClean="0"/>
              <a:t>~4ms </a:t>
            </a:r>
            <a:r>
              <a:rPr lang="en-US" dirty="0"/>
              <a:t>as a reasonable compromise between fairness and efficiency</a:t>
            </a:r>
            <a:endParaRPr lang="en-AU" dirty="0"/>
          </a:p>
          <a:p>
            <a:pPr lvl="2"/>
            <a:r>
              <a:rPr lang="en-AU" dirty="0"/>
              <a:t>Most Cat 4 simulations </a:t>
            </a:r>
            <a:r>
              <a:rPr lang="en-AU" dirty="0" smtClean="0"/>
              <a:t>used a </a:t>
            </a:r>
            <a:r>
              <a:rPr lang="en-AU" dirty="0"/>
              <a:t>maximum </a:t>
            </a:r>
            <a:r>
              <a:rPr lang="en-AU" dirty="0" err="1"/>
              <a:t>TxOP</a:t>
            </a:r>
            <a:r>
              <a:rPr lang="en-AU" dirty="0"/>
              <a:t> of about 4ms, and showed reasonable fairness and performance with exponential back-off; some simulations showed that a maximum </a:t>
            </a:r>
            <a:r>
              <a:rPr lang="en-AU" dirty="0" err="1"/>
              <a:t>TxOP</a:t>
            </a:r>
            <a:r>
              <a:rPr lang="en-AU" dirty="0"/>
              <a:t> of 10ms was too long</a:t>
            </a:r>
          </a:p>
          <a:p>
            <a:pPr lvl="2"/>
            <a:r>
              <a:rPr lang="en-AU" dirty="0"/>
              <a:t>Measurements in the field (</a:t>
            </a:r>
            <a:r>
              <a:rPr lang="en-AU" dirty="0" err="1"/>
              <a:t>eg</a:t>
            </a:r>
            <a:r>
              <a:rPr lang="en-AU" dirty="0"/>
              <a:t> in a stadium) show that the vast majority of Wi-Fi </a:t>
            </a:r>
            <a:r>
              <a:rPr lang="en-AU" dirty="0" err="1"/>
              <a:t>TxOPs</a:t>
            </a:r>
            <a:r>
              <a:rPr lang="en-AU" dirty="0"/>
              <a:t> are less than 3ms; the maximum Wi-Fi </a:t>
            </a:r>
            <a:r>
              <a:rPr lang="en-AU" dirty="0" err="1" smtClean="0"/>
              <a:t>TxOP</a:t>
            </a:r>
            <a:r>
              <a:rPr lang="en-AU" dirty="0" smtClean="0"/>
              <a:t> </a:t>
            </a:r>
            <a:r>
              <a:rPr lang="en-AU" dirty="0"/>
              <a:t>is 5.5ms</a:t>
            </a:r>
          </a:p>
          <a:p>
            <a:pPr lvl="2"/>
            <a:r>
              <a:rPr lang="en-US" dirty="0"/>
              <a:t>Qualcomm noted in their submission to FCC that “</a:t>
            </a:r>
            <a:r>
              <a:rPr lang="en-AU" i="1" dirty="0"/>
              <a:t>… Wi-Fi data packet transmissions are usually a few milliseconds in duration. LAA transmission duration is expected to be on the same order as the duration of Wi-Fi data packet transmission</a:t>
            </a:r>
            <a:r>
              <a:rPr lang="en-AU" dirty="0" smtClean="0"/>
              <a:t>”</a:t>
            </a:r>
          </a:p>
          <a:p>
            <a:pPr lvl="2"/>
            <a:r>
              <a:rPr lang="en-AU" dirty="0" smtClean="0"/>
              <a:t>Japan has a regulation specifying a maximum </a:t>
            </a:r>
            <a:r>
              <a:rPr lang="en-AU" dirty="0" err="1" smtClean="0"/>
              <a:t>TxOP</a:t>
            </a:r>
            <a:r>
              <a:rPr lang="en-AU" dirty="0" smtClean="0"/>
              <a:t> of 4ms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65477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solidFill>
                  <a:srgbClr val="00B050"/>
                </a:solidFill>
              </a:rPr>
              <a:t>Principle</a:t>
            </a:r>
            <a:r>
              <a:rPr lang="en-AU" dirty="0"/>
              <a:t>: do </a:t>
            </a:r>
            <a:r>
              <a:rPr lang="en-AU" u="sng" dirty="0"/>
              <a:t>not</a:t>
            </a:r>
            <a:r>
              <a:rPr lang="en-AU" dirty="0"/>
              <a:t> require LAA to respect NAV from Wi-Fi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dirty="0"/>
              <a:t>Wi-Fi partially resolves hidden station problems by its use of the NAV in frames, and particularly its use of RTS/CTS control frames</a:t>
            </a:r>
          </a:p>
          <a:p>
            <a:pPr lvl="2"/>
            <a:r>
              <a:rPr lang="en-US" dirty="0" err="1"/>
              <a:t>eg</a:t>
            </a:r>
            <a:r>
              <a:rPr lang="en-US" dirty="0"/>
              <a:t> NAV in data frames protects ACK in Wi-Fi</a:t>
            </a:r>
          </a:p>
          <a:p>
            <a:pPr lvl="1"/>
            <a:r>
              <a:rPr lang="en-AU" dirty="0"/>
              <a:t>These hidden station mitigation techniques may be less effective if LAA does not respect the NAV in frames transmitted by Wi-Fi devices</a:t>
            </a:r>
          </a:p>
          <a:p>
            <a:pPr lvl="1"/>
            <a:r>
              <a:rPr lang="en-AU" dirty="0"/>
              <a:t>It has been argued that LAA devices should be required respect the NAV transmitted by all Wi-Fi devices</a:t>
            </a:r>
          </a:p>
          <a:p>
            <a:pPr lvl="1"/>
            <a:r>
              <a:rPr lang="en-AU" dirty="0"/>
              <a:t>However, such an approach is not technology neutral and unreasonably forces every LAA device to implement a Wi-Fi </a:t>
            </a:r>
            <a:r>
              <a:rPr lang="en-AU" dirty="0" err="1"/>
              <a:t>rx</a:t>
            </a:r>
            <a:r>
              <a:rPr lang="en-AU" dirty="0"/>
              <a:t> function</a:t>
            </a:r>
          </a:p>
          <a:p>
            <a:pPr lvl="1"/>
            <a:r>
              <a:rPr lang="en-AU" dirty="0"/>
              <a:t>Respecting the NAV might also be unnecessary if the LAA devices use a lower ED of, say, -77dBm as an alternative form of hidden station mitigation</a:t>
            </a:r>
          </a:p>
          <a:p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65477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8382000" cy="1066800"/>
          </a:xfrm>
        </p:spPr>
        <p:txBody>
          <a:bodyPr/>
          <a:lstStyle/>
          <a:p>
            <a:r>
              <a:rPr lang="en-AU" dirty="0">
                <a:solidFill>
                  <a:srgbClr val="00B050"/>
                </a:solidFill>
              </a:rPr>
              <a:t>Proposal</a:t>
            </a:r>
            <a:r>
              <a:rPr lang="en-AU" dirty="0"/>
              <a:t> : devices shall have respect for reservations made by others using common mechanisms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It is generally unacceptable to require LAA to respect a Wi-Fi NAV</a:t>
            </a:r>
          </a:p>
          <a:p>
            <a:pPr lvl="1"/>
            <a:r>
              <a:rPr lang="en-US" dirty="0"/>
              <a:t>However, there have been some indications that LAA systems may transmit Wi-Fi CTS2Self control frames </a:t>
            </a:r>
          </a:p>
          <a:p>
            <a:pPr lvl="1"/>
            <a:r>
              <a:rPr lang="en-US" dirty="0"/>
              <a:t>It is only fair that if a LAA system expects Wi-Fi systems to respect a NAV it transmits then the same LAA system should respect any NAV received from Wi-Fi systems</a:t>
            </a:r>
            <a:endParaRPr lang="en-AU" b="1" dirty="0"/>
          </a:p>
          <a:p>
            <a:pPr lvl="1"/>
            <a:r>
              <a:rPr lang="en-AU" b="1" dirty="0" smtClean="0"/>
              <a:t>Proposal: </a:t>
            </a:r>
            <a:r>
              <a:rPr lang="en-AU" dirty="0" smtClean="0"/>
              <a:t>This </a:t>
            </a:r>
            <a:r>
              <a:rPr lang="en-AU" dirty="0"/>
              <a:t>principle can be generalised by requiring any system using a particular mechanism to reserve the medium shall respect reservations made by other systems using the same </a:t>
            </a:r>
            <a:r>
              <a:rPr lang="en-AU" dirty="0" smtClean="0"/>
              <a:t>mechanism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65477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solidFill>
                  <a:srgbClr val="00B050"/>
                </a:solidFill>
              </a:rPr>
              <a:t>Proposal</a:t>
            </a:r>
            <a:r>
              <a:rPr lang="en-AU" dirty="0"/>
              <a:t>: </a:t>
            </a:r>
            <a:r>
              <a:rPr lang="en-AU" dirty="0" err="1"/>
              <a:t>TxOPs</a:t>
            </a:r>
            <a:r>
              <a:rPr lang="en-AU" dirty="0"/>
              <a:t> may be continued by another device after completion of a “defer” period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dirty="0"/>
              <a:t>Most of the 3GPP simulations focused in LAA DL only scenarios</a:t>
            </a:r>
          </a:p>
          <a:p>
            <a:pPr lvl="1"/>
            <a:r>
              <a:rPr lang="en-AU" dirty="0"/>
              <a:t>However, there are plans for LAA to support UL traffic too in the future</a:t>
            </a:r>
          </a:p>
          <a:p>
            <a:pPr lvl="1"/>
            <a:r>
              <a:rPr lang="en-AU" dirty="0"/>
              <a:t>A potential problem is that the LAA UE is scheduled by the </a:t>
            </a:r>
            <a:r>
              <a:rPr lang="en-AU" dirty="0" err="1"/>
              <a:t>eNB</a:t>
            </a:r>
            <a:r>
              <a:rPr lang="en-AU" dirty="0"/>
              <a:t>, suggesting it may not undertake LBT sensing or any back-off</a:t>
            </a:r>
          </a:p>
          <a:p>
            <a:pPr lvl="1"/>
            <a:r>
              <a:rPr lang="en-AU" dirty="0"/>
              <a:t>This is an acceptable approach in an environment with no hidden stations</a:t>
            </a:r>
          </a:p>
          <a:p>
            <a:pPr lvl="1"/>
            <a:r>
              <a:rPr lang="en-AU" dirty="0"/>
              <a:t>However, any possibility of hidden stations suggests that UEs also need to execute at least some sort of LBT to ensure fair sharing of the channel</a:t>
            </a:r>
          </a:p>
          <a:p>
            <a:pPr lvl="1"/>
            <a:r>
              <a:rPr lang="en-US" dirty="0"/>
              <a:t>It is proposed that a device may continue a </a:t>
            </a:r>
            <a:r>
              <a:rPr lang="en-US" dirty="0" err="1"/>
              <a:t>TxOP</a:t>
            </a:r>
            <a:r>
              <a:rPr lang="en-US" dirty="0"/>
              <a:t> obtained by another device immediately after a “defer” period of 25us</a:t>
            </a:r>
          </a:p>
          <a:p>
            <a:pPr lvl="2"/>
            <a:r>
              <a:rPr lang="en-US" dirty="0"/>
              <a:t>Note: this allows access at </a:t>
            </a:r>
            <a:r>
              <a:rPr lang="en-US" dirty="0" smtClean="0"/>
              <a:t>PIFS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65477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85800"/>
            <a:ext cx="7858125" cy="1066800"/>
          </a:xfrm>
        </p:spPr>
        <p:txBody>
          <a:bodyPr/>
          <a:lstStyle/>
          <a:p>
            <a:r>
              <a:rPr lang="en-AU" dirty="0">
                <a:solidFill>
                  <a:srgbClr val="00B050"/>
                </a:solidFill>
              </a:rPr>
              <a:t>Proposal</a:t>
            </a:r>
            <a:r>
              <a:rPr lang="en-AU" dirty="0"/>
              <a:t>: devices using or reserving a channel shall only use it for necessary </a:t>
            </a:r>
            <a:r>
              <a:rPr lang="en-AU" dirty="0" smtClean="0"/>
              <a:t>transmission purposes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dirty="0"/>
              <a:t>Some of the 3GPP simulations allow the LAA system to reserve the channel (using CTS2Self) before it is needed so that it is available when it is needed</a:t>
            </a:r>
          </a:p>
          <a:p>
            <a:pPr lvl="1"/>
            <a:r>
              <a:rPr lang="en-AU" dirty="0"/>
              <a:t>This could result in the LAA system reserving but not using the channel, effectively representing interference for Wi-Fi </a:t>
            </a:r>
          </a:p>
          <a:p>
            <a:pPr lvl="1"/>
            <a:r>
              <a:rPr lang="en-AU" dirty="0"/>
              <a:t>This is contrary to the principle in unlicensed spectrum to accept interference but to avoid causing interference</a:t>
            </a:r>
          </a:p>
          <a:p>
            <a:pPr lvl="1"/>
            <a:r>
              <a:rPr lang="en-US" dirty="0"/>
              <a:t>Similarly it has been suggested that LAA could fill the medium with unnecessary energy to maintain control of the medium until it is ready </a:t>
            </a:r>
          </a:p>
          <a:p>
            <a:pPr lvl="1"/>
            <a:r>
              <a:rPr lang="en-AU" dirty="0"/>
              <a:t>It is proposed that any system reserving or using a channel must only make use of it for necessary and legitimate data and management transmission purposes</a:t>
            </a:r>
          </a:p>
          <a:p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11690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IEEE 802 welcomes the opportunity to collaborate with 3GPP to ensure LAA &amp; Wi-Fi share fairly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6" name="Rectangle 5"/>
          <p:cNvSpPr/>
          <p:nvPr/>
        </p:nvSpPr>
        <p:spPr>
          <a:xfrm>
            <a:off x="609600" y="1752600"/>
            <a:ext cx="3886200" cy="121920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071563">
              <a:spcBef>
                <a:spcPts val="800"/>
              </a:spcBef>
            </a:pPr>
            <a:r>
              <a:rPr lang="en-AU" sz="1600" dirty="0" smtClean="0">
                <a:solidFill>
                  <a:schemeClr val="tx1"/>
                </a:solidFill>
              </a:rPr>
              <a:t>Wi-Fi’s operation must </a:t>
            </a:r>
            <a:r>
              <a:rPr lang="en-AU" sz="1600" dirty="0">
                <a:solidFill>
                  <a:schemeClr val="tx1"/>
                </a:solidFill>
              </a:rPr>
              <a:t>not be </a:t>
            </a:r>
            <a:r>
              <a:rPr lang="en-AU" sz="1600" dirty="0" smtClean="0">
                <a:solidFill>
                  <a:schemeClr val="tx1"/>
                </a:solidFill>
              </a:rPr>
              <a:t>threatened in 5GHz unlicensed spectrum</a:t>
            </a:r>
            <a:endParaRPr lang="en-AU" sz="1400" dirty="0">
              <a:solidFill>
                <a:schemeClr val="tx1"/>
              </a:solidFill>
            </a:endParaRPr>
          </a:p>
        </p:txBody>
      </p:sp>
      <p:sp>
        <p:nvSpPr>
          <p:cNvPr id="10" name="Down Arrow 9"/>
          <p:cNvSpPr/>
          <p:nvPr/>
        </p:nvSpPr>
        <p:spPr bwMode="auto">
          <a:xfrm>
            <a:off x="1752600" y="2971800"/>
            <a:ext cx="1905000" cy="457200"/>
          </a:xfrm>
          <a:prstGeom prst="downArrow">
            <a:avLst/>
          </a:prstGeom>
          <a:solidFill>
            <a:schemeClr val="accent2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724400" y="1752600"/>
            <a:ext cx="3886200" cy="121920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255713">
              <a:spcBef>
                <a:spcPts val="800"/>
              </a:spcBef>
            </a:pPr>
            <a:r>
              <a:rPr lang="en-AU" sz="1600" dirty="0" smtClean="0">
                <a:solidFill>
                  <a:schemeClr val="tx1"/>
                </a:solidFill>
              </a:rPr>
              <a:t>LAA has every right to use </a:t>
            </a:r>
            <a:r>
              <a:rPr lang="en-AU" sz="1600" dirty="0">
                <a:solidFill>
                  <a:schemeClr val="tx1"/>
                </a:solidFill>
              </a:rPr>
              <a:t>the same </a:t>
            </a:r>
            <a:r>
              <a:rPr lang="en-AU" sz="1600" dirty="0" smtClean="0">
                <a:solidFill>
                  <a:schemeClr val="tx1"/>
                </a:solidFill>
              </a:rPr>
              <a:t>5GHz </a:t>
            </a:r>
            <a:r>
              <a:rPr lang="en-AU" sz="1600" dirty="0">
                <a:solidFill>
                  <a:schemeClr val="tx1"/>
                </a:solidFill>
              </a:rPr>
              <a:t>unlicensed </a:t>
            </a:r>
            <a:r>
              <a:rPr lang="en-AU" sz="1600" dirty="0" smtClean="0">
                <a:solidFill>
                  <a:schemeClr val="tx1"/>
                </a:solidFill>
              </a:rPr>
              <a:t>spectrum as Wi-Fi</a:t>
            </a:r>
            <a:endParaRPr lang="en-AU" sz="1400" dirty="0">
              <a:solidFill>
                <a:schemeClr val="tx1"/>
              </a:solidFill>
            </a:endParaRPr>
          </a:p>
        </p:txBody>
      </p:sp>
      <p:sp>
        <p:nvSpPr>
          <p:cNvPr id="13" name="Down Arrow 12"/>
          <p:cNvSpPr/>
          <p:nvPr/>
        </p:nvSpPr>
        <p:spPr bwMode="auto">
          <a:xfrm>
            <a:off x="5791200" y="2971800"/>
            <a:ext cx="1905000" cy="457200"/>
          </a:xfrm>
          <a:prstGeom prst="downArrow">
            <a:avLst/>
          </a:prstGeom>
          <a:solidFill>
            <a:schemeClr val="accent2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" name="Down Arrow 13"/>
          <p:cNvSpPr/>
          <p:nvPr/>
        </p:nvSpPr>
        <p:spPr bwMode="auto">
          <a:xfrm>
            <a:off x="3657600" y="4648200"/>
            <a:ext cx="1905000" cy="457200"/>
          </a:xfrm>
          <a:prstGeom prst="downArrow">
            <a:avLst/>
          </a:prstGeom>
          <a:solidFill>
            <a:schemeClr val="accent2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98742" y="2081717"/>
            <a:ext cx="801458" cy="560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4876800" y="2039034"/>
            <a:ext cx="11336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atin typeface="+mj-lt"/>
              </a:rPr>
              <a:t>LAA</a:t>
            </a:r>
            <a:endParaRPr lang="en-AU" b="1" dirty="0">
              <a:latin typeface="+mj-l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9600" y="3429000"/>
            <a:ext cx="8001000" cy="121920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800"/>
              </a:spcBef>
            </a:pPr>
            <a:r>
              <a:rPr lang="en-AU" sz="1600" dirty="0" smtClean="0">
                <a:solidFill>
                  <a:schemeClr val="tx1"/>
                </a:solidFill>
              </a:rPr>
              <a:t>The currently available evidence shows the best way for LAA and Wi-Fi to </a:t>
            </a:r>
            <a:r>
              <a:rPr lang="en-AU" sz="1600" b="1" dirty="0" smtClean="0">
                <a:solidFill>
                  <a:schemeClr val="tx1"/>
                </a:solidFill>
              </a:rPr>
              <a:t>share the </a:t>
            </a:r>
            <a:r>
              <a:rPr lang="en-AU" sz="1600" b="1" dirty="0">
                <a:solidFill>
                  <a:schemeClr val="tx1"/>
                </a:solidFill>
              </a:rPr>
              <a:t>5GHz unlicensed </a:t>
            </a:r>
            <a:r>
              <a:rPr lang="en-AU" sz="1600" b="1" dirty="0" smtClean="0">
                <a:solidFill>
                  <a:schemeClr val="tx1"/>
                </a:solidFill>
              </a:rPr>
              <a:t>spectrum </a:t>
            </a:r>
            <a:r>
              <a:rPr lang="en-AU" sz="1600" dirty="0" smtClean="0">
                <a:solidFill>
                  <a:schemeClr val="tx1"/>
                </a:solidFill>
              </a:rPr>
              <a:t>is for LAA to adopt “</a:t>
            </a:r>
            <a:r>
              <a:rPr lang="en-AU" sz="1600" dirty="0">
                <a:solidFill>
                  <a:schemeClr val="tx1"/>
                </a:solidFill>
              </a:rPr>
              <a:t>Wi-Fi like” </a:t>
            </a:r>
            <a:r>
              <a:rPr lang="en-AU" sz="1600" dirty="0" smtClean="0">
                <a:solidFill>
                  <a:schemeClr val="tx1"/>
                </a:solidFill>
              </a:rPr>
              <a:t>access</a:t>
            </a:r>
            <a:endParaRPr lang="en-AU" sz="14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9600" y="5105400"/>
            <a:ext cx="8001000" cy="121920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01913" algn="ctr">
              <a:spcBef>
                <a:spcPts val="800"/>
              </a:spcBef>
            </a:pPr>
            <a:r>
              <a:rPr lang="en-AU" sz="1600" dirty="0">
                <a:solidFill>
                  <a:schemeClr val="tx1"/>
                </a:solidFill>
              </a:rPr>
              <a:t>IEEE 802 </a:t>
            </a:r>
            <a:r>
              <a:rPr lang="en-AU" sz="1600" dirty="0" smtClean="0">
                <a:solidFill>
                  <a:schemeClr val="tx1"/>
                </a:solidFill>
              </a:rPr>
              <a:t>is ready and willing to work with 3GPP in a </a:t>
            </a:r>
            <a:r>
              <a:rPr lang="en-AU" sz="1600" b="1" dirty="0" smtClean="0">
                <a:solidFill>
                  <a:schemeClr val="tx1"/>
                </a:solidFill>
              </a:rPr>
              <a:t>truly collaborative manner</a:t>
            </a:r>
            <a:r>
              <a:rPr lang="en-AU" sz="1600" dirty="0" smtClean="0">
                <a:solidFill>
                  <a:schemeClr val="tx1"/>
                </a:solidFill>
              </a:rPr>
              <a:t> to achieve our a common goal of fair sharing of the </a:t>
            </a:r>
            <a:r>
              <a:rPr lang="en-AU" sz="1600" dirty="0">
                <a:solidFill>
                  <a:schemeClr val="tx1"/>
                </a:solidFill>
              </a:rPr>
              <a:t>5GHz unlicensed spectrum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4223" y="5372100"/>
            <a:ext cx="1202377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708" y="5294384"/>
            <a:ext cx="841231" cy="841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693223" y="5410200"/>
            <a:ext cx="4251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+mj-lt"/>
              </a:rPr>
              <a:t>+</a:t>
            </a:r>
            <a:endParaRPr lang="en-AU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169553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Wi-Fi has been a massive socio-economic success in the US, in Europe and globally 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824"/>
          <a:stretch/>
        </p:blipFill>
        <p:spPr>
          <a:xfrm>
            <a:off x="228600" y="4724400"/>
            <a:ext cx="1371600" cy="150345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28599" y="1829166"/>
            <a:ext cx="1371600" cy="1503069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228599" y="1828800"/>
            <a:ext cx="1362516" cy="1503456"/>
          </a:xfrm>
          <a:prstGeom prst="rect">
            <a:avLst/>
          </a:prstGeom>
          <a:noFill/>
          <a:ln>
            <a:solidFill>
              <a:schemeClr val="accent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>
              <a:spcBef>
                <a:spcPts val="700"/>
              </a:spcBef>
            </a:pPr>
            <a:endParaRPr lang="en-AU" sz="1600" i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8599" y="4724400"/>
            <a:ext cx="1362516" cy="1503456"/>
          </a:xfrm>
          <a:prstGeom prst="rect">
            <a:avLst/>
          </a:prstGeom>
          <a:noFill/>
          <a:ln>
            <a:solidFill>
              <a:schemeClr val="accent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>
              <a:spcBef>
                <a:spcPts val="700"/>
              </a:spcBef>
            </a:pPr>
            <a:endParaRPr lang="en-AU" sz="1600" i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91116" y="1828800"/>
            <a:ext cx="7334666" cy="1503435"/>
          </a:xfrm>
          <a:prstGeom prst="rect">
            <a:avLst/>
          </a:prstGeom>
          <a:solidFill>
            <a:schemeClr val="bg1"/>
          </a:solidFill>
          <a:ln>
            <a:solidFill>
              <a:schemeClr val="accent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>
              <a:spcBef>
                <a:spcPts val="700"/>
              </a:spcBef>
            </a:pPr>
            <a:r>
              <a:rPr lang="en-AU" sz="1600" dirty="0" smtClean="0">
                <a:solidFill>
                  <a:schemeClr val="tx1"/>
                </a:solidFill>
              </a:rPr>
              <a:t>FCC Commissioner </a:t>
            </a:r>
            <a:r>
              <a:rPr lang="en-AU" sz="1600" b="1" dirty="0" smtClean="0">
                <a:solidFill>
                  <a:schemeClr val="tx1"/>
                </a:solidFill>
              </a:rPr>
              <a:t>Jessica </a:t>
            </a:r>
            <a:r>
              <a:rPr lang="en-AU" sz="1600" b="1" dirty="0" err="1" smtClean="0">
                <a:solidFill>
                  <a:schemeClr val="tx1"/>
                </a:solidFill>
              </a:rPr>
              <a:t>Rosenworcel</a:t>
            </a:r>
            <a:r>
              <a:rPr lang="en-AU" sz="1600" b="1" dirty="0" smtClean="0">
                <a:solidFill>
                  <a:schemeClr val="tx1"/>
                </a:solidFill>
              </a:rPr>
              <a:t> </a:t>
            </a:r>
            <a:r>
              <a:rPr lang="en-AU" sz="1600" dirty="0" smtClean="0">
                <a:solidFill>
                  <a:schemeClr val="tx1"/>
                </a:solidFill>
              </a:rPr>
              <a:t>stated at the </a:t>
            </a:r>
            <a:r>
              <a:rPr lang="en-AU" sz="1600" i="1" dirty="0" smtClean="0">
                <a:solidFill>
                  <a:schemeClr val="tx1"/>
                </a:solidFill>
              </a:rPr>
              <a:t>2015 State of the Net Conference</a:t>
            </a:r>
            <a:r>
              <a:rPr lang="en-AU" sz="1600" dirty="0" smtClean="0">
                <a:solidFill>
                  <a:schemeClr val="tx1"/>
                </a:solidFill>
              </a:rPr>
              <a:t>:</a:t>
            </a:r>
          </a:p>
          <a:p>
            <a:pPr marL="360363" lvl="1">
              <a:spcBef>
                <a:spcPts val="700"/>
              </a:spcBef>
            </a:pPr>
            <a:r>
              <a:rPr lang="en-AU" sz="1600" i="1" dirty="0" smtClean="0">
                <a:solidFill>
                  <a:schemeClr val="tx1"/>
                </a:solidFill>
              </a:rPr>
              <a:t>Wi-Fi is a boon to the economy. The economic impact of unlicensed spectrum </a:t>
            </a:r>
            <a:r>
              <a:rPr lang="en-AU" sz="1600" dirty="0" smtClean="0">
                <a:solidFill>
                  <a:schemeClr val="tx1"/>
                </a:solidFill>
              </a:rPr>
              <a:t>(in the US)</a:t>
            </a:r>
            <a:r>
              <a:rPr lang="en-AU" sz="1600" i="1" dirty="0" smtClean="0">
                <a:solidFill>
                  <a:schemeClr val="tx1"/>
                </a:solidFill>
              </a:rPr>
              <a:t> has been estimated at more than $140 billion annually and it's only going to grow</a:t>
            </a:r>
            <a:endParaRPr lang="en-AU" sz="1600" i="1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91116" y="4724401"/>
            <a:ext cx="7334666" cy="1503456"/>
          </a:xfrm>
          <a:prstGeom prst="rect">
            <a:avLst/>
          </a:prstGeom>
          <a:solidFill>
            <a:schemeClr val="bg1"/>
          </a:solidFill>
          <a:ln>
            <a:solidFill>
              <a:schemeClr val="accent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>
              <a:spcBef>
                <a:spcPts val="800"/>
              </a:spcBef>
            </a:pPr>
            <a:r>
              <a:rPr lang="en-GB" sz="1600" dirty="0" smtClean="0">
                <a:solidFill>
                  <a:schemeClr val="tx1"/>
                </a:solidFill>
              </a:rPr>
              <a:t>European </a:t>
            </a:r>
            <a:r>
              <a:rPr lang="en-GB" sz="1600" dirty="0">
                <a:solidFill>
                  <a:schemeClr val="tx1"/>
                </a:solidFill>
              </a:rPr>
              <a:t>Commission Vice President </a:t>
            </a:r>
            <a:r>
              <a:rPr lang="en-GB" sz="1600" b="1" dirty="0" err="1">
                <a:solidFill>
                  <a:schemeClr val="tx1"/>
                </a:solidFill>
              </a:rPr>
              <a:t>Neelie</a:t>
            </a:r>
            <a:r>
              <a:rPr lang="en-GB" sz="1600" b="1" dirty="0">
                <a:solidFill>
                  <a:schemeClr val="tx1"/>
                </a:solidFill>
              </a:rPr>
              <a:t> </a:t>
            </a:r>
            <a:r>
              <a:rPr lang="en-GB" sz="1600" b="1" dirty="0" err="1">
                <a:solidFill>
                  <a:schemeClr val="tx1"/>
                </a:solidFill>
              </a:rPr>
              <a:t>Kroes</a:t>
            </a:r>
            <a:r>
              <a:rPr lang="en-GB" sz="1600" b="1" dirty="0">
                <a:solidFill>
                  <a:schemeClr val="tx1"/>
                </a:solidFill>
              </a:rPr>
              <a:t> </a:t>
            </a:r>
            <a:r>
              <a:rPr lang="en-GB" sz="1600" dirty="0" smtClean="0">
                <a:solidFill>
                  <a:schemeClr val="tx1"/>
                </a:solidFill>
              </a:rPr>
              <a:t>stated in August 2013:</a:t>
            </a:r>
          </a:p>
          <a:p>
            <a:pPr marL="358775" lvl="1">
              <a:spcBef>
                <a:spcPts val="800"/>
              </a:spcBef>
            </a:pPr>
            <a:r>
              <a:rPr lang="en-GB" sz="1600" i="1" dirty="0" smtClean="0">
                <a:solidFill>
                  <a:schemeClr val="tx1"/>
                </a:solidFill>
              </a:rPr>
              <a:t>“</a:t>
            </a:r>
            <a:r>
              <a:rPr lang="en-GB" sz="1600" i="1" dirty="0">
                <a:solidFill>
                  <a:schemeClr val="tx1"/>
                </a:solidFill>
              </a:rPr>
              <a:t>Wi-Fi is a huge success. It’s a win for everybody involved. I will make sure the European Commission helps to spread use of Wi-Fi through extra spectrum and lighter regulation.” </a:t>
            </a:r>
            <a:endParaRPr lang="en-AU" sz="1600" i="1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228601" y="3581400"/>
            <a:ext cx="8697180" cy="914400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More than</a:t>
            </a:r>
            <a:r>
              <a:rPr kumimoji="0" lang="en-US" sz="1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10 billion Wi-Fi devices sold worldwide!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1" baseline="0" dirty="0" smtClean="0">
                <a:latin typeface="+mj-lt"/>
              </a:rPr>
              <a:t>More than 5 billion</a:t>
            </a:r>
            <a:r>
              <a:rPr lang="en-US" sz="1800" b="1" dirty="0" smtClean="0">
                <a:latin typeface="+mj-lt"/>
              </a:rPr>
              <a:t> devices in use today, and growing!</a:t>
            </a:r>
            <a:endParaRPr kumimoji="0" lang="en-A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259285" y="3581400"/>
            <a:ext cx="2688267" cy="914400"/>
          </a:xfrm>
          <a:prstGeom prst="rect">
            <a:avLst/>
          </a:prstGeom>
          <a:solidFill>
            <a:schemeClr val="bg1"/>
          </a:solidFill>
          <a:ln>
            <a:solidFill>
              <a:schemeClr val="accent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spcBef>
                <a:spcPts val="800"/>
              </a:spcBef>
            </a:pPr>
            <a:r>
              <a:rPr lang="en-US" sz="1600" b="1" i="1" dirty="0" smtClean="0">
                <a:solidFill>
                  <a:schemeClr val="tx1"/>
                </a:solidFill>
              </a:rPr>
              <a:t>EC Study </a:t>
            </a:r>
            <a:r>
              <a:rPr lang="en-US" sz="1600" i="1" dirty="0" smtClean="0">
                <a:solidFill>
                  <a:schemeClr val="tx1"/>
                </a:solidFill>
              </a:rPr>
              <a:t>in 2013 found:</a:t>
            </a:r>
            <a:endParaRPr lang="en-AU" sz="1600" i="1" dirty="0">
              <a:solidFill>
                <a:schemeClr val="tx1"/>
              </a:solidFill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574632" y="3955256"/>
            <a:ext cx="1983582" cy="464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2822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… and the benefit from Wi-Fi of “anyone, anytime, any place” must not be threatened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7894708" y="6475413"/>
            <a:ext cx="649217" cy="184666"/>
          </a:xfrm>
        </p:spPr>
        <p:txBody>
          <a:bodyPr/>
          <a:lstStyle/>
          <a:p>
            <a:r>
              <a:rPr lang="en-US" dirty="0" smtClean="0"/>
              <a:t>IEEE 802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EF4002E7-DB4D-4CC3-8382-1939D19420D8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Down Arrow 5"/>
          <p:cNvSpPr/>
          <p:nvPr/>
        </p:nvSpPr>
        <p:spPr>
          <a:xfrm>
            <a:off x="968097" y="4122440"/>
            <a:ext cx="1512168" cy="478414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 smtClean="0"/>
          </a:p>
        </p:txBody>
      </p:sp>
      <p:sp>
        <p:nvSpPr>
          <p:cNvPr id="7" name="Down Arrow 6"/>
          <p:cNvSpPr/>
          <p:nvPr/>
        </p:nvSpPr>
        <p:spPr>
          <a:xfrm>
            <a:off x="3840033" y="4122440"/>
            <a:ext cx="1512168" cy="478414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 smtClean="0"/>
          </a:p>
        </p:txBody>
      </p:sp>
      <p:sp>
        <p:nvSpPr>
          <p:cNvPr id="8" name="Down Arrow 7"/>
          <p:cNvSpPr/>
          <p:nvPr/>
        </p:nvSpPr>
        <p:spPr>
          <a:xfrm>
            <a:off x="6732240" y="4122440"/>
            <a:ext cx="1512168" cy="478414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 smtClean="0"/>
          </a:p>
        </p:txBody>
      </p:sp>
      <p:sp>
        <p:nvSpPr>
          <p:cNvPr id="9" name="Rectangle 8"/>
          <p:cNvSpPr/>
          <p:nvPr/>
        </p:nvSpPr>
        <p:spPr>
          <a:xfrm>
            <a:off x="399163" y="2152582"/>
            <a:ext cx="2592288" cy="385682"/>
          </a:xfrm>
          <a:prstGeom prst="rect">
            <a:avLst/>
          </a:prstGeom>
          <a:solidFill>
            <a:schemeClr val="accent6"/>
          </a:solidFill>
          <a:ln>
            <a:solidFill>
              <a:schemeClr val="accent2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600" b="1" dirty="0" smtClean="0"/>
              <a:t>Anyone</a:t>
            </a:r>
          </a:p>
        </p:txBody>
      </p:sp>
      <p:sp>
        <p:nvSpPr>
          <p:cNvPr id="10" name="Rectangle 9"/>
          <p:cNvSpPr/>
          <p:nvPr/>
        </p:nvSpPr>
        <p:spPr>
          <a:xfrm>
            <a:off x="3271099" y="2152582"/>
            <a:ext cx="2592288" cy="385682"/>
          </a:xfrm>
          <a:prstGeom prst="rect">
            <a:avLst/>
          </a:prstGeom>
          <a:solidFill>
            <a:schemeClr val="accent6"/>
          </a:solidFill>
          <a:ln>
            <a:solidFill>
              <a:schemeClr val="accent2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600" b="1" dirty="0" smtClean="0"/>
              <a:t>Anytime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56176" y="2152582"/>
            <a:ext cx="2592288" cy="385682"/>
          </a:xfrm>
          <a:prstGeom prst="rect">
            <a:avLst/>
          </a:prstGeom>
          <a:solidFill>
            <a:schemeClr val="accent6"/>
          </a:solidFill>
          <a:ln>
            <a:solidFill>
              <a:schemeClr val="accent2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600" b="1" dirty="0" smtClean="0"/>
              <a:t>Anyplace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99163" y="2538264"/>
            <a:ext cx="2592288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00" dirty="0" smtClean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271099" y="2538264"/>
            <a:ext cx="2592288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 smtClean="0">
              <a:solidFill>
                <a:schemeClr val="accent5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156176" y="2538264"/>
            <a:ext cx="2592288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 smtClean="0">
              <a:solidFill>
                <a:schemeClr val="accent5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00780" y="4600854"/>
            <a:ext cx="8347684" cy="385682"/>
          </a:xfrm>
          <a:prstGeom prst="rect">
            <a:avLst/>
          </a:prstGeom>
          <a:solidFill>
            <a:schemeClr val="accent6"/>
          </a:solidFill>
          <a:ln>
            <a:solidFill>
              <a:schemeClr val="accent2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600" b="1" dirty="0" smtClean="0">
                <a:solidFill>
                  <a:schemeClr val="bg1"/>
                </a:solidFill>
              </a:rPr>
              <a:t>… and Wi-Fi </a:t>
            </a:r>
            <a:r>
              <a:rPr lang="en-AU" sz="1600" b="1" dirty="0" smtClean="0">
                <a:solidFill>
                  <a:schemeClr val="bg1"/>
                </a:solidFill>
              </a:rPr>
              <a:t>meets users </a:t>
            </a:r>
            <a:r>
              <a:rPr lang="en-AU" sz="1600" b="1" dirty="0" smtClean="0">
                <a:solidFill>
                  <a:schemeClr val="bg1"/>
                </a:solidFill>
              </a:rPr>
              <a:t>needs for data, voice, video and much more</a:t>
            </a:r>
            <a:endParaRPr lang="en-AU" sz="1600" b="1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00779" y="4986536"/>
            <a:ext cx="8347685" cy="1109464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>
              <a:solidFill>
                <a:schemeClr val="accent5"/>
              </a:solidFill>
            </a:endParaRPr>
          </a:p>
          <a:p>
            <a:pPr algn="ctr">
              <a:spcBef>
                <a:spcPts val="800"/>
              </a:spcBef>
            </a:pPr>
            <a:r>
              <a:rPr lang="en-AU" sz="1600" dirty="0">
                <a:solidFill>
                  <a:schemeClr val="tx1"/>
                </a:solidFill>
              </a:rPr>
              <a:t>Wi-Fi </a:t>
            </a:r>
            <a:r>
              <a:rPr lang="en-AU" sz="1600" dirty="0" smtClean="0">
                <a:solidFill>
                  <a:schemeClr val="tx1"/>
                </a:solidFill>
              </a:rPr>
              <a:t>trades </a:t>
            </a:r>
            <a:r>
              <a:rPr lang="en-AU" sz="1600" dirty="0" smtClean="0">
                <a:solidFill>
                  <a:schemeClr val="tx1"/>
                </a:solidFill>
              </a:rPr>
              <a:t>some efficiency </a:t>
            </a:r>
            <a:r>
              <a:rPr lang="en-AU" sz="1600" dirty="0" smtClean="0">
                <a:solidFill>
                  <a:schemeClr val="tx1"/>
                </a:solidFill>
              </a:rPr>
              <a:t>in favour of “good enough” performance (to meet users’ needs) and fair sharing between </a:t>
            </a:r>
            <a:r>
              <a:rPr lang="en-AU" sz="1600" dirty="0">
                <a:solidFill>
                  <a:schemeClr val="tx1"/>
                </a:solidFill>
              </a:rPr>
              <a:t>Wi-Fi networks and </a:t>
            </a:r>
            <a:r>
              <a:rPr lang="en-AU" sz="1600" dirty="0" smtClean="0">
                <a:solidFill>
                  <a:schemeClr val="tx1"/>
                </a:solidFill>
              </a:rPr>
              <a:t>other technologies</a:t>
            </a:r>
          </a:p>
          <a:p>
            <a:pPr algn="ctr">
              <a:spcBef>
                <a:spcPts val="800"/>
              </a:spcBef>
            </a:pPr>
            <a:r>
              <a:rPr lang="en-AU" sz="1600" dirty="0" smtClean="0">
                <a:solidFill>
                  <a:schemeClr val="tx1"/>
                </a:solidFill>
              </a:rPr>
              <a:t>It is also low cost, generally not requiring a subscription with a licensed operator!</a:t>
            </a:r>
            <a:endParaRPr lang="en-AU" sz="1600" dirty="0">
              <a:solidFill>
                <a:schemeClr val="tx1"/>
              </a:solidFill>
            </a:endParaRPr>
          </a:p>
          <a:p>
            <a:pPr algn="ctr"/>
            <a:endParaRPr lang="en-AU" dirty="0" smtClean="0">
              <a:solidFill>
                <a:schemeClr val="accent5"/>
              </a:solidFill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680" y="2674094"/>
            <a:ext cx="468334" cy="624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3425988"/>
            <a:ext cx="412133" cy="624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534" y="3429916"/>
            <a:ext cx="374666" cy="624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2674094"/>
            <a:ext cx="455845" cy="624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3414154"/>
            <a:ext cx="474579" cy="624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8022" y="2674094"/>
            <a:ext cx="305978" cy="6244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2245" y="2696610"/>
            <a:ext cx="583042" cy="6337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4202" y="2682280"/>
            <a:ext cx="1209806" cy="12098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10"/>
          <p:cNvPicPr>
            <a:picLocks noChangeAspect="1" noChangeArrowheads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860032" y="2883974"/>
            <a:ext cx="785013" cy="853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14" descr="http://www.clipartlord.com/wp-content/uploads/2015/03/buildings7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8793" y="2726025"/>
            <a:ext cx="711229" cy="1290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17" descr="http://www.clipartlord.com/wp-content/uploads/2014/10/hotel3.pn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3022906"/>
            <a:ext cx="770367" cy="1027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19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3250590"/>
            <a:ext cx="821313" cy="82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45366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own Arrow 14"/>
          <p:cNvSpPr/>
          <p:nvPr/>
        </p:nvSpPr>
        <p:spPr bwMode="auto">
          <a:xfrm>
            <a:off x="6095998" y="2952818"/>
            <a:ext cx="1524000" cy="304800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" name="Down Arrow 13"/>
          <p:cNvSpPr/>
          <p:nvPr/>
        </p:nvSpPr>
        <p:spPr bwMode="auto">
          <a:xfrm>
            <a:off x="1524000" y="2952818"/>
            <a:ext cx="1524000" cy="304800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8305800" cy="1066800"/>
          </a:xfrm>
        </p:spPr>
        <p:txBody>
          <a:bodyPr/>
          <a:lstStyle/>
          <a:p>
            <a:r>
              <a:rPr lang="en-AU" dirty="0" smtClean="0"/>
              <a:t>An evidence based approach indicates that LAA should use a “Wi-Fi like” access mechanism in the short term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399" y="1828800"/>
            <a:ext cx="8839201" cy="385682"/>
          </a:xfrm>
          <a:prstGeom prst="rect">
            <a:avLst/>
          </a:prstGeom>
          <a:solidFill>
            <a:schemeClr val="accent6"/>
          </a:solidFill>
          <a:ln>
            <a:solidFill>
              <a:schemeClr val="accent2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600" b="1" dirty="0" smtClean="0"/>
              <a:t>Evidence is vital to ensure unlicensed spectrum is shared fairly by LAA &amp; Wi-Fi</a:t>
            </a:r>
          </a:p>
        </p:txBody>
      </p:sp>
      <p:sp>
        <p:nvSpPr>
          <p:cNvPr id="7" name="Rectangle 6"/>
          <p:cNvSpPr/>
          <p:nvPr/>
        </p:nvSpPr>
        <p:spPr>
          <a:xfrm>
            <a:off x="152400" y="2214482"/>
            <a:ext cx="8839200" cy="738336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600" dirty="0" smtClean="0">
                <a:solidFill>
                  <a:schemeClr val="tx1"/>
                </a:solidFill>
              </a:rPr>
              <a:t>The importance of evidence based decision making in relation to LAA was </a:t>
            </a:r>
            <a:r>
              <a:rPr lang="en-AU" sz="1600" dirty="0" smtClean="0">
                <a:solidFill>
                  <a:schemeClr val="tx1"/>
                </a:solidFill>
              </a:rPr>
              <a:t>emphasized by </a:t>
            </a:r>
            <a:r>
              <a:rPr lang="en-AU" sz="1600" dirty="0" smtClean="0">
                <a:solidFill>
                  <a:schemeClr val="tx1"/>
                </a:solidFill>
              </a:rPr>
              <a:t>regulators and other stakeholders at </a:t>
            </a:r>
            <a:r>
              <a:rPr lang="en-AU" sz="1600" dirty="0">
                <a:solidFill>
                  <a:schemeClr val="tx1"/>
                </a:solidFill>
              </a:rPr>
              <a:t>the recent ETSI BRAN </a:t>
            </a:r>
            <a:r>
              <a:rPr lang="en-AU" sz="1600" dirty="0" smtClean="0">
                <a:solidFill>
                  <a:schemeClr val="tx1"/>
                </a:solidFill>
              </a:rPr>
              <a:t>meeting</a:t>
            </a:r>
            <a:endParaRPr lang="en-AU" sz="16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8" y="3257618"/>
            <a:ext cx="4267202" cy="385682"/>
          </a:xfrm>
          <a:prstGeom prst="rect">
            <a:avLst/>
          </a:prstGeom>
          <a:solidFill>
            <a:schemeClr val="accent6"/>
          </a:solidFill>
          <a:ln>
            <a:solidFill>
              <a:schemeClr val="accent2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There is evidence for “Wi-Fi like” access</a:t>
            </a:r>
            <a:endParaRPr lang="en-AU" sz="1600" b="1" dirty="0" smtClean="0"/>
          </a:p>
        </p:txBody>
      </p:sp>
      <p:sp>
        <p:nvSpPr>
          <p:cNvPr id="9" name="Rectangle 8"/>
          <p:cNvSpPr/>
          <p:nvPr/>
        </p:nvSpPr>
        <p:spPr>
          <a:xfrm>
            <a:off x="152399" y="3643300"/>
            <a:ext cx="4267202" cy="184310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174625" indent="-174625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AU" sz="1600" dirty="0">
                <a:solidFill>
                  <a:schemeClr val="tx1"/>
                </a:solidFill>
              </a:rPr>
              <a:t>Evidence from 3GPP suggests a “Wi-Fi like” access </a:t>
            </a:r>
            <a:r>
              <a:rPr lang="en-AU" sz="1600" dirty="0" smtClean="0">
                <a:solidFill>
                  <a:schemeClr val="tx1"/>
                </a:solidFill>
              </a:rPr>
              <a:t>mechanism is </a:t>
            </a:r>
            <a:r>
              <a:rPr lang="en-AU" sz="1600" dirty="0">
                <a:solidFill>
                  <a:schemeClr val="tx1"/>
                </a:solidFill>
              </a:rPr>
              <a:t>suitable for sharing 5GHz </a:t>
            </a:r>
            <a:r>
              <a:rPr lang="en-AU" sz="1600" dirty="0" smtClean="0">
                <a:solidFill>
                  <a:schemeClr val="tx1"/>
                </a:solidFill>
              </a:rPr>
              <a:t>channels …</a:t>
            </a:r>
          </a:p>
          <a:p>
            <a:pPr marL="174625" indent="-174625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AU" sz="1600" dirty="0">
                <a:solidFill>
                  <a:schemeClr val="tx1"/>
                </a:solidFill>
              </a:rPr>
              <a:t>… confirming 15 years of Wi-Fi experience that LBT with truncated exponential back off </a:t>
            </a:r>
            <a:r>
              <a:rPr lang="en-AU" sz="1600" dirty="0" smtClean="0">
                <a:solidFill>
                  <a:schemeClr val="tx1"/>
                </a:solidFill>
              </a:rPr>
              <a:t>is the best solution</a:t>
            </a:r>
            <a:endParaRPr lang="en-AU" sz="16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724399" y="3257618"/>
            <a:ext cx="4267199" cy="385682"/>
          </a:xfrm>
          <a:prstGeom prst="rect">
            <a:avLst/>
          </a:prstGeom>
          <a:solidFill>
            <a:schemeClr val="accent6"/>
          </a:solidFill>
          <a:ln>
            <a:solidFill>
              <a:schemeClr val="accent2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600" b="1" dirty="0" smtClean="0"/>
              <a:t>Evidence for other access types is limited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724400" y="3643300"/>
            <a:ext cx="4267199" cy="184310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174625" indent="-174625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AU" sz="1600" dirty="0" smtClean="0">
                <a:solidFill>
                  <a:schemeClr val="tx1"/>
                </a:solidFill>
              </a:rPr>
              <a:t>Innovative </a:t>
            </a:r>
            <a:r>
              <a:rPr lang="en-AU" sz="1600" dirty="0">
                <a:solidFill>
                  <a:schemeClr val="tx1"/>
                </a:solidFill>
              </a:rPr>
              <a:t>new approaches to share the use of unlicensed spectrum must always be </a:t>
            </a:r>
            <a:r>
              <a:rPr lang="en-AU" sz="1600" dirty="0" smtClean="0">
                <a:solidFill>
                  <a:schemeClr val="tx1"/>
                </a:solidFill>
              </a:rPr>
              <a:t>considered …</a:t>
            </a:r>
            <a:endParaRPr lang="en-AU" sz="1600" dirty="0" smtClean="0">
              <a:solidFill>
                <a:schemeClr val="tx1"/>
              </a:solidFill>
            </a:endParaRPr>
          </a:p>
          <a:p>
            <a:pPr marL="174625" indent="-174625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AU" sz="1600" dirty="0" smtClean="0">
                <a:solidFill>
                  <a:schemeClr val="tx1"/>
                </a:solidFill>
              </a:rPr>
              <a:t>… but should </a:t>
            </a:r>
            <a:r>
              <a:rPr lang="en-AU" sz="1600" dirty="0">
                <a:solidFill>
                  <a:schemeClr val="tx1"/>
                </a:solidFill>
              </a:rPr>
              <a:t>only be adopted after </a:t>
            </a:r>
            <a:r>
              <a:rPr lang="en-AU" sz="1600" dirty="0" smtClean="0">
                <a:solidFill>
                  <a:schemeClr val="tx1"/>
                </a:solidFill>
              </a:rPr>
              <a:t>detailed </a:t>
            </a:r>
            <a:r>
              <a:rPr lang="en-AU" sz="1600" dirty="0">
                <a:solidFill>
                  <a:schemeClr val="tx1"/>
                </a:solidFill>
              </a:rPr>
              <a:t>study and consensus by all </a:t>
            </a:r>
            <a:r>
              <a:rPr lang="en-AU" sz="1600" dirty="0" smtClean="0">
                <a:solidFill>
                  <a:schemeClr val="tx1"/>
                </a:solidFill>
              </a:rPr>
              <a:t>stakeholders (not yet happened!)</a:t>
            </a:r>
            <a:endParaRPr lang="en-AU" sz="16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2400" y="5638800"/>
            <a:ext cx="4267202" cy="685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>
              <a:spcBef>
                <a:spcPts val="800"/>
              </a:spcBef>
            </a:pPr>
            <a:r>
              <a:rPr lang="en-AU" sz="1600" b="1" dirty="0">
                <a:solidFill>
                  <a:srgbClr val="00B050"/>
                </a:solidFill>
              </a:rPr>
              <a:t>E</a:t>
            </a:r>
            <a:r>
              <a:rPr lang="en-AU" sz="1600" b="1" dirty="0" smtClean="0">
                <a:solidFill>
                  <a:srgbClr val="00B050"/>
                </a:solidFill>
              </a:rPr>
              <a:t>vidence is available </a:t>
            </a:r>
            <a:r>
              <a:rPr lang="en-AU" sz="1600" b="1" dirty="0" smtClean="0">
                <a:solidFill>
                  <a:srgbClr val="00B050"/>
                </a:solidFill>
              </a:rPr>
              <a:t>for the </a:t>
            </a:r>
            <a:r>
              <a:rPr lang="en-AU" sz="1600" b="1" dirty="0" smtClean="0">
                <a:solidFill>
                  <a:srgbClr val="00B050"/>
                </a:solidFill>
              </a:rPr>
              <a:t>efficacy of “Wi-Fi like” access today</a:t>
            </a:r>
            <a:endParaRPr lang="en-AU" sz="1600" b="1" dirty="0">
              <a:solidFill>
                <a:srgbClr val="00B05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724398" y="5638800"/>
            <a:ext cx="4267202" cy="685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>
              <a:spcBef>
                <a:spcPts val="800"/>
              </a:spcBef>
            </a:pPr>
            <a:r>
              <a:rPr lang="en-AU" sz="1600" b="1" dirty="0" smtClean="0">
                <a:solidFill>
                  <a:srgbClr val="FF0000"/>
                </a:solidFill>
              </a:rPr>
              <a:t>There is unlikely to be consensus on any evidence for new access mechanism in LAA &amp; ETSI BRAN timescales</a:t>
            </a:r>
            <a:endParaRPr lang="en-AU" sz="1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51867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8001000" cy="1066800"/>
          </a:xfrm>
        </p:spPr>
        <p:txBody>
          <a:bodyPr/>
          <a:lstStyle/>
          <a:p>
            <a:r>
              <a:rPr lang="en-AU" dirty="0"/>
              <a:t>Evidence from 3GPP suggests </a:t>
            </a:r>
            <a:r>
              <a:rPr lang="en-AU" dirty="0" smtClean="0"/>
              <a:t>a “Wi-Fi </a:t>
            </a:r>
            <a:r>
              <a:rPr lang="en-AU" dirty="0"/>
              <a:t>like” </a:t>
            </a:r>
            <a:r>
              <a:rPr lang="en-AU" dirty="0" smtClean="0"/>
              <a:t>access </a:t>
            </a:r>
            <a:r>
              <a:rPr lang="en-AU" dirty="0" smtClean="0"/>
              <a:t>mechanism is </a:t>
            </a:r>
            <a:r>
              <a:rPr lang="en-AU" dirty="0"/>
              <a:t>suitable for sharing 5GHz channels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dirty="0"/>
              <a:t>3GPP TR 36.889 concludes that a </a:t>
            </a:r>
            <a:r>
              <a:rPr lang="en-AU" dirty="0" smtClean="0"/>
              <a:t>Category </a:t>
            </a:r>
            <a:r>
              <a:rPr lang="en-AU" dirty="0"/>
              <a:t>4 LBT </a:t>
            </a:r>
            <a:r>
              <a:rPr lang="en-AU" dirty="0" smtClean="0"/>
              <a:t>scheme</a:t>
            </a:r>
            <a:br>
              <a:rPr lang="en-AU" dirty="0" smtClean="0"/>
            </a:br>
            <a:r>
              <a:rPr lang="en-AU" dirty="0" smtClean="0"/>
              <a:t>is </a:t>
            </a:r>
            <a:r>
              <a:rPr lang="en-AU" dirty="0"/>
              <a:t>the best way to ensure fair coexistence (with </a:t>
            </a:r>
            <a:r>
              <a:rPr lang="en-AU" dirty="0" smtClean="0"/>
              <a:t>Wi-Fi),</a:t>
            </a:r>
            <a:br>
              <a:rPr lang="en-AU" dirty="0" smtClean="0"/>
            </a:br>
            <a:r>
              <a:rPr lang="en-AU" dirty="0" smtClean="0"/>
              <a:t>at least for </a:t>
            </a:r>
            <a:r>
              <a:rPr lang="en-AU" dirty="0"/>
              <a:t>DL access</a:t>
            </a:r>
          </a:p>
          <a:p>
            <a:pPr lvl="1"/>
            <a:r>
              <a:rPr lang="en-AU" dirty="0"/>
              <a:t>The TR leaves some parameters open for further study but the evidence currently suggests “Wi-Fi like” parameters work </a:t>
            </a:r>
            <a:r>
              <a:rPr lang="en-AU" dirty="0" smtClean="0"/>
              <a:t>well; the TR specifies:</a:t>
            </a:r>
            <a:endParaRPr lang="en-AU" dirty="0"/>
          </a:p>
          <a:p>
            <a:pPr lvl="2"/>
            <a:r>
              <a:rPr lang="en-AU" dirty="0"/>
              <a:t>T</a:t>
            </a:r>
            <a:r>
              <a:rPr lang="en-AU" dirty="0" smtClean="0"/>
              <a:t>he </a:t>
            </a:r>
            <a:r>
              <a:rPr lang="en-AU" dirty="0"/>
              <a:t>back off as “</a:t>
            </a:r>
            <a:r>
              <a:rPr lang="en-US" dirty="0"/>
              <a:t>dynamic variable” or “semi-static”, but notes the most of the </a:t>
            </a:r>
            <a:r>
              <a:rPr lang="en-US" dirty="0" smtClean="0"/>
              <a:t>Category </a:t>
            </a:r>
            <a:r>
              <a:rPr lang="en-US" dirty="0"/>
              <a:t>4 evaluations in the TR are based on </a:t>
            </a:r>
            <a:r>
              <a:rPr lang="en-AU" dirty="0"/>
              <a:t>exponential back off </a:t>
            </a:r>
          </a:p>
          <a:p>
            <a:pPr lvl="2"/>
            <a:r>
              <a:rPr lang="en-AU" dirty="0" err="1" smtClean="0"/>
              <a:t>CWmin</a:t>
            </a:r>
            <a:r>
              <a:rPr lang="en-AU" dirty="0" smtClean="0"/>
              <a:t> </a:t>
            </a:r>
            <a:r>
              <a:rPr lang="en-AU" dirty="0"/>
              <a:t>and </a:t>
            </a:r>
            <a:r>
              <a:rPr lang="en-AU" dirty="0" err="1"/>
              <a:t>CWmax</a:t>
            </a:r>
            <a:r>
              <a:rPr lang="en-AU" dirty="0"/>
              <a:t> as configurable parameters, but almost all the </a:t>
            </a:r>
            <a:r>
              <a:rPr lang="en-AU" dirty="0" smtClean="0"/>
              <a:t>Category </a:t>
            </a:r>
            <a:r>
              <a:rPr lang="en-AU" dirty="0"/>
              <a:t>4 </a:t>
            </a:r>
            <a:r>
              <a:rPr lang="en-US" dirty="0"/>
              <a:t>evaluations </a:t>
            </a:r>
            <a:r>
              <a:rPr lang="en-AU" dirty="0"/>
              <a:t>used </a:t>
            </a:r>
            <a:r>
              <a:rPr lang="en-AU" dirty="0" err="1"/>
              <a:t>CWmin</a:t>
            </a:r>
            <a:r>
              <a:rPr lang="en-AU" dirty="0"/>
              <a:t> = 16 and </a:t>
            </a:r>
            <a:r>
              <a:rPr lang="en-AU" dirty="0" err="1"/>
              <a:t>CWmax</a:t>
            </a:r>
            <a:r>
              <a:rPr lang="en-AU" dirty="0"/>
              <a:t> = 1024</a:t>
            </a:r>
          </a:p>
          <a:p>
            <a:pPr lvl="2"/>
            <a:r>
              <a:rPr lang="en-AU" dirty="0" smtClean="0"/>
              <a:t>Either </a:t>
            </a:r>
            <a:r>
              <a:rPr lang="en-AU" dirty="0"/>
              <a:t>ACK/NACK or sensing based feedback, but all the variations of feedback described for </a:t>
            </a:r>
            <a:r>
              <a:rPr lang="en-AU" dirty="0" smtClean="0"/>
              <a:t>Category </a:t>
            </a:r>
            <a:r>
              <a:rPr lang="en-AU" dirty="0"/>
              <a:t>4 use ACK/NACK</a:t>
            </a:r>
          </a:p>
          <a:p>
            <a:pPr lvl="2"/>
            <a:r>
              <a:rPr lang="en-AU" dirty="0" smtClean="0"/>
              <a:t>A </a:t>
            </a:r>
            <a:r>
              <a:rPr lang="en-AU" dirty="0"/>
              <a:t>variable defer period, but the vast majority of </a:t>
            </a:r>
            <a:r>
              <a:rPr lang="en-AU" dirty="0" smtClean="0"/>
              <a:t>Category </a:t>
            </a:r>
            <a:r>
              <a:rPr lang="en-AU" dirty="0"/>
              <a:t>4 simulations were based on defer periods of 34-43us</a:t>
            </a:r>
          </a:p>
          <a:p>
            <a:pPr lvl="2"/>
            <a:r>
              <a:rPr lang="en-AU" dirty="0" smtClean="0"/>
              <a:t>A </a:t>
            </a:r>
            <a:r>
              <a:rPr lang="en-AU" dirty="0"/>
              <a:t>slot length less than 20us, </a:t>
            </a:r>
            <a:r>
              <a:rPr lang="en-AU" dirty="0" smtClean="0"/>
              <a:t>but with </a:t>
            </a:r>
            <a:r>
              <a:rPr lang="en-AU" dirty="0"/>
              <a:t>almost all such simulations using a slot length of </a:t>
            </a:r>
            <a:r>
              <a:rPr lang="en-AU" dirty="0" smtClean="0"/>
              <a:t>9us </a:t>
            </a:r>
            <a:endParaRPr lang="en-AU" dirty="0"/>
          </a:p>
          <a:p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1325" y="1981200"/>
            <a:ext cx="1666875" cy="950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316972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8305800" cy="1066800"/>
          </a:xfrm>
        </p:spPr>
        <p:txBody>
          <a:bodyPr/>
          <a:lstStyle/>
          <a:p>
            <a:r>
              <a:rPr lang="en-AU" dirty="0"/>
              <a:t>… confirming 15 years of Wi-Fi experience that LBT with truncated exponential back off </a:t>
            </a:r>
            <a:r>
              <a:rPr lang="en-AU" dirty="0" smtClean="0"/>
              <a:t>is the best solution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dirty="0"/>
              <a:t>Wi-Fi provides 15 years of evidence that …</a:t>
            </a:r>
          </a:p>
          <a:p>
            <a:pPr lvl="2">
              <a:tabLst>
                <a:tab pos="631825" algn="l"/>
              </a:tabLst>
            </a:pPr>
            <a:r>
              <a:rPr lang="en-AU" dirty="0"/>
              <a:t>… an access mechanism using LBT </a:t>
            </a:r>
            <a:r>
              <a:rPr lang="en-AU" dirty="0" smtClean="0"/>
              <a:t>with exponential back</a:t>
            </a:r>
            <a:br>
              <a:rPr lang="en-AU" dirty="0" smtClean="0"/>
            </a:br>
            <a:r>
              <a:rPr lang="en-AU" dirty="0" smtClean="0"/>
              <a:t>	</a:t>
            </a:r>
            <a:r>
              <a:rPr lang="en-AU" dirty="0" smtClean="0"/>
              <a:t>off provides </a:t>
            </a:r>
            <a:r>
              <a:rPr lang="en-AU" dirty="0"/>
              <a:t>fair coexistence </a:t>
            </a:r>
            <a:r>
              <a:rPr lang="en-AU" dirty="0" smtClean="0"/>
              <a:t>between independent </a:t>
            </a:r>
            <a:r>
              <a:rPr lang="en-AU" dirty="0"/>
              <a:t>systems </a:t>
            </a:r>
          </a:p>
          <a:p>
            <a:pPr lvl="2"/>
            <a:r>
              <a:rPr lang="en-AU" dirty="0"/>
              <a:t>… while also providing </a:t>
            </a:r>
            <a:r>
              <a:rPr lang="en-AU" dirty="0" smtClean="0"/>
              <a:t>good performance meeting user needs</a:t>
            </a:r>
            <a:endParaRPr lang="en-AU" dirty="0"/>
          </a:p>
          <a:p>
            <a:pPr lvl="1"/>
            <a:r>
              <a:rPr lang="en-AU" dirty="0"/>
              <a:t>The Wi-Fi access mechanism successfully balances …</a:t>
            </a:r>
          </a:p>
          <a:p>
            <a:pPr lvl="2"/>
            <a:r>
              <a:rPr lang="en-AU" dirty="0"/>
              <a:t>… the optimal use of the channel</a:t>
            </a:r>
          </a:p>
          <a:p>
            <a:pPr lvl="2"/>
            <a:r>
              <a:rPr lang="en-AU" dirty="0"/>
              <a:t>… fair sharing of a community resource</a:t>
            </a:r>
          </a:p>
          <a:p>
            <a:pPr lvl="1"/>
            <a:r>
              <a:rPr lang="en-AU" dirty="0"/>
              <a:t>This has shown to be true over many years for </a:t>
            </a:r>
            <a:r>
              <a:rPr lang="en-AU" dirty="0" smtClean="0"/>
              <a:t>many</a:t>
            </a:r>
            <a:br>
              <a:rPr lang="en-AU" dirty="0" smtClean="0"/>
            </a:br>
            <a:r>
              <a:rPr lang="en-AU" dirty="0" smtClean="0"/>
              <a:t>combinations </a:t>
            </a:r>
            <a:r>
              <a:rPr lang="en-AU" dirty="0"/>
              <a:t>of</a:t>
            </a:r>
          </a:p>
          <a:p>
            <a:pPr lvl="2"/>
            <a:r>
              <a:rPr lang="en-AU" dirty="0"/>
              <a:t>Traffic loads</a:t>
            </a:r>
          </a:p>
          <a:p>
            <a:pPr lvl="2"/>
            <a:r>
              <a:rPr lang="en-AU" dirty="0"/>
              <a:t>Device densities</a:t>
            </a:r>
          </a:p>
          <a:p>
            <a:pPr lvl="2"/>
            <a:r>
              <a:rPr lang="en-AU" dirty="0"/>
              <a:t>Hidden stations</a:t>
            </a:r>
          </a:p>
          <a:p>
            <a:pPr lvl="2"/>
            <a:r>
              <a:rPr lang="en-AU" dirty="0"/>
              <a:t>Traffic types</a:t>
            </a:r>
          </a:p>
          <a:p>
            <a:pPr lvl="2"/>
            <a:r>
              <a:rPr lang="en-AU" dirty="0"/>
              <a:t>Up and down link traffic</a:t>
            </a:r>
          </a:p>
          <a:p>
            <a:pPr lvl="2"/>
            <a:r>
              <a:rPr lang="en-AU" dirty="0" smtClean="0"/>
              <a:t>…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227986" y="2057401"/>
            <a:ext cx="1306414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3581400"/>
            <a:ext cx="1066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536037" y="2743200"/>
            <a:ext cx="63350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 smtClean="0">
                <a:latin typeface="+mj-lt"/>
              </a:rPr>
              <a:t>+</a:t>
            </a:r>
            <a:endParaRPr lang="en-AU" sz="1000" b="1" dirty="0">
              <a:latin typeface="+mj-lt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581400" y="4800600"/>
            <a:ext cx="4953000" cy="1524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There</a:t>
            </a:r>
            <a:r>
              <a:rPr kumimoji="0" lang="en-AU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en-AU" sz="1600" dirty="0" smtClean="0">
                <a:latin typeface="+mn-lt"/>
              </a:rPr>
              <a:t>is evidence that scheduled access does not work </a:t>
            </a:r>
            <a:r>
              <a:rPr kumimoji="0" lang="en-A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well in unlicensed</a:t>
            </a:r>
            <a:r>
              <a:rPr kumimoji="0" lang="en-AU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spectrum </a:t>
            </a:r>
            <a:r>
              <a:rPr kumimoji="0" lang="en-A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based on market failures of (including</a:t>
            </a:r>
            <a:r>
              <a:rPr kumimoji="0" lang="en-AU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approximate year of “death”)</a:t>
            </a:r>
            <a:r>
              <a:rPr kumimoji="0" lang="en-A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:</a:t>
            </a:r>
          </a:p>
          <a:p>
            <a:pPr marL="182563" marR="0" indent="-182563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−"/>
              <a:tabLst/>
            </a:pPr>
            <a:r>
              <a:rPr lang="en-AU" sz="1400" dirty="0" smtClean="0">
                <a:latin typeface="+mn-lt"/>
              </a:rPr>
              <a:t>ETSI Hiperlan 2 (~2000)</a:t>
            </a:r>
          </a:p>
          <a:p>
            <a:pPr marL="182563" indent="-182563" eaLnBrk="0" hangingPunct="0">
              <a:spcBef>
                <a:spcPts val="300"/>
              </a:spcBef>
              <a:buFont typeface="Arial" panose="020B0604020202020204" pitchFamily="34" charset="0"/>
              <a:buChar char="−"/>
            </a:pPr>
            <a:r>
              <a:rPr kumimoji="0" lang="en-AU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IEEE 802.11 </a:t>
            </a:r>
            <a:r>
              <a:rPr lang="en-AU" sz="1400" dirty="0" smtClean="0">
                <a:latin typeface="+mn-lt"/>
              </a:rPr>
              <a:t>PCF (~1999)</a:t>
            </a:r>
          </a:p>
          <a:p>
            <a:pPr marL="182563" indent="-182563" eaLnBrk="0" hangingPunct="0">
              <a:spcBef>
                <a:spcPts val="300"/>
              </a:spcBef>
              <a:buFont typeface="Arial" panose="020B0604020202020204" pitchFamily="34" charset="0"/>
              <a:buChar char="−"/>
            </a:pPr>
            <a:r>
              <a:rPr lang="en-AU" sz="1400" dirty="0" smtClean="0">
                <a:latin typeface="+mn-lt"/>
              </a:rPr>
              <a:t>IEEE 802.11 HCCA (~2007)</a:t>
            </a:r>
            <a:endParaRPr kumimoji="0" lang="en-A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235148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8458200" cy="1066800"/>
          </a:xfrm>
        </p:spPr>
        <p:txBody>
          <a:bodyPr/>
          <a:lstStyle/>
          <a:p>
            <a:r>
              <a:rPr lang="en-AU" dirty="0" smtClean="0">
                <a:solidFill>
                  <a:srgbClr val="FF0000"/>
                </a:solidFill>
              </a:rPr>
              <a:t>Aside</a:t>
            </a:r>
            <a:r>
              <a:rPr lang="en-AU" dirty="0">
                <a:solidFill>
                  <a:srgbClr val="FF0000"/>
                </a:solidFill>
              </a:rPr>
              <a:t>: </a:t>
            </a:r>
            <a:r>
              <a:rPr lang="en-AU" dirty="0" smtClean="0"/>
              <a:t>IEEE-SA has defined a variety of process that allow all stakeholders to influence IEEE standards …</a:t>
            </a:r>
            <a:br>
              <a:rPr lang="en-AU" dirty="0" smtClean="0"/>
            </a:b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IEEE-SA review processes give all stakeholders a say</a:t>
            </a:r>
          </a:p>
          <a:p>
            <a:pPr lvl="1"/>
            <a:r>
              <a:rPr lang="en-AU" dirty="0" smtClean="0"/>
              <a:t>IEEE-SA has defined various processes that allow a</a:t>
            </a:r>
            <a:br>
              <a:rPr lang="en-AU" dirty="0" smtClean="0"/>
            </a:br>
            <a:r>
              <a:rPr lang="en-AU" dirty="0" smtClean="0"/>
              <a:t>diversity of stakeholders to have a real say on IEEE</a:t>
            </a:r>
            <a:br>
              <a:rPr lang="en-AU" dirty="0" smtClean="0"/>
            </a:br>
            <a:r>
              <a:rPr lang="en-AU" dirty="0" smtClean="0"/>
              <a:t>standards</a:t>
            </a:r>
          </a:p>
          <a:p>
            <a:pPr lvl="2"/>
            <a:r>
              <a:rPr lang="en-US" dirty="0" smtClean="0"/>
              <a:t>The Sponsor Ballot process allows all stakeholders</a:t>
            </a:r>
            <a:br>
              <a:rPr lang="en-US" dirty="0" smtClean="0"/>
            </a:br>
            <a:r>
              <a:rPr lang="en-US" dirty="0" smtClean="0"/>
              <a:t>to</a:t>
            </a:r>
            <a:r>
              <a:rPr lang="en-US" dirty="0"/>
              <a:t> </a:t>
            </a:r>
            <a:r>
              <a:rPr lang="en-US" dirty="0" smtClean="0"/>
              <a:t>comment on and have a vote on draft standards</a:t>
            </a:r>
          </a:p>
          <a:p>
            <a:pPr lvl="2"/>
            <a:r>
              <a:rPr lang="en-US" dirty="0" smtClean="0"/>
              <a:t>Historically, any stakeholder could enter a “</a:t>
            </a:r>
            <a:r>
              <a:rPr lang="en-US" i="1" dirty="0" smtClean="0"/>
              <a:t>rogue comment</a:t>
            </a:r>
            <a:r>
              <a:rPr lang="en-US" dirty="0" smtClean="0"/>
              <a:t>”, which must be resolved in the same serious way comments by voters are resolved</a:t>
            </a:r>
          </a:p>
          <a:p>
            <a:pPr lvl="2"/>
            <a:r>
              <a:rPr lang="en-US" dirty="0" smtClean="0"/>
              <a:t>The rogue comment process has recently been formalized by IEEE-SA as part of the </a:t>
            </a:r>
            <a:r>
              <a:rPr lang="en-US" i="1" dirty="0" smtClean="0"/>
              <a:t>Pubic Review Process</a:t>
            </a:r>
            <a:endParaRPr lang="en-AU" i="1" dirty="0" smtClean="0"/>
          </a:p>
          <a:p>
            <a:pPr lvl="1"/>
            <a:r>
              <a:rPr lang="en-AU" dirty="0" smtClean="0"/>
              <a:t>These processes apply to all aspects of IEEE standards, but are particularly important for aspects related to how systems based on IEEE standards interoperate or coexist with other systems</a:t>
            </a:r>
          </a:p>
          <a:p>
            <a:pPr lvl="2"/>
            <a:r>
              <a:rPr lang="en-US" dirty="0" err="1" smtClean="0"/>
              <a:t>eg</a:t>
            </a:r>
            <a:r>
              <a:rPr lang="en-US" dirty="0" smtClean="0"/>
              <a:t> in 5GHz band, which is a community resource</a:t>
            </a:r>
            <a:r>
              <a:rPr lang="en-AU" dirty="0"/>
              <a:t> </a:t>
            </a:r>
            <a:r>
              <a:rPr lang="en-AU" dirty="0" smtClean="0"/>
              <a:t>that needs to be shared by all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IEEE 802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EF4002E7-DB4D-4CC3-8382-1939D19420D8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514600"/>
            <a:ext cx="1066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11793859"/>
      </p:ext>
    </p:extLst>
  </p:cSld>
  <p:clrMapOvr>
    <a:masterClrMapping/>
  </p:clrMapOvr>
</p:sld>
</file>

<file path=ppt/theme/theme1.xml><?xml version="1.0" encoding="utf-8"?>
<a:theme xmlns:a="http://schemas.openxmlformats.org/drawingml/2006/main" name="802-11-Submissio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66FF"/>
      </a:hlink>
      <a:folHlink>
        <a:srgbClr val="0000CC"/>
      </a:folHlink>
    </a:clrScheme>
    <a:fontScheme name="802-11-Submiss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802-11-Submiss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02-11-Submiss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Settings\dstanley\My Documents\2005Jan\802-11-Submission.pot</Template>
  <TotalTime>0</TotalTime>
  <Words>4648</Words>
  <Application>Microsoft Office PowerPoint</Application>
  <PresentationFormat>On-screen Show (4:3)</PresentationFormat>
  <Paragraphs>568</Paragraphs>
  <Slides>39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802-11-Submission</vt:lpstr>
      <vt:lpstr>Proposal for IEEE 802 submission to 3GPP Workshop on LAA in August 2015</vt:lpstr>
      <vt:lpstr>Revision notes</vt:lpstr>
      <vt:lpstr>IEEE 802 welcomes the opportunity to collaborate with 3GPP to ensure LAA &amp; Wi-Fi/802.11 share fairly</vt:lpstr>
      <vt:lpstr>Wi-Fi has been a massive socio-economic success in the US, in Europe and globally …</vt:lpstr>
      <vt:lpstr>… and the benefit from Wi-Fi of “anyone, anytime, any place” must not be threatened</vt:lpstr>
      <vt:lpstr>An evidence based approach indicates that LAA should use a “Wi-Fi like” access mechanism in the short term</vt:lpstr>
      <vt:lpstr>Evidence from 3GPP suggests a “Wi-Fi like” access mechanism is suitable for sharing 5GHz channels …</vt:lpstr>
      <vt:lpstr>… confirming 15 years of Wi-Fi experience that LBT with truncated exponential back off is the best solution</vt:lpstr>
      <vt:lpstr>Aside: IEEE-SA has defined a variety of process that allow all stakeholders to influence IEEE standards … </vt:lpstr>
      <vt:lpstr>Aside: … but it is unclear that 3GPP has processes for LAA to allow review by other stakeholders …</vt:lpstr>
      <vt:lpstr>Aside: … and IEEE 802 requests 3GPP to develop collaborative processes for LAA coexistence with Wi-Fi</vt:lpstr>
      <vt:lpstr>IEEE 802 recommends 3GPP adopt “Wi-Fi like” access for LAA to promote fair sharing with Wi-Fi</vt:lpstr>
      <vt:lpstr>It is proposed that LAA adopt “Wi-Fi like” parameters to maximise probability of coexistence</vt:lpstr>
      <vt:lpstr>Principle: adopt “Wi-Fi like” timing parameters to maximise probability of coexistence</vt:lpstr>
      <vt:lpstr>Proposal: define “busy” &amp; “free” periods based on received energy &amp; channel reservations, similar to Wi-Fi</vt:lpstr>
      <vt:lpstr>Proposal: divide the “free” period into slots, similar to Wi-Fi</vt:lpstr>
      <vt:lpstr>Proposal: define a “defer period”, similar to Wi-Fi </vt:lpstr>
      <vt:lpstr>Proposal: define Energy Detect (ED) &amp; Preamble Detect (PD) thresholds, similar to Wi-Fi</vt:lpstr>
      <vt:lpstr>It is proposed that LAA use “Wi-Fi like” access rules because they are effective in unlicensed spectrum</vt:lpstr>
      <vt:lpstr>Principle: define LBT rules in terms that allow flexibility and innovation, within limits</vt:lpstr>
      <vt:lpstr>Proposal: execute LBT and exponential back-off mechanisms before and after any transmission</vt:lpstr>
      <vt:lpstr>Proposal: allow some control frames to be transmitted without any LBT</vt:lpstr>
      <vt:lpstr>Proposal: count a random number of slots within a contention window as a back-off procedure </vt:lpstr>
      <vt:lpstr>Proposal: adjust contention window based on successful &amp; unsuccessful transmission of frames</vt:lpstr>
      <vt:lpstr>Principle: enable QoS using multiple “access engines” in a device, similar to Wi-Fi</vt:lpstr>
      <vt:lpstr>Principle: set minimum parameters for QoS, similar to Wi-Fi</vt:lpstr>
      <vt:lpstr>Principle: devices must undertake LBT before accessing secondary channels</vt:lpstr>
      <vt:lpstr>Summary: “Access engine” operation can be illustrated by a conceptual flow diagram</vt:lpstr>
      <vt:lpstr>Summary: The revised flow chart removes iCCA because it is ambiguous and overly conservative</vt:lpstr>
      <vt:lpstr>Summary: The revised flow chart ensures transmissions occur on slot boundaries</vt:lpstr>
      <vt:lpstr>Summary: The revised flow chart includes DCF/EDCA hybrid, but EDCA is recommended</vt:lpstr>
      <vt:lpstr>Summary: The revised flow chart incorporates QoS by enabling multiple parallel “access engines”</vt:lpstr>
      <vt:lpstr>It is proposed that LAA adopt a variety of other principles to promote fair sharing</vt:lpstr>
      <vt:lpstr>Proposal: define the maximum transmission time of about 4ms for each TxOP, similar to Wi-Fi</vt:lpstr>
      <vt:lpstr>Principle: do not require LAA to respect NAV from Wi-Fi</vt:lpstr>
      <vt:lpstr>Proposal : devices shall have respect for reservations made by others using common mechanisms </vt:lpstr>
      <vt:lpstr>Proposal: TxOPs may be continued by another device after completion of a “defer” period</vt:lpstr>
      <vt:lpstr>Proposal: devices using or reserving a channel shall only use it for necessary transmission purposes</vt:lpstr>
      <vt:lpstr>IEEE 802 welcomes the opportunity to collaborate with 3GPP to ensure LAA &amp; Wi-Fi share fairly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2011-09-19T06:02:14Z</dcterms:created>
  <dcterms:modified xsi:type="dcterms:W3CDTF">2015-08-03T05:12:03Z</dcterms:modified>
</cp:coreProperties>
</file>