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ppt/comments/comment33.xml" ContentType="application/vnd.openxmlformats-officedocument.presentationml.comments+xml"/>
  <Override PartName="/ppt/comments/comment34.xml" ContentType="application/vnd.openxmlformats-officedocument.presentationml.comments+xml"/>
  <Override PartName="/ppt/comments/comment3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69" r:id="rId2"/>
    <p:sldId id="378" r:id="rId3"/>
    <p:sldId id="340" r:id="rId4"/>
    <p:sldId id="341" r:id="rId5"/>
    <p:sldId id="342" r:id="rId6"/>
    <p:sldId id="345" r:id="rId7"/>
    <p:sldId id="344" r:id="rId8"/>
    <p:sldId id="346" r:id="rId9"/>
    <p:sldId id="333" r:id="rId10"/>
    <p:sldId id="347" r:id="rId11"/>
    <p:sldId id="348" r:id="rId12"/>
    <p:sldId id="337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73" r:id="rId30"/>
    <p:sldId id="374" r:id="rId31"/>
    <p:sldId id="375" r:id="rId32"/>
    <p:sldId id="379" r:id="rId33"/>
    <p:sldId id="367" r:id="rId34"/>
    <p:sldId id="368" r:id="rId35"/>
    <p:sldId id="369" r:id="rId36"/>
    <p:sldId id="371" r:id="rId37"/>
    <p:sldId id="372" r:id="rId38"/>
    <p:sldId id="376" r:id="rId39"/>
    <p:sldId id="377" r:id="rId4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 snapToObjects="1">
      <p:cViewPr varScale="1">
        <p:scale>
          <a:sx n="88" d="100"/>
          <a:sy n="88" d="100"/>
        </p:scale>
        <p:origin x="-1698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 snapToObjects="1"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9:08.886" idx="8">
    <p:pos x="10" y="10"/>
    <p:text>3/8: changed date
3/8: changes month in header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37:31.690" idx="6">
    <p:pos x="10" y="10"/>
    <p:text>Slide 2 notes problem with LAA development processes; no review and too fast
Notes possibility of regulators intervening
Notes that not ideal and instead makes
29/7: Alireza concerned about impication IEEE 802 wants to delay. Suggests, "Mutually agreed solutions are required in advance of finalizing the standard and deploying LAA". Softened language to "Note: the establishment of effective collaboration processes between 3GPP &amp; IEEE 802 on LAA/Wi-Fi coexistence may  mean that meeting LAA’s planned schedule is challenging"
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03:43.731" idx="2">
    <p:pos x="69" y="102"/>
    <p:text>Bolded second dot point to emphasize
3/8: Changed 2nds dash point to "“Wi-Fi like” access rules because they are effective in unlicensed spectrum"
3/8: "sharing" -&gt; "fair sharing" in last dash point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13:19.440" idx="6">
    <p:pos x="10" y="10"/>
    <p:text>
Editorial changes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1:12.576" idx="7">
    <p:pos x="10" y="10"/>
    <p:text>
Editorial changes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2:24.668" idx="8">
    <p:pos x="10" y="10"/>
    <p:text>
Editorial changes
Highlighted definitions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12.479" idx="9">
    <p:pos x="10" y="10"/>
    <p:text>
Editorial changes
Highlighted definitions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7:30.174" idx="3">
    <p:pos x="10" y="10"/>
    <p:text>
Editorial changes
Highlighted definition
3/8: made note clearer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13:15.932" idx="1">
    <p:pos x="10" y="10"/>
    <p:text>
Editorial changes
Highlighted definition
Need to look for references in TR to better justify -77dBm 
3/8: the -77dBm is justifed by some work by Broadcom that was submitted to 3GPP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1:51.018" idx="3">
    <p:pos x="10" y="10"/>
    <p:text>
Editorial changes
3/8: Modified title to refket earlier change in summary
3/8: editorial fix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8:07.204" idx="13">
    <p:pos x="10" y="10"/>
    <p:text>
Editoriial
Explicitly note that the materia in this deck is similar to but not the same as DCF and EDCA
Removed QoS discussion until later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22:47.582" idx="1">
    <p:pos x="10" y="10"/>
    <p:text>Matched changes in language on later slides on this deck
29/7: comment made in teleconference:  added conneection between Wi-Fi brand and IEEE 802.11 standard</p:tex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9:29.062" idx="4">
    <p:pos x="63" y="74"/>
    <p:text>3/8: tx -&gt; transmission 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9:21.750" idx="14">
    <p:pos x="10" y="10"/>
    <p:text>
Editorial cleanup
Removed TxOP material - covered elsewhere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0:04.553" idx="15">
    <p:pos x="10" y="10"/>
    <p:text>
Editorial cleanup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46:54.933" idx="6">
    <p:pos x="10" y="10"/>
    <p:text>
Clarified that teh 3GPP sims do not appear to define QoS for LAA
Editorial update
Added queston asing if 3GPP want QoS for DL
3/8: added max ToOP as a parameter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46:18.816" idx="5">
    <p:pos x="10" y="10"/>
    <p:text>Editorial changes
Covered the issue of AP using  different parameters
Highlighted conceptual nature of proposal; solid proposal was to adopt EDCA
3/8/15: converted paramters to be aligned with EDCA
3/8: added TxOP as a parameter</p:tex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52:32.886" idx="6">
    <p:pos x="10" y="10"/>
    <p:text>No changes
It has been suggested that this item be marked as "future work" as wider channels are not a short term focus
3/8: Mhz -&gt; MHz</p:tex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40:55.449" idx="4">
    <p:pos x="10" y="10"/>
    <p:text>No changes
3/8/15: Changed from "Is higher priorty tx ready?" to "Is higher priority q=0?" based on comment from Sony employee that previou text is ambiguous
3/8/15: modified access to make it reflect EDCA, rather than the weird combination of EDCA and DCF
3/8/15: Added note in bottom right to respond to comment that CW doublig is not defined on this page</p:tex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08.071" idx="6">
    <p:pos x="106" y="106"/>
    <p:text>Added call out highligting iCCA difference
</p:tex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2:49:46.480" idx="5">
    <p:pos x="10" y="10"/>
    <p:text>Added callout highlighting slot sync issue
3/8: Added text explaining why slot sync is important based on comment received</p:tex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6:44.511" idx="8">
    <p:pos x="10" y="10"/>
    <p:text>Addded callout highlighting conceptual nature of access propsal
Emphasies reecommendation to adopt EDCA
Emphasis need to COLLABORATE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1:25:36.110" idx="1">
    <p:pos x="10" y="10"/>
    <p:text>Added quote from Neelie Kroes
Added numnber of Wi-Fi devices sold and still being used
Added EC quote "Europe loves Wi-Fi"
Deleted references to Katz and Plum reports
29/7: Max R expressed concern that "More than 5 billion Wi-Fi devices still in use today" suggested Wi-Fi declining. So refined slightly 
3/8: Editorial fixes</p:tex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8T14:49:32.594" idx="1">
    <p:pos x="10" y="10"/>
    <p:text>Added slide</p:tex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10:15.011" idx="10">
    <p:pos x="10" y="10"/>
    <p:text>Editorials
3/8: sharing -&gt; fair sharing
3/8: 5ms -&gt; 4ms  based on multiple comments from Japanese companies</p:tex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10:41.773" idx="7">
    <p:pos x="10" y="10"/>
    <p:text>Editorials
Added Qualcomm quote
3/8: assume -&gt; assumed
3/8: added Japanese restriction of 4ms
3/8: 5ms -&gt; 4ms  based on multiple comments from Japanese companies</p:text>
  </p:cm>
</p:cmLst>
</file>

<file path=ppt/comments/comment3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2:24.300" idx="1">
    <p:pos x="10" y="10"/>
    <p:text>Made pint in ine slide rather than two slides
Editorial changes</p:text>
  </p:cm>
</p:cmLst>
</file>

<file path=ppt/comments/comment3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9:00.795" idx="12">
    <p:pos x="10" y="10"/>
    <p:text>No changes</p:text>
  </p:cm>
</p:cmLst>
</file>

<file path=ppt/comments/comment3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1">
    <p:pos x="10" y="10"/>
    <p:text>Matched changes in language on later slides on this deck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25:24.241" idx="2">
    <p:pos x="10" y="10"/>
    <p:text>Changed "benefit" to "benefit from Wi-F"
Added "generally not requiring a subscription or a cellular operator!" to emphasis its accessibility
Removed text from "Anyone" box
Kept "good enough" but clarified with "to meet user needs"
29/7: Alireza worried about admitting Wi-Fi doe snot have optimal efficiency: replaced, "Wi-Fi trades some  efficiency in favour of “good enough” performance (to meet users’ needs) and fair sharing between Wi-Fi networks and other technologies"  with "Wi-Fi meets diverse user needs by assuring fair sharing between Wi-Fi networks and other technologies
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3:00:56.030" idx="9">
    <p:pos x="10" y="10"/>
    <p:text>Made slide more visual - less blocks of text
Refined message to align with "Minto pyramid"
29/7: removed "a long period of study" to avoid making it look like we want delay
3/8: Added "is the best solution" to be consistent with a later change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4:33:59.908" idx="2">
    <p:pos x="10" y="10"/>
    <p:text>Swapped with next slide
Added logo
Simplified text
3/8: Cat 4 -&gt; Category 4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8-03T11:20:07.304" idx="3">
    <p:pos x="10" y="10"/>
    <p:text>Added logo
Editorial cleanup
29/7: replaced "“good enough” (not perfect)" with "good" to avoid highlighting that Wi-Fi not perfect, even though the tradeoff is justifiable
3/8: changde "actually works" in title to "the best solution" based on comment received
3/8: added box based oin comment received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3:15.495" idx="7">
    <p:pos x="10" y="10"/>
    <p:text>Divided into three  slides
Slide 1 focuses on what IEEE-SA does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9T12:33:41.082" idx="5">
    <p:pos x="10" y="10"/>
    <p:text>Slide 2 notes problem with LAA development processes; no review and too fast
Notes possibility of regulators intervening
29/7: cleaned up regulator threat text based on input from Alieza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802.19-15/0063r4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802.19-15/0063r4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137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August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9" y="6475413"/>
            <a:ext cx="64921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94708" y="6475413"/>
            <a:ext cx="6492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802.19-15/0063r4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1828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August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omments" Target="../comments/commen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3GPP Workshop on LAA in August 2015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3 August 2015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</a:rPr>
              <a:t>Editor: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747932"/>
              </p:ext>
            </p:extLst>
          </p:nvPr>
        </p:nvGraphicFramePr>
        <p:xfrm>
          <a:off x="685800" y="32004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114800"/>
            <a:ext cx="7696200" cy="2133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contains a proposal for the IEEE 802 submission to the 3GPP Workshop on LAA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It was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initially discussed at the IEEE 802 plenary in Hawaii in July 2015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baseline="0" dirty="0" smtClean="0">
                <a:latin typeface="+mj-lt"/>
              </a:rPr>
              <a:t>It needs</a:t>
            </a:r>
            <a:r>
              <a:rPr lang="en-US" sz="1600" dirty="0" smtClean="0">
                <a:latin typeface="+mj-lt"/>
              </a:rPr>
              <a:t> to be approved by the IEEE 802.19 WG by about 10 </a:t>
            </a:r>
            <a:r>
              <a:rPr lang="en-US" sz="1600" smtClean="0">
                <a:latin typeface="+mj-lt"/>
              </a:rPr>
              <a:t>August 2015 to </a:t>
            </a:r>
            <a:r>
              <a:rPr lang="en-US" sz="1600" dirty="0" smtClean="0">
                <a:latin typeface="+mj-lt"/>
              </a:rPr>
              <a:t>meet the IEEE 802 EC approval deadlines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… but it is unclear that 3GPP has processes for LAA to allow review by other stakeholders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 smtClean="0"/>
              <a:t>3GPP review processes provide little real say to others</a:t>
            </a:r>
          </a:p>
          <a:p>
            <a:pPr lvl="1"/>
            <a:r>
              <a:rPr lang="en-AU" dirty="0" smtClean="0"/>
              <a:t>It is unclear how 3GPP is planning to give other unlicensed</a:t>
            </a:r>
            <a:br>
              <a:rPr lang="en-AU" dirty="0" smtClean="0"/>
            </a:br>
            <a:r>
              <a:rPr lang="en-AU" dirty="0" smtClean="0"/>
              <a:t>stakeholders a real say on how LAA shares the 5GHz band</a:t>
            </a:r>
          </a:p>
          <a:p>
            <a:pPr lvl="2"/>
            <a:r>
              <a:rPr lang="en-AU" dirty="0" smtClean="0"/>
              <a:t>It appears 3GPP has no formal review processes accessible to other stakeholders, particularly other users of 5Ghz unlicensed spectrum</a:t>
            </a:r>
          </a:p>
          <a:p>
            <a:pPr lvl="2"/>
            <a:r>
              <a:rPr lang="en-AU" dirty="0" smtClean="0"/>
              <a:t>Many stakeholders believe that 3GPP has unreasonably dismissed at least some comments received via LS’s from IEEE 802</a:t>
            </a:r>
          </a:p>
          <a:p>
            <a:pPr lvl="2"/>
            <a:r>
              <a:rPr lang="en-US" dirty="0" smtClean="0"/>
              <a:t>The 3GPP timelines for LAA do not appear to have sufficient time for proper review by other stakeholders </a:t>
            </a:r>
            <a:endParaRPr lang="en-AU" dirty="0" smtClean="0"/>
          </a:p>
          <a:p>
            <a:r>
              <a:rPr lang="en-AU" dirty="0" smtClean="0"/>
              <a:t>Regulatory intervention is a possibility without effective collaboration</a:t>
            </a:r>
          </a:p>
          <a:p>
            <a:pPr lvl="1"/>
            <a:r>
              <a:rPr lang="en-AU" dirty="0" smtClean="0"/>
              <a:t>Regulators could impose rules on behalf of other stakeholders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his is what is happening in Europe with ETSI BRAN</a:t>
            </a:r>
          </a:p>
          <a:p>
            <a:pPr lvl="2"/>
            <a:r>
              <a:rPr lang="en-AU" dirty="0" smtClean="0"/>
              <a:t>FCC is exploring this possibility in the US</a:t>
            </a:r>
          </a:p>
          <a:p>
            <a:pPr lvl="1"/>
            <a:r>
              <a:rPr lang="en-US" dirty="0" smtClean="0"/>
              <a:t>This is not ideal because it takes </a:t>
            </a:r>
            <a:r>
              <a:rPr lang="en-US" dirty="0"/>
              <a:t>LAA &amp; Wi-Fi decisions </a:t>
            </a:r>
            <a:r>
              <a:rPr lang="en-US" dirty="0" smtClean="0"/>
              <a:t>away 3GPP &amp; IEEE 802 … but regulators may have no choice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17526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… and IEEE </a:t>
            </a:r>
            <a:r>
              <a:rPr lang="en-AU" dirty="0"/>
              <a:t>802 </a:t>
            </a:r>
            <a:r>
              <a:rPr lang="en-AU" dirty="0" smtClean="0"/>
              <a:t>requests </a:t>
            </a:r>
            <a:r>
              <a:rPr lang="en-AU" dirty="0"/>
              <a:t>3GPP </a:t>
            </a:r>
            <a:r>
              <a:rPr lang="en-AU" dirty="0" smtClean="0"/>
              <a:t>to develop collaborative processes for LAA coexistence with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AU" dirty="0" smtClean="0"/>
              <a:t>A 3GPP/IEEE 802 collaboration based solution is ideal!</a:t>
            </a:r>
          </a:p>
          <a:p>
            <a:pPr lvl="1"/>
            <a:r>
              <a:rPr lang="en-US" dirty="0" smtClean="0"/>
              <a:t>Collaboration is the key to ensuring all stakeholders are happy with the outcome</a:t>
            </a:r>
          </a:p>
          <a:p>
            <a:pPr lvl="2"/>
            <a:r>
              <a:rPr lang="en-US" dirty="0" smtClean="0"/>
              <a:t>Collaboration implies joint work and consensus outputs</a:t>
            </a:r>
          </a:p>
          <a:p>
            <a:pPr lvl="2"/>
            <a:r>
              <a:rPr lang="en-US" dirty="0" smtClean="0"/>
              <a:t>Communication is not the same as collaboration!</a:t>
            </a:r>
            <a:endParaRPr lang="en-AU" dirty="0"/>
          </a:p>
          <a:p>
            <a:pPr lvl="1"/>
            <a:r>
              <a:rPr lang="en-AU" dirty="0" smtClean="0"/>
              <a:t>IEEE 802 requests that 3GPP develop </a:t>
            </a:r>
            <a:r>
              <a:rPr lang="en-AU" dirty="0" smtClean="0"/>
              <a:t>processes that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allow all stakeholders have a real opportunity to review</a:t>
            </a:r>
            <a:br>
              <a:rPr lang="en-AU" dirty="0" smtClean="0"/>
            </a:br>
            <a:r>
              <a:rPr lang="en-AU" dirty="0" smtClean="0"/>
              <a:t>and influence LAA in a collaborative manner</a:t>
            </a:r>
          </a:p>
          <a:p>
            <a:pPr lvl="2"/>
            <a:r>
              <a:rPr lang="en-AU" dirty="0" smtClean="0"/>
              <a:t>The focus should be on fairly sharing the community</a:t>
            </a:r>
            <a:br>
              <a:rPr lang="en-AU" dirty="0" smtClean="0"/>
            </a:br>
            <a:r>
              <a:rPr lang="en-AU" dirty="0" smtClean="0"/>
              <a:t>resource also known as “unlicensed spectrum”</a:t>
            </a:r>
          </a:p>
          <a:p>
            <a:pPr lvl="1"/>
            <a:r>
              <a:rPr lang="en-US" dirty="0" smtClean="0"/>
              <a:t>Note: the establishment of effective collaboration processes between 3GPP &amp; IEEE 802 on LAA/Wi-Fi coexistence </a:t>
            </a:r>
            <a:r>
              <a:rPr lang="en-US" dirty="0" smtClean="0"/>
              <a:t>may mean </a:t>
            </a:r>
            <a:r>
              <a:rPr lang="en-US" dirty="0" smtClean="0"/>
              <a:t>that meeting LAA’s planned schedule is challenging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62350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4384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6120" y="41148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+mj-lt"/>
              </a:rPr>
              <a:t>=</a:t>
            </a:r>
            <a:endParaRPr lang="en-AU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5774" y="4953000"/>
            <a:ext cx="1050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3GPP adopt “Wi-Fi like” </a:t>
            </a:r>
            <a:r>
              <a:rPr lang="en-AU" dirty="0" smtClean="0"/>
              <a:t>access </a:t>
            </a:r>
            <a:r>
              <a:rPr lang="en-AU" dirty="0"/>
              <a:t>for LAA </a:t>
            </a:r>
            <a:r>
              <a:rPr lang="en-AU" dirty="0" smtClean="0"/>
              <a:t>to </a:t>
            </a:r>
            <a:r>
              <a:rPr lang="en-AU" dirty="0"/>
              <a:t>promote fair sharing with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be considered for adoption by 3GPP 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not intended to represent detailed specifications because that is the responsibility of 3GPP, and not IEEE 802</a:t>
            </a:r>
          </a:p>
          <a:p>
            <a:pPr lvl="1"/>
            <a:r>
              <a:rPr lang="en-AU" dirty="0" smtClean="0"/>
              <a:t>The goal of these 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all!</a:t>
            </a:r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are proposed that LAA adopt:</a:t>
            </a:r>
          </a:p>
          <a:p>
            <a:pPr lvl="2"/>
            <a:r>
              <a:rPr lang="en-AU" dirty="0" smtClean="0"/>
              <a:t>“Wi-Fi 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“Wi-Fi like” </a:t>
            </a:r>
            <a:r>
              <a:rPr lang="en-AU" dirty="0" smtClean="0"/>
              <a:t>access rules because they are effective in unlicensed spectrum</a:t>
            </a:r>
            <a:endParaRPr lang="en-AU" dirty="0" smtClean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“Wi-Fi like”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98537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“Wi-Fi like” timing parameters 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“Wi-Fi like”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IEEE 802.11 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Wi-Fi is likely to make fair sharing much harder ...</a:t>
            </a:r>
          </a:p>
          <a:p>
            <a:pPr lvl="1"/>
            <a:r>
              <a:rPr lang="en-AU" dirty="0"/>
              <a:t>… and forcing LAA to use similar timing parameters to Wi-Fi is unlikely to make LAA any less functional</a:t>
            </a:r>
          </a:p>
          <a:p>
            <a:pPr lvl="1"/>
            <a:r>
              <a:rPr lang="en-AU" dirty="0"/>
              <a:t>IEEE 802 recommends 3GPP adopt a limited number of timing parameters taken directly from the Wi-Fi 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</a:t>
            </a:r>
            <a:r>
              <a:rPr lang="en-AU" dirty="0" smtClean="0"/>
              <a:t>times …</a:t>
            </a:r>
            <a:endParaRPr lang="en-AU" dirty="0"/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reservations,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Wi-Fi </a:t>
            </a:r>
          </a:p>
          <a:p>
            <a:pPr lvl="2"/>
            <a:r>
              <a:rPr lang="en-AU" dirty="0"/>
              <a:t>Note there is no need for 3GPP to adopt exactly the same terms as used in the IEEE 802.11 standard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wireless medium is deemed to be “busy” for the period a device:</a:t>
            </a:r>
          </a:p>
          <a:p>
            <a:pPr lvl="2"/>
            <a:r>
              <a:rPr lang="en-AU" dirty="0"/>
              <a:t>Receives energy above an energy threshold, and an additional “defer” period</a:t>
            </a:r>
          </a:p>
          <a:p>
            <a:pPr lvl="2"/>
            <a:r>
              <a:rPr lang="en-AU" dirty="0"/>
              <a:t>Transmits energy on the medium, and an additional “defer” period</a:t>
            </a:r>
          </a:p>
          <a:p>
            <a:pPr lvl="2"/>
            <a:r>
              <a:rPr lang="en-AU" dirty="0"/>
              <a:t>The device is aware another device has “reserved” the channel, and an additional “defer” period</a:t>
            </a:r>
          </a:p>
          <a:p>
            <a:pPr lvl="3"/>
            <a:r>
              <a:rPr lang="en-AU" dirty="0"/>
              <a:t>Note: reservation occurs by the use of NAV in Wi-Fi; LAA may use something different</a:t>
            </a:r>
          </a:p>
          <a:p>
            <a:pPr lvl="2"/>
            <a:r>
              <a:rPr lang="en-AU" dirty="0"/>
              <a:t>The device is aware another device is probably transmitting on a channel, and an additional “defer” period</a:t>
            </a:r>
          </a:p>
          <a:p>
            <a:pPr lvl="3"/>
            <a:r>
              <a:rPr lang="en-AU" dirty="0"/>
              <a:t>This idea encapsulates the EIFS concept in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slots,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“slot” similar to that used in Wi-Fi 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Energy detection shall occur during each slot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Each slot has a period of at least 9us, similar to Wi-Fi</a:t>
            </a:r>
          </a:p>
          <a:p>
            <a:pPr lvl="2"/>
            <a:r>
              <a:rPr lang="en-AU" dirty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/>
              <a:t>Ideally LAA will define a slot time as exactly 9us, but </a:t>
            </a:r>
            <a:r>
              <a:rPr lang="en-AU" dirty="0" smtClean="0"/>
              <a:t>longer slot </a:t>
            </a:r>
            <a:r>
              <a:rPr lang="en-AU" dirty="0"/>
              <a:t>times are possible too – this flexibility was requested by ETSI BRAN </a:t>
            </a:r>
            <a:r>
              <a:rPr lang="en-AU" dirty="0" smtClean="0"/>
              <a:t>participants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period”, similar to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Wi-Fi </a:t>
            </a:r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“defer period” is defined to be of length (16us + n * slot times),</a:t>
            </a:r>
            <a:br>
              <a:rPr lang="en-AU" dirty="0"/>
            </a:br>
            <a:r>
              <a:rPr lang="en-AU" dirty="0"/>
              <a:t>n &gt;= 1, and consists of </a:t>
            </a:r>
          </a:p>
          <a:p>
            <a:pPr lvl="2"/>
            <a:r>
              <a:rPr lang="en-AU" dirty="0"/>
              <a:t>16us that is analogous to SIFS in Wi-Fi followed by …</a:t>
            </a:r>
          </a:p>
          <a:p>
            <a:pPr lvl="2"/>
            <a:r>
              <a:rPr lang="en-AU" dirty="0"/>
              <a:t>… one or more slot periods</a:t>
            </a:r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/>
              <a:t>See later in this deck for discussion related to priority</a:t>
            </a:r>
          </a:p>
          <a:p>
            <a:pPr lvl="1"/>
            <a:r>
              <a:rPr lang="en-AU" dirty="0"/>
              <a:t>Note: energy detection </a:t>
            </a:r>
            <a:r>
              <a:rPr lang="en-AU" dirty="0" smtClean="0"/>
              <a:t>is assumed </a:t>
            </a:r>
            <a:r>
              <a:rPr lang="en-AU" dirty="0"/>
              <a:t>to occur at least during </a:t>
            </a:r>
            <a:r>
              <a:rPr lang="en-AU" dirty="0" smtClean="0"/>
              <a:t>each of the </a:t>
            </a:r>
            <a:r>
              <a:rPr lang="en-AU" dirty="0"/>
              <a:t>slots </a:t>
            </a:r>
            <a:r>
              <a:rPr lang="en-AU" dirty="0" smtClean="0"/>
              <a:t>in the </a:t>
            </a:r>
            <a:r>
              <a:rPr lang="en-AU" dirty="0"/>
              <a:t>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thresholds,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from 3GPP indicate a need for LAA to have either:</a:t>
            </a:r>
          </a:p>
          <a:p>
            <a:pPr lvl="2"/>
            <a:r>
              <a:rPr lang="en-AU" dirty="0"/>
              <a:t>Wi-Fi preamble detection (PD) at -82dBm &amp; energy detection (ED) at -62dBm (same as Wi-Fi)</a:t>
            </a:r>
          </a:p>
          <a:p>
            <a:pPr lvl="2"/>
            <a:r>
              <a:rPr lang="en-AU" dirty="0"/>
              <a:t>ED at least less than -</a:t>
            </a:r>
            <a:r>
              <a:rPr lang="en-AU" dirty="0" smtClean="0"/>
              <a:t>77dBm (based on some work by Broadcom)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It is proposed that 3GPP adopt, similar to </a:t>
            </a:r>
            <a:r>
              <a:rPr lang="en-AU" dirty="0" smtClean="0"/>
              <a:t>Wi-Fi in the 5Ghz band, </a:t>
            </a:r>
            <a:r>
              <a:rPr lang="en-AU" dirty="0"/>
              <a:t>for a 20MHz channel, either ED threshold </a:t>
            </a:r>
          </a:p>
          <a:p>
            <a:pPr lvl="2"/>
            <a:r>
              <a:rPr lang="en-AU" dirty="0"/>
              <a:t>Less than -77dBm OR</a:t>
            </a:r>
          </a:p>
          <a:p>
            <a:pPr lvl="3"/>
            <a:r>
              <a:rPr lang="en-AU" dirty="0"/>
              <a:t>Note: a lower ED threshold has the beneficial side effect of assisting LAA mitigate hidden station issues</a:t>
            </a:r>
          </a:p>
          <a:p>
            <a:pPr lvl="2"/>
            <a:r>
              <a:rPr lang="en-AU" dirty="0"/>
              <a:t>Less than -62dBm if the device also undertakes Wi-Fi PD at less than -82dBm</a:t>
            </a:r>
          </a:p>
          <a:p>
            <a:pPr lvl="3"/>
            <a:r>
              <a:rPr lang="en-US" dirty="0"/>
              <a:t>Note: PD is not strictly technology neutral but it does pragmatically recognize there is a huge base of legacy Wi-Fi equipment that can’t be changed and does hidden station mitigation, at least with other Wi-Fi devices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/>
              <a:t>It is proposed that LAA use </a:t>
            </a:r>
            <a:r>
              <a:rPr lang="en-AU" dirty="0" smtClean="0"/>
              <a:t>“</a:t>
            </a:r>
            <a:r>
              <a:rPr lang="en-AU" dirty="0" smtClean="0"/>
              <a:t>Wi-Fi </a:t>
            </a:r>
            <a:r>
              <a:rPr lang="en-AU" dirty="0"/>
              <a:t>like” access rules because they are effective in unlicensed spectrum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771424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</a:t>
                      </a:r>
                      <a:r>
                        <a:rPr lang="en-AU" sz="1600" dirty="0" smtClean="0"/>
                        <a:t>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minimum parameters 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R0: presented to IEEE 802.19 WG at Hawaii plenary</a:t>
            </a:r>
          </a:p>
          <a:p>
            <a:pPr lvl="1"/>
            <a:r>
              <a:rPr lang="en-US" dirty="0" smtClean="0"/>
              <a:t>R1: incorporates comments made in Hawaii and afterwards</a:t>
            </a:r>
          </a:p>
          <a:p>
            <a:pPr lvl="1"/>
            <a:r>
              <a:rPr lang="en-US" dirty="0" smtClean="0"/>
              <a:t>R2: mainly editorial </a:t>
            </a:r>
            <a:r>
              <a:rPr lang="en-US" dirty="0" smtClean="0"/>
              <a:t>fixes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reflected more comments </a:t>
            </a:r>
            <a:r>
              <a:rPr lang="en-US" dirty="0" smtClean="0"/>
              <a:t>received before teleconference on 28 July</a:t>
            </a:r>
            <a:endParaRPr lang="en-US" dirty="0" smtClean="0"/>
          </a:p>
          <a:p>
            <a:pPr lvl="1"/>
            <a:r>
              <a:rPr lang="en-US" dirty="0" smtClean="0"/>
              <a:t>R4: reflected </a:t>
            </a:r>
            <a:r>
              <a:rPr lang="en-US" dirty="0"/>
              <a:t>more comments received before teleconference on </a:t>
            </a:r>
            <a:r>
              <a:rPr lang="en-US" dirty="0" smtClean="0"/>
              <a:t>4 Aug</a:t>
            </a:r>
            <a:endParaRPr lang="en-US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</a:t>
            </a:r>
            <a:r>
              <a:rPr lang="en-AU" dirty="0" smtClean="0"/>
              <a:t>EDCA in </a:t>
            </a:r>
            <a:r>
              <a:rPr lang="en-AU" dirty="0"/>
              <a:t>Wi-Fi</a:t>
            </a:r>
          </a:p>
          <a:p>
            <a:pPr lvl="2"/>
            <a:r>
              <a:rPr lang="en-AU" dirty="0"/>
              <a:t>It is also roughly aligned with the </a:t>
            </a:r>
            <a:r>
              <a:rPr lang="en-AU" dirty="0" smtClean="0"/>
              <a:t>Category </a:t>
            </a:r>
            <a:r>
              <a:rPr lang="en-AU" dirty="0"/>
              <a:t>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RE-D 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smtClean="0"/>
              <a:t>transmission deferral </a:t>
            </a:r>
            <a:r>
              <a:rPr lang="en-US" dirty="0"/>
              <a:t>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Wi-Fi</a:t>
            </a:r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Wi-Fi</a:t>
            </a:r>
          </a:p>
          <a:p>
            <a:pPr lvl="2"/>
            <a:r>
              <a:rPr lang="en-AU" dirty="0"/>
              <a:t>Similar exceptions are in ETSI BRAN rules</a:t>
            </a:r>
          </a:p>
          <a:p>
            <a:pPr lvl="1"/>
            <a:r>
              <a:rPr lang="en-AU" b="1" dirty="0" smtClean="0"/>
              <a:t>Proposal:</a:t>
            </a:r>
            <a:r>
              <a:rPr lang="en-AU" dirty="0" smtClean="0"/>
              <a:t> </a:t>
            </a:r>
            <a:r>
              <a:rPr lang="en-AU" dirty="0"/>
              <a:t>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Wi-Fi the control frames </a:t>
            </a:r>
            <a:r>
              <a:rPr lang="en-AU" dirty="0" smtClean="0"/>
              <a:t>are sent at </a:t>
            </a:r>
            <a:r>
              <a:rPr lang="en-AU" dirty="0"/>
              <a:t>SIFS, ensuring other systems cannot grab the medium during the turnaround</a:t>
            </a:r>
          </a:p>
          <a:p>
            <a:pPr lvl="1"/>
            <a:r>
              <a:rPr lang="en-AU" dirty="0"/>
              <a:t>Note: </a:t>
            </a:r>
            <a:r>
              <a:rPr lang="en-AU" dirty="0" smtClean="0"/>
              <a:t>an alternative approach might </a:t>
            </a:r>
            <a:r>
              <a:rPr lang="en-AU" dirty="0"/>
              <a:t>be to allow a limited duty cycle for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A back-off procedure in each “access engine” operates as follows</a:t>
            </a:r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</a:t>
            </a:r>
            <a:r>
              <a:rPr lang="en-AU" dirty="0" smtClean="0"/>
              <a:t>its CW independently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Wi-Fi, a delayed ACK in LAA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doubled (plus one) each time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evidence could be from missing ACK in 802.11, a delayed NACK in LAA</a:t>
            </a:r>
          </a:p>
          <a:p>
            <a:pPr lvl="2"/>
            <a:r>
              <a:rPr lang="en-AU" dirty="0"/>
              <a:t>Note: CW remains the same when transmission by a higher priority “access engine” causes the transmission of a </a:t>
            </a:r>
            <a:r>
              <a:rPr lang="en-AU" dirty="0" err="1"/>
              <a:t>TxOP</a:t>
            </a:r>
            <a:r>
              <a:rPr lang="en-AU" dirty="0"/>
              <a:t> to be </a:t>
            </a:r>
            <a:r>
              <a:rPr lang="en-AU" dirty="0" smtClean="0"/>
              <a:t>deferred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device, similar to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</a:t>
            </a:r>
            <a:r>
              <a:rPr lang="en-US" dirty="0" smtClean="0"/>
              <a:t>does </a:t>
            </a:r>
            <a:r>
              <a:rPr lang="en-US" dirty="0"/>
              <a:t>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Wi-Fi using EDCA 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</a:t>
            </a:r>
            <a:r>
              <a:rPr lang="en-AU" dirty="0" smtClean="0"/>
              <a:t>of:</a:t>
            </a:r>
            <a:br>
              <a:rPr lang="en-AU" dirty="0" smtClean="0"/>
            </a:br>
            <a:r>
              <a:rPr lang="en-AU" dirty="0" smtClean="0"/>
              <a:t>(</a:t>
            </a:r>
            <a:r>
              <a:rPr lang="en-AU" dirty="0" err="1" smtClean="0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</a:t>
            </a:r>
            <a:r>
              <a:rPr lang="en-AU" dirty="0" smtClean="0"/>
              <a:t>period, max </a:t>
            </a:r>
            <a:r>
              <a:rPr lang="en-AU" dirty="0" err="1" smtClean="0"/>
              <a:t>TxOP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US" dirty="0"/>
              <a:t>It is proposed that 3GPP adopt 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</a:t>
            </a:r>
            <a:r>
              <a:rPr lang="en-US" dirty="0" smtClean="0"/>
              <a:t>mechanism</a:t>
            </a:r>
          </a:p>
          <a:p>
            <a:pPr lvl="2"/>
            <a:r>
              <a:rPr lang="en-US" dirty="0" smtClean="0"/>
              <a:t>Question: Does 3GPP want DL </a:t>
            </a:r>
            <a:r>
              <a:rPr lang="en-US" dirty="0" err="1" smtClean="0"/>
              <a:t>QoS</a:t>
            </a:r>
            <a:r>
              <a:rPr lang="en-US" dirty="0" smtClean="0"/>
              <a:t>, or is “best effort” enough?</a:t>
            </a:r>
            <a:endParaRPr lang="en-US" dirty="0"/>
          </a:p>
          <a:p>
            <a:pPr lvl="1"/>
            <a:r>
              <a:rPr lang="en-US" dirty="0" smtClean="0"/>
              <a:t>While </a:t>
            </a:r>
            <a:r>
              <a:rPr lang="en-US" dirty="0"/>
              <a:t>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/>
              <a:t>QoS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524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</a:t>
            </a:r>
            <a:r>
              <a:rPr lang="en-AU" b="0" dirty="0" smtClean="0"/>
              <a:t>to be the </a:t>
            </a:r>
            <a:r>
              <a:rPr lang="en-AU" b="0" dirty="0" smtClean="0"/>
              <a:t>same as IEEE</a:t>
            </a:r>
            <a:r>
              <a:rPr lang="en-US" b="0" dirty="0" smtClean="0"/>
              <a:t> </a:t>
            </a:r>
            <a:r>
              <a:rPr lang="en-AU" b="0" dirty="0" smtClean="0"/>
              <a:t>802.11 EDCA </a:t>
            </a:r>
            <a:r>
              <a:rPr lang="en-AU" b="0" dirty="0" smtClean="0"/>
              <a:t>and WFA </a:t>
            </a:r>
            <a:r>
              <a:rPr lang="en-AU" b="0" dirty="0" smtClean="0"/>
              <a:t>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WFA WMM </a:t>
            </a:r>
            <a:r>
              <a:rPr lang="en-AU" b="0" dirty="0" smtClean="0"/>
              <a:t>defines </a:t>
            </a:r>
            <a:r>
              <a:rPr lang="en-AU" b="0" dirty="0" smtClean="0"/>
              <a:t>slightly relaxed parameters for APs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204932"/>
              </p:ext>
            </p:extLst>
          </p:nvPr>
        </p:nvGraphicFramePr>
        <p:xfrm>
          <a:off x="1066800" y="1752600"/>
          <a:ext cx="7010404" cy="278380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0"/>
                <a:gridCol w="1295400"/>
                <a:gridCol w="1162051"/>
                <a:gridCol w="1162051"/>
                <a:gridCol w="1162051"/>
                <a:gridCol w="1162051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bg1"/>
                          </a:solidFill>
                        </a:rPr>
                        <a:t>Max </a:t>
                      </a:r>
                      <a:r>
                        <a:rPr lang="en-AU" sz="1600" b="1" dirty="0" err="1" smtClean="0">
                          <a:solidFill>
                            <a:schemeClr val="bg1"/>
                          </a:solidFill>
                        </a:rPr>
                        <a:t>TxOP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1.5ms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3.0ms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4.0ms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Wi-Fi accesses 40MHz, 80MHz, </a:t>
            </a:r>
            <a:r>
              <a:rPr lang="en-AU" dirty="0" smtClean="0"/>
              <a:t>160MHz </a:t>
            </a:r>
            <a:r>
              <a:rPr lang="en-AU" dirty="0"/>
              <a:t>too, and presumably LAA will want the same flexibility</a:t>
            </a:r>
          </a:p>
          <a:p>
            <a:pPr lvl="1"/>
            <a:r>
              <a:rPr lang="en-AU" dirty="0"/>
              <a:t>It is proposed that LAA use a similar mechanism to Wi-Fi 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dirty="0"/>
              <a:t>This means that at least a short LBT is undertaken in secondary channels after execution of a full access </a:t>
            </a:r>
            <a:r>
              <a:rPr lang="en-AU" dirty="0" smtClean="0"/>
              <a:t>procedure in </a:t>
            </a:r>
            <a:r>
              <a:rPr lang="en-AU" dirty="0"/>
              <a:t>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grpSp>
        <p:nvGrpSpPr>
          <p:cNvPr id="99" name="Group 98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7" name="Rectangle 6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3" name="Elbow Connector 12"/>
            <p:cNvCxnSpPr>
              <a:stCxn id="51" idx="1"/>
              <a:endCxn id="1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7" idx="0"/>
              <a:endCxn id="11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51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1"/>
              <a:endCxn id="10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smtClean="0">
                  <a:solidFill>
                    <a:schemeClr val="tx1"/>
                  </a:solidFill>
                </a:rPr>
                <a:t>q=0?</a:t>
              </a:r>
              <a:endParaRPr lang="en-AU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100" name="Rectangle 99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55" name="Rectangle 54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56" name="Flowchart: Decision 55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59" name="Flowchart: Decision 58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60" name="Elbow Connector 59"/>
            <p:cNvCxnSpPr>
              <a:stCxn id="96" idx="1"/>
              <a:endCxn id="64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64" idx="0"/>
              <a:endCxn id="59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>
              <a:stCxn id="59" idx="2"/>
              <a:endCxn id="96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lbow Connector 62"/>
            <p:cNvCxnSpPr>
              <a:stCxn id="58" idx="2"/>
              <a:endCxn id="59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Flowchart: Decision 63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5" name="Elbow Connector 64"/>
            <p:cNvCxnSpPr>
              <a:stCxn id="64" idx="1"/>
              <a:endCxn id="58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Flowchart: Decision 65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Elbow Connector 66"/>
            <p:cNvCxnSpPr>
              <a:stCxn id="56" idx="3"/>
              <a:endCxn id="66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6" idx="2"/>
              <a:endCxn id="57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>
              <a:stCxn id="56" idx="2"/>
              <a:endCxn id="57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>
              <a:stCxn id="57" idx="2"/>
              <a:endCxn id="58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lowchart: Decision 70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73" name="Elbow Connector 72"/>
            <p:cNvCxnSpPr>
              <a:stCxn id="72" idx="1"/>
              <a:endCxn id="57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>
              <a:stCxn id="71" idx="0"/>
              <a:endCxn id="81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lbow Connector 74"/>
            <p:cNvCxnSpPr>
              <a:stCxn id="59" idx="3"/>
              <a:endCxn id="71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>
              <a:stCxn id="66" idx="3"/>
              <a:endCxn id="81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71" idx="3"/>
              <a:endCxn id="55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Flowchart: Preparation 77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79" name="Elbow Connector 78"/>
            <p:cNvCxnSpPr>
              <a:stCxn id="78" idx="3"/>
              <a:endCxn id="55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stCxn id="55" idx="2"/>
              <a:endCxn id="56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Flowchart: Decision 80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smtClean="0">
                  <a:solidFill>
                    <a:schemeClr val="tx1"/>
                  </a:solidFill>
                </a:rPr>
                <a:t>q=0?</a:t>
              </a:r>
              <a:endParaRPr lang="en-AU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82" name="Elbow Connector 81"/>
            <p:cNvCxnSpPr>
              <a:stCxn id="81" idx="0"/>
              <a:endCxn id="57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>
              <a:stCxn id="81" idx="1"/>
              <a:endCxn id="72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</a:t>
            </a:r>
            <a:r>
              <a:rPr lang="en-AU" dirty="0" smtClean="0"/>
              <a:t>The revised flow chart removes </a:t>
            </a:r>
            <a:r>
              <a:rPr lang="en-AU" dirty="0" err="1" smtClean="0"/>
              <a:t>iCCA</a:t>
            </a:r>
            <a:r>
              <a:rPr lang="en-AU" dirty="0" smtClean="0"/>
              <a:t> because it is </a:t>
            </a:r>
            <a:r>
              <a:rPr lang="en-US" dirty="0" smtClean="0"/>
              <a:t>ambiguous and overly </a:t>
            </a:r>
            <a:r>
              <a:rPr lang="en-US" dirty="0"/>
              <a:t>conservative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292169" cy="11298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0" name="Rounded Rectangle 49"/>
          <p:cNvSpPr/>
          <p:nvPr/>
        </p:nvSpPr>
        <p:spPr bwMode="auto">
          <a:xfrm>
            <a:off x="4559369" y="1748462"/>
            <a:ext cx="4038600" cy="4195138"/>
          </a:xfrm>
          <a:prstGeom prst="roundRect">
            <a:avLst>
              <a:gd name="adj" fmla="val 4027"/>
            </a:avLst>
          </a:prstGeom>
          <a:solidFill>
            <a:srgbClr val="FFFFFF">
              <a:alpha val="89804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 </a:t>
            </a:r>
            <a:r>
              <a:rPr lang="en-US" sz="1600" dirty="0" smtClean="0">
                <a:latin typeface="+mj-lt"/>
              </a:rPr>
              <a:t>4 flow </a:t>
            </a:r>
            <a:r>
              <a:rPr lang="en-US" sz="1600" dirty="0" smtClean="0">
                <a:latin typeface="+mj-lt"/>
              </a:rPr>
              <a:t>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</a:t>
            </a:r>
            <a:r>
              <a:rPr lang="en-US" sz="1600" dirty="0" smtClean="0">
                <a:latin typeface="+mj-lt"/>
              </a:rPr>
              <a:t>transmission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Cat 4 flow chart is </a:t>
            </a:r>
            <a:r>
              <a:rPr lang="en-US" sz="1600" dirty="0" smtClean="0">
                <a:latin typeface="+mj-lt"/>
              </a:rPr>
              <a:t>both </a:t>
            </a:r>
            <a:r>
              <a:rPr lang="en-US" sz="1600" dirty="0" smtClean="0">
                <a:latin typeface="+mj-lt"/>
              </a:rPr>
              <a:t>ambiguous and overly </a:t>
            </a:r>
            <a:r>
              <a:rPr lang="en-US" sz="1600" dirty="0" smtClean="0">
                <a:latin typeface="+mj-lt"/>
              </a:rPr>
              <a:t>conservative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Wi-Fi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</a:t>
            </a:r>
            <a:r>
              <a:rPr lang="en-AU" dirty="0" smtClean="0"/>
              <a:t>Wi-Fi/802.11 </a:t>
            </a:r>
            <a:r>
              <a:rPr lang="en-AU" dirty="0"/>
              <a:t>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(based on the IEEE 802.11 standard) has </a:t>
            </a:r>
            <a:r>
              <a:rPr lang="en-AU" sz="1600" dirty="0">
                <a:solidFill>
                  <a:schemeClr val="tx1"/>
                </a:solidFill>
              </a:rPr>
              <a:t>been </a:t>
            </a:r>
            <a:r>
              <a:rPr lang="en-AU" sz="1600" dirty="0" smtClean="0">
                <a:solidFill>
                  <a:schemeClr val="tx1"/>
                </a:solidFill>
              </a:rPr>
              <a:t>a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massive economic success 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benefit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>
                <a:solidFill>
                  <a:schemeClr val="tx1"/>
                </a:solidFill>
              </a:rPr>
              <a:t>anyone, anytime, any </a:t>
            </a:r>
            <a:r>
              <a:rPr lang="en-AU" sz="1600" i="1" dirty="0" smtClean="0">
                <a:solidFill>
                  <a:schemeClr val="tx1"/>
                </a:solidFill>
              </a:rPr>
              <a:t>place</a:t>
            </a:r>
            <a:r>
              <a:rPr lang="en-AU" sz="1600" dirty="0" smtClean="0">
                <a:solidFill>
                  <a:schemeClr val="tx1"/>
                </a:solidFill>
              </a:rPr>
              <a:t>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threatened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indicates that </a:t>
            </a:r>
            <a:r>
              <a:rPr lang="en-AU" sz="1600" dirty="0" smtClean="0">
                <a:solidFill>
                  <a:schemeClr val="tx1"/>
                </a:solidFill>
              </a:rPr>
              <a:t>3GPP’s LAA should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use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 </a:t>
            </a:r>
            <a:r>
              <a:rPr lang="en-AU" sz="1600" dirty="0">
                <a:solidFill>
                  <a:schemeClr val="tx1"/>
                </a:solidFill>
              </a:rPr>
              <a:t>“Wi-Fi like” access mechanism in the short </a:t>
            </a:r>
            <a:r>
              <a:rPr lang="en-AU" sz="1600" dirty="0" smtClean="0">
                <a:solidFill>
                  <a:schemeClr val="tx1"/>
                </a:solidFill>
              </a:rPr>
              <a:t>term to ensure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fair sharing between LAA and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recommends </a:t>
            </a:r>
            <a:r>
              <a:rPr lang="en-AU" sz="1600" dirty="0" smtClean="0">
                <a:solidFill>
                  <a:schemeClr val="tx1"/>
                </a:solidFill>
              </a:rPr>
              <a:t>3GPP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adopt </a:t>
            </a:r>
            <a:r>
              <a:rPr lang="en-AU" sz="1600" dirty="0">
                <a:solidFill>
                  <a:schemeClr val="tx1"/>
                </a:solidFill>
              </a:rPr>
              <a:t>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for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LAA </a:t>
            </a:r>
            <a:r>
              <a:rPr lang="en-AU" sz="1600" dirty="0">
                <a:solidFill>
                  <a:schemeClr val="tx1"/>
                </a:solidFill>
              </a:rPr>
              <a:t>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with </a:t>
            </a:r>
            <a:r>
              <a:rPr lang="en-AU" sz="1600" dirty="0">
                <a:solidFill>
                  <a:schemeClr val="tx1"/>
                </a:solidFill>
              </a:rPr>
              <a:t>Wi-Fi</a:t>
            </a:r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collaborative processes 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6" name="Rectangle 105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107" name="Flowchart: Decision 106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0" name="Flowchart: Decision 109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11" name="Elbow Connector 110"/>
            <p:cNvCxnSpPr>
              <a:stCxn id="147" idx="1"/>
              <a:endCxn id="115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15" idx="0"/>
              <a:endCxn id="110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0" idx="2"/>
              <a:endCxn id="147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lbow Connector 113"/>
            <p:cNvCxnSpPr>
              <a:stCxn id="109" idx="2"/>
              <a:endCxn id="110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15" idx="1"/>
              <a:endCxn id="109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Flowchart: Decision 116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8" name="Elbow Connector 117"/>
            <p:cNvCxnSpPr>
              <a:stCxn id="107" idx="3"/>
              <a:endCxn id="117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17" idx="2"/>
              <a:endCxn id="108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07" idx="2"/>
              <a:endCxn id="108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>
              <a:stCxn id="108" idx="2"/>
              <a:endCxn id="109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Flowchart: Decision 121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24" name="Elbow Connector 123"/>
            <p:cNvCxnSpPr>
              <a:stCxn id="123" idx="1"/>
              <a:endCxn id="108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22" idx="0"/>
              <a:endCxn id="132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10" idx="3"/>
              <a:endCxn id="122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Elbow Connector 126"/>
            <p:cNvCxnSpPr>
              <a:stCxn id="117" idx="3"/>
              <a:endCxn id="132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Elbow Connector 127"/>
            <p:cNvCxnSpPr>
              <a:stCxn id="122" idx="3"/>
              <a:endCxn id="106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Flowchart: Preparation 128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30" name="Elbow Connector 129"/>
            <p:cNvCxnSpPr>
              <a:stCxn id="129" idx="3"/>
              <a:endCxn id="106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Elbow Connector 130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Flowchart: Decision 131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smtClean="0">
                  <a:solidFill>
                    <a:schemeClr val="tx1"/>
                  </a:solidFill>
                </a:rPr>
                <a:t>q=0?</a:t>
              </a:r>
              <a:endParaRPr lang="en-AU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3" name="Elbow Connector 132"/>
            <p:cNvCxnSpPr>
              <a:stCxn id="132" idx="0"/>
              <a:endCxn id="108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Elbow Connector 133"/>
            <p:cNvCxnSpPr>
              <a:stCxn id="132" idx="1"/>
              <a:endCxn id="123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ectangle 134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ensures transmissions occur on slot boundaries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1705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874592" y="531842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2438400" y="4716926"/>
            <a:ext cx="2286000" cy="104763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3332464"/>
            <a:ext cx="4038600" cy="276892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Cat </a:t>
            </a:r>
            <a:r>
              <a:rPr lang="en-US" sz="1600" dirty="0" smtClean="0">
                <a:latin typeface="+mj-lt"/>
              </a:rPr>
              <a:t>4 flow </a:t>
            </a:r>
            <a:r>
              <a:rPr lang="en-US" sz="1600" dirty="0">
                <a:latin typeface="+mj-lt"/>
              </a:rPr>
              <a:t>chart </a:t>
            </a:r>
            <a:r>
              <a:rPr lang="en-US" sz="1600" dirty="0" smtClean="0">
                <a:latin typeface="+mj-lt"/>
              </a:rPr>
              <a:t>does not force </a:t>
            </a:r>
            <a:r>
              <a:rPr lang="en-US" sz="1600" dirty="0" smtClean="0">
                <a:latin typeface="+mj-lt"/>
              </a:rPr>
              <a:t>transmission </a:t>
            </a:r>
            <a:r>
              <a:rPr lang="en-US" sz="1600" dirty="0" smtClean="0">
                <a:latin typeface="+mj-lt"/>
              </a:rPr>
              <a:t>on the access slot </a:t>
            </a:r>
            <a:r>
              <a:rPr lang="en-US" sz="1600" dirty="0" smtClean="0">
                <a:latin typeface="+mj-lt"/>
              </a:rPr>
              <a:t>boundaries </a:t>
            </a:r>
            <a:r>
              <a:rPr lang="en-US" sz="1600" dirty="0" smtClean="0">
                <a:latin typeface="+mj-lt"/>
              </a:rPr>
              <a:t>in </a:t>
            </a:r>
            <a:r>
              <a:rPr lang="en-US" sz="1600" dirty="0" smtClean="0">
                <a:latin typeface="+mj-lt"/>
              </a:rPr>
              <a:t>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</a:t>
            </a:r>
            <a:r>
              <a:rPr lang="en-US" sz="1600" dirty="0" smtClean="0">
                <a:latin typeface="+mj-lt"/>
              </a:rPr>
              <a:t>smearing of the contention window will </a:t>
            </a:r>
            <a:r>
              <a:rPr lang="en-US" sz="1600" dirty="0" smtClean="0">
                <a:latin typeface="+mj-lt"/>
              </a:rPr>
              <a:t>adversely affect both Wi-Fi and </a:t>
            </a:r>
            <a:r>
              <a:rPr lang="en-US" sz="1600" dirty="0" smtClean="0">
                <a:latin typeface="+mj-lt"/>
              </a:rPr>
              <a:t>LAA</a:t>
            </a:r>
          </a:p>
          <a:p>
            <a:pPr marL="357188" lvl="1" indent="-174625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US" sz="1400" dirty="0">
                <a:latin typeface="+mj-lt"/>
              </a:rPr>
              <a:t>N</a:t>
            </a:r>
            <a:r>
              <a:rPr lang="en-US" sz="1400" dirty="0" smtClean="0">
                <a:latin typeface="+mj-lt"/>
              </a:rPr>
              <a:t>ot using slot sync makes access more like ALOHA, less like slotted ALOHA</a:t>
            </a:r>
            <a:endParaRPr lang="en-US" sz="1400" dirty="0" smtClean="0">
              <a:latin typeface="+mj-lt"/>
            </a:endParaRP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 4 flow chart be refined to transmit only on </a:t>
            </a:r>
            <a:r>
              <a:rPr lang="en-US" sz="1600" dirty="0" smtClean="0">
                <a:latin typeface="+mj-lt"/>
              </a:rPr>
              <a:t>access slot </a:t>
            </a:r>
            <a:r>
              <a:rPr lang="en-US" sz="1600" dirty="0">
                <a:latin typeface="+mj-lt"/>
              </a:rPr>
              <a:t>boundaries </a:t>
            </a:r>
            <a:endParaRPr lang="en-US" sz="1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104" name="Rectangle 103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105" name="Flowchart: Decision 104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8" name="Flowchart: Decision 107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9" name="Elbow Connector 108"/>
            <p:cNvCxnSpPr>
              <a:stCxn id="145" idx="1"/>
              <a:endCxn id="113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lbow Connector 109"/>
            <p:cNvCxnSpPr>
              <a:stCxn id="113" idx="0"/>
              <a:endCxn id="108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8" idx="2"/>
              <a:endCxn id="145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107" idx="2"/>
              <a:endCxn id="108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Flowchart: Decision 112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4" name="Elbow Connector 113"/>
            <p:cNvCxnSpPr>
              <a:stCxn id="113" idx="1"/>
              <a:endCxn id="107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Flowchart: Decision 114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Elbow Connector 115"/>
            <p:cNvCxnSpPr>
              <a:stCxn id="105" idx="3"/>
              <a:endCxn id="115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5" idx="2"/>
              <a:endCxn id="106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5" idx="2"/>
              <a:endCxn id="106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6" idx="2"/>
              <a:endCxn id="107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Flowchart: Decision 119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22" name="Elbow Connector 121"/>
            <p:cNvCxnSpPr>
              <a:stCxn id="121" idx="1"/>
              <a:endCxn id="106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120" idx="0"/>
              <a:endCxn id="130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lbow Connector 123"/>
            <p:cNvCxnSpPr>
              <a:stCxn id="108" idx="3"/>
              <a:endCxn id="120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lbow Connector 124"/>
            <p:cNvCxnSpPr>
              <a:stCxn id="115" idx="3"/>
              <a:endCxn id="130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0" idx="3"/>
              <a:endCxn id="104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Flowchart: Preparation 126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8" name="Elbow Connector 127"/>
            <p:cNvCxnSpPr>
              <a:stCxn id="127" idx="3"/>
              <a:endCxn id="104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Elbow Connector 128"/>
            <p:cNvCxnSpPr>
              <a:stCxn id="104" idx="2"/>
              <a:endCxn id="105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owchart: Decision 129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smtClean="0">
                  <a:solidFill>
                    <a:schemeClr val="tx1"/>
                  </a:solidFill>
                </a:rPr>
                <a:t>q=0?</a:t>
              </a:r>
              <a:endParaRPr lang="en-AU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31" name="Elbow Connector 130"/>
            <p:cNvCxnSpPr>
              <a:stCxn id="130" idx="0"/>
              <a:endCxn id="106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Elbow Connector 131"/>
            <p:cNvCxnSpPr>
              <a:stCxn id="130" idx="1"/>
              <a:endCxn id="121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includes DCF/EDCA hybrid, but EDCA is recommended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343400" y="4809982"/>
            <a:ext cx="381000" cy="20057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3" name="Rectangle 52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838200" y="3799647"/>
            <a:ext cx="3505200" cy="2421828"/>
          </a:xfrm>
          <a:prstGeom prst="roundRect">
            <a:avLst>
              <a:gd name="adj" fmla="val 5340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724400" y="3783491"/>
            <a:ext cx="4038600" cy="2052981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</a:t>
            </a:r>
            <a:r>
              <a:rPr lang="en-US" sz="1600" dirty="0" smtClean="0">
                <a:latin typeface="+mj-lt"/>
              </a:rPr>
              <a:t>e </a:t>
            </a:r>
            <a:r>
              <a:rPr lang="en-US" sz="1600" dirty="0" smtClean="0">
                <a:latin typeface="+mj-lt"/>
              </a:rPr>
              <a:t>mechanism </a:t>
            </a:r>
            <a:r>
              <a:rPr lang="en-US" sz="1600" dirty="0" smtClean="0">
                <a:latin typeface="+mj-lt"/>
              </a:rPr>
              <a:t>shown here </a:t>
            </a:r>
            <a:r>
              <a:rPr lang="en-US" sz="1600" dirty="0" smtClean="0">
                <a:latin typeface="+mj-lt"/>
              </a:rPr>
              <a:t>is representative </a:t>
            </a:r>
            <a:r>
              <a:rPr lang="en-US" sz="1600" dirty="0" smtClean="0">
                <a:latin typeface="+mj-lt"/>
              </a:rPr>
              <a:t>of IEEE </a:t>
            </a:r>
            <a:r>
              <a:rPr lang="en-US" sz="1600" dirty="0">
                <a:latin typeface="+mj-lt"/>
              </a:rPr>
              <a:t>802.11 EDCA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</a:t>
            </a:r>
            <a:r>
              <a:rPr lang="en-US" sz="1600" dirty="0" smtClean="0">
                <a:latin typeface="+mj-lt"/>
              </a:rPr>
              <a:t>802 would like to collaborate with 3GPP to help define LAA in a way that satisfies the particular needs of 3GPP stakeholders, while sharing the unlicensed spectrum fairly with </a:t>
            </a:r>
            <a:r>
              <a:rPr lang="en-US" sz="1600" dirty="0" smtClean="0">
                <a:latin typeface="+mj-lt"/>
              </a:rPr>
              <a:t>Wi-Fi  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roup 96"/>
          <p:cNvGrpSpPr/>
          <p:nvPr/>
        </p:nvGrpSpPr>
        <p:grpSpPr>
          <a:xfrm>
            <a:off x="749657" y="1757362"/>
            <a:ext cx="7111729" cy="4344026"/>
            <a:chOff x="749657" y="1757362"/>
            <a:chExt cx="7111729" cy="4344026"/>
          </a:xfrm>
        </p:grpSpPr>
        <p:sp>
          <p:nvSpPr>
            <p:cNvPr id="98" name="Rectangle 97"/>
            <p:cNvSpPr/>
            <p:nvPr/>
          </p:nvSpPr>
          <p:spPr>
            <a:xfrm>
              <a:off x="2780134" y="1760212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99" name="Flowchart: Decision 98"/>
            <p:cNvSpPr/>
            <p:nvPr/>
          </p:nvSpPr>
          <p:spPr>
            <a:xfrm>
              <a:off x="2780136" y="2355047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2780134" y="3289788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780136" y="3884623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02" name="Flowchart: Decision 101"/>
            <p:cNvSpPr/>
            <p:nvPr/>
          </p:nvSpPr>
          <p:spPr>
            <a:xfrm>
              <a:off x="2780134" y="4577988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cxnSp>
          <p:nvCxnSpPr>
            <p:cNvPr id="103" name="Elbow Connector 102"/>
            <p:cNvCxnSpPr>
              <a:stCxn id="139" idx="1"/>
              <a:endCxn id="107" idx="3"/>
            </p:cNvCxnSpPr>
            <p:nvPr/>
          </p:nvCxnSpPr>
          <p:spPr>
            <a:xfrm rot="10800000">
              <a:off x="2337041" y="5761483"/>
              <a:ext cx="443096" cy="935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lbow Connector 103"/>
            <p:cNvCxnSpPr>
              <a:stCxn id="107" idx="0"/>
              <a:endCxn id="102" idx="1"/>
            </p:cNvCxnSpPr>
            <p:nvPr/>
          </p:nvCxnSpPr>
          <p:spPr>
            <a:xfrm rot="5400000" flipH="1" flipV="1">
              <a:off x="1960785" y="4602227"/>
              <a:ext cx="503682" cy="1135016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lbow Connector 104"/>
            <p:cNvCxnSpPr>
              <a:stCxn id="102" idx="2"/>
              <a:endCxn id="139" idx="0"/>
            </p:cNvCxnSpPr>
            <p:nvPr/>
          </p:nvCxnSpPr>
          <p:spPr>
            <a:xfrm rot="16200000" flipH="1">
              <a:off x="3325971" y="5403886"/>
              <a:ext cx="292176" cy="3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lbow Connector 105"/>
            <p:cNvCxnSpPr>
              <a:stCxn id="101" idx="2"/>
              <a:endCxn id="102" idx="0"/>
            </p:cNvCxnSpPr>
            <p:nvPr/>
          </p:nvCxnSpPr>
          <p:spPr>
            <a:xfrm rot="5400000">
              <a:off x="3337818" y="4443745"/>
              <a:ext cx="26848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Flowchart: Decision 106"/>
            <p:cNvSpPr/>
            <p:nvPr/>
          </p:nvSpPr>
          <p:spPr>
            <a:xfrm>
              <a:off x="953194" y="5421576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8" name="Elbow Connector 107"/>
            <p:cNvCxnSpPr>
              <a:stCxn id="107" idx="1"/>
              <a:endCxn id="101" idx="1"/>
            </p:cNvCxnSpPr>
            <p:nvPr/>
          </p:nvCxnSpPr>
          <p:spPr>
            <a:xfrm rot="10800000" flipH="1">
              <a:off x="953194" y="4097064"/>
              <a:ext cx="1826942" cy="1664418"/>
            </a:xfrm>
            <a:prstGeom prst="bentConnector3">
              <a:avLst>
                <a:gd name="adj1" fmla="val -12513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Flowchart: Decision 108"/>
            <p:cNvSpPr/>
            <p:nvPr/>
          </p:nvSpPr>
          <p:spPr>
            <a:xfrm>
              <a:off x="6332791" y="2353879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Elbow Connector 109"/>
            <p:cNvCxnSpPr>
              <a:stCxn id="99" idx="3"/>
              <a:endCxn id="109" idx="1"/>
            </p:cNvCxnSpPr>
            <p:nvPr/>
          </p:nvCxnSpPr>
          <p:spPr>
            <a:xfrm flipV="1">
              <a:off x="4163983" y="2693785"/>
              <a:ext cx="2168808" cy="116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lbow Connector 110"/>
            <p:cNvCxnSpPr>
              <a:stCxn id="109" idx="2"/>
              <a:endCxn id="100" idx="3"/>
            </p:cNvCxnSpPr>
            <p:nvPr/>
          </p:nvCxnSpPr>
          <p:spPr>
            <a:xfrm rot="5400000">
              <a:off x="5360080" y="1837594"/>
              <a:ext cx="468538" cy="2860733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lbow Connector 111"/>
            <p:cNvCxnSpPr>
              <a:stCxn id="99" idx="2"/>
              <a:endCxn id="100" idx="0"/>
            </p:cNvCxnSpPr>
            <p:nvPr/>
          </p:nvCxnSpPr>
          <p:spPr>
            <a:xfrm rot="5400000">
              <a:off x="3344595" y="3162323"/>
              <a:ext cx="254929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00" idx="2"/>
              <a:endCxn id="101" idx="0"/>
            </p:cNvCxnSpPr>
            <p:nvPr/>
          </p:nvCxnSpPr>
          <p:spPr>
            <a:xfrm rot="16200000" flipH="1">
              <a:off x="3387083" y="3799646"/>
              <a:ext cx="169953" cy="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Flowchart: Decision 113"/>
            <p:cNvSpPr/>
            <p:nvPr/>
          </p:nvSpPr>
          <p:spPr>
            <a:xfrm>
              <a:off x="6332790" y="5055530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4559368" y="401208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116" name="Elbow Connector 115"/>
            <p:cNvCxnSpPr>
              <a:stCxn id="115" idx="1"/>
              <a:endCxn id="100" idx="3"/>
            </p:cNvCxnSpPr>
            <p:nvPr/>
          </p:nvCxnSpPr>
          <p:spPr>
            <a:xfrm rot="10800000">
              <a:off x="4163983" y="3502230"/>
              <a:ext cx="395386" cy="722299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>
              <a:stCxn id="114" idx="0"/>
              <a:endCxn id="124" idx="2"/>
            </p:cNvCxnSpPr>
            <p:nvPr/>
          </p:nvCxnSpPr>
          <p:spPr>
            <a:xfrm rot="16200000" flipV="1">
              <a:off x="6779167" y="4809982"/>
              <a:ext cx="491095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>
              <a:stCxn id="102" idx="3"/>
              <a:endCxn id="114" idx="1"/>
            </p:cNvCxnSpPr>
            <p:nvPr/>
          </p:nvCxnSpPr>
          <p:spPr>
            <a:xfrm>
              <a:off x="4163981" y="4917894"/>
              <a:ext cx="2168809" cy="477542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>
              <a:stCxn id="109" idx="3"/>
              <a:endCxn id="124" idx="3"/>
            </p:cNvCxnSpPr>
            <p:nvPr/>
          </p:nvCxnSpPr>
          <p:spPr>
            <a:xfrm flipH="1">
              <a:off x="7716636" y="2693785"/>
              <a:ext cx="2" cy="1530744"/>
            </a:xfrm>
            <a:prstGeom prst="bentConnector3">
              <a:avLst>
                <a:gd name="adj1" fmla="val -1143000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>
              <a:stCxn id="114" idx="3"/>
              <a:endCxn id="98" idx="3"/>
            </p:cNvCxnSpPr>
            <p:nvPr/>
          </p:nvCxnSpPr>
          <p:spPr>
            <a:xfrm flipH="1" flipV="1">
              <a:off x="4163982" y="1972653"/>
              <a:ext cx="3552655" cy="3422783"/>
            </a:xfrm>
            <a:prstGeom prst="bentConnector3">
              <a:avLst>
                <a:gd name="adj1" fmla="val -17432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Flowchart: Preparation 120"/>
            <p:cNvSpPr/>
            <p:nvPr/>
          </p:nvSpPr>
          <p:spPr>
            <a:xfrm>
              <a:off x="1264493" y="1757362"/>
              <a:ext cx="807244" cy="432494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122" name="Elbow Connector 121"/>
            <p:cNvCxnSpPr>
              <a:stCxn id="121" idx="3"/>
              <a:endCxn id="98" idx="1"/>
            </p:cNvCxnSpPr>
            <p:nvPr/>
          </p:nvCxnSpPr>
          <p:spPr>
            <a:xfrm flipV="1">
              <a:off x="2071737" y="1972653"/>
              <a:ext cx="708397" cy="956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Elbow Connector 122"/>
            <p:cNvCxnSpPr>
              <a:stCxn id="98" idx="2"/>
              <a:endCxn id="99" idx="0"/>
            </p:cNvCxnSpPr>
            <p:nvPr/>
          </p:nvCxnSpPr>
          <p:spPr>
            <a:xfrm rot="16200000" flipH="1">
              <a:off x="3387082" y="2270069"/>
              <a:ext cx="16995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Flowchart: Decision 123"/>
            <p:cNvSpPr/>
            <p:nvPr/>
          </p:nvSpPr>
          <p:spPr>
            <a:xfrm>
              <a:off x="6332789" y="3884623"/>
              <a:ext cx="1383847" cy="679812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smtClean="0">
                  <a:solidFill>
                    <a:schemeClr val="tx1"/>
                  </a:solidFill>
                </a:rPr>
                <a:t>q=0?</a:t>
              </a:r>
              <a:endParaRPr lang="en-AU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125" name="Elbow Connector 124"/>
            <p:cNvCxnSpPr>
              <a:stCxn id="124" idx="0"/>
              <a:endCxn id="100" idx="3"/>
            </p:cNvCxnSpPr>
            <p:nvPr/>
          </p:nvCxnSpPr>
          <p:spPr>
            <a:xfrm rot="16200000" flipV="1">
              <a:off x="5403151" y="2263060"/>
              <a:ext cx="382394" cy="2860731"/>
            </a:xfrm>
            <a:prstGeom prst="bentConnector2">
              <a:avLst/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Elbow Connector 125"/>
            <p:cNvCxnSpPr>
              <a:stCxn id="124" idx="1"/>
              <a:endCxn id="115" idx="3"/>
            </p:cNvCxnSpPr>
            <p:nvPr/>
          </p:nvCxnSpPr>
          <p:spPr>
            <a:xfrm rot="10800000">
              <a:off x="5943217" y="4224529"/>
              <a:ext cx="389573" cy="1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Rectangle 126"/>
            <p:cNvSpPr/>
            <p:nvPr/>
          </p:nvSpPr>
          <p:spPr>
            <a:xfrm>
              <a:off x="3476857" y="30348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4163983" y="2440023"/>
              <a:ext cx="164743" cy="254929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7682357" y="249478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7015853" y="29848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6183758" y="401955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7013858" y="3701124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7696643" y="5192838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7007000" y="4872030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749657" y="5499176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1621629" y="5236363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4114800" y="471235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69047" y="5198137"/>
              <a:ext cx="164743" cy="25492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2780137" y="5549976"/>
              <a:ext cx="1383848" cy="42488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The revised flow chart </a:t>
            </a:r>
            <a:r>
              <a:rPr lang="en-AU" dirty="0" smtClean="0"/>
              <a:t>incorporates </a:t>
            </a:r>
            <a:r>
              <a:rPr lang="en-AU" dirty="0" err="1" smtClean="0"/>
              <a:t>QoS</a:t>
            </a:r>
            <a:r>
              <a:rPr lang="en-AU" dirty="0" smtClean="0"/>
              <a:t> by enabling multiple parallel “access engines”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9" name="Rectangle 48"/>
          <p:cNvSpPr/>
          <p:nvPr/>
        </p:nvSpPr>
        <p:spPr bwMode="auto">
          <a:xfrm>
            <a:off x="304800" y="2567487"/>
            <a:ext cx="2295374" cy="1295892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6247081" y="3799647"/>
            <a:ext cx="1607162" cy="892252"/>
          </a:xfrm>
          <a:prstGeom prst="roundRect">
            <a:avLst>
              <a:gd name="adj" fmla="val 9459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5334000" y="2205616"/>
            <a:ext cx="2914710" cy="1147184"/>
          </a:xfrm>
          <a:prstGeom prst="roundRect">
            <a:avLst>
              <a:gd name="adj" fmla="val 5262"/>
            </a:avLst>
          </a:prstGeom>
          <a:solidFill>
            <a:srgbClr val="FFFFFF">
              <a:alpha val="89804"/>
            </a:srgbClr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err="1" smtClean="0">
                <a:latin typeface="+mj-lt"/>
              </a:rPr>
              <a:t>QoS</a:t>
            </a:r>
            <a:r>
              <a:rPr lang="en-US" sz="1600" dirty="0" smtClean="0">
                <a:latin typeface="+mj-lt"/>
              </a:rPr>
              <a:t> is enabled by multiple parallel “access engines”, with higher priority having precedence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0"/>
            <a:endCxn id="51" idx="2"/>
          </p:cNvCxnSpPr>
          <p:nvPr/>
        </p:nvCxnSpPr>
        <p:spPr bwMode="auto">
          <a:xfrm flipH="1" flipV="1">
            <a:off x="6791355" y="3352800"/>
            <a:ext cx="259307" cy="4468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Rectangle 95"/>
          <p:cNvSpPr/>
          <p:nvPr/>
        </p:nvSpPr>
        <p:spPr bwMode="auto">
          <a:xfrm>
            <a:off x="3810000" y="6172200"/>
            <a:ext cx="4724399" cy="273542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 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CW, “Free” and “Busy” are defined on earlier slides 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136357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</a:t>
            </a:r>
            <a:r>
              <a:rPr lang="en-AU" dirty="0" smtClean="0"/>
              <a:t>fair sharing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63478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</a:t>
                      </a:r>
                      <a:r>
                        <a:rPr lang="en-AU" sz="1600" dirty="0" smtClean="0"/>
                        <a:t>4ms </a:t>
                      </a:r>
                      <a:r>
                        <a:rPr lang="en-AU" sz="1600" dirty="0" smtClean="0"/>
                        <a:t>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</a:t>
            </a:r>
            <a:r>
              <a:rPr lang="en-AU" dirty="0" smtClean="0"/>
              <a:t>4ms </a:t>
            </a:r>
            <a:r>
              <a:rPr lang="en-AU" dirty="0"/>
              <a:t>for each </a:t>
            </a:r>
            <a:r>
              <a:rPr lang="en-AU" dirty="0" err="1"/>
              <a:t>TxOP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</a:t>
            </a:r>
            <a:r>
              <a:rPr lang="en-AU" b="1" dirty="0" smtClean="0"/>
              <a:t>: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</a:t>
            </a:r>
            <a:r>
              <a:rPr lang="en-AU" dirty="0" smtClean="0"/>
              <a:t>assumed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</a:t>
            </a:r>
            <a:r>
              <a:rPr lang="en-US" dirty="0" smtClean="0"/>
              <a:t>~4ms </a:t>
            </a:r>
            <a:r>
              <a:rPr lang="en-US" dirty="0"/>
              <a:t>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Cat 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 smtClean="0"/>
              <a:t>TxOP</a:t>
            </a:r>
            <a:r>
              <a:rPr lang="en-AU" dirty="0" smtClean="0"/>
              <a:t> </a:t>
            </a:r>
            <a:r>
              <a:rPr lang="en-AU" dirty="0"/>
              <a:t>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</a:p>
          <a:p>
            <a:pPr lvl="2"/>
            <a:r>
              <a:rPr lang="en-AU" dirty="0" smtClean="0"/>
              <a:t>Japan has a regulation specifying a maximum </a:t>
            </a:r>
            <a:r>
              <a:rPr lang="en-AU" dirty="0" err="1" smtClean="0"/>
              <a:t>TxOP</a:t>
            </a:r>
            <a:r>
              <a:rPr lang="en-AU" dirty="0" smtClean="0"/>
              <a:t> of 4ms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from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/>
              <a:t>It has been argued that LAA devices should be required respect the NAV transmitted by all Wi-Fi devices</a:t>
            </a:r>
          </a:p>
          <a:p>
            <a:pPr lvl="1"/>
            <a:r>
              <a:rPr lang="en-AU" dirty="0"/>
              <a:t>However, such an approach is not technology neutral and unreasonably forces every LAA device to implement a Wi-Fi </a:t>
            </a:r>
            <a:r>
              <a:rPr lang="en-AU" dirty="0" err="1"/>
              <a:t>rx</a:t>
            </a:r>
            <a:r>
              <a:rPr lang="en-AU" dirty="0"/>
              <a:t> function</a:t>
            </a:r>
          </a:p>
          <a:p>
            <a:pPr lvl="1"/>
            <a:r>
              <a:rPr lang="en-AU" dirty="0"/>
              <a:t>Respecting the NAV might also be unnecessary if the LAA devices use a lower ED of, say, -77dBm as an alternative form of hidden station mitigation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 : 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unacceptable to require LAA to respect a Wi-Fi NAV</a:t>
            </a:r>
          </a:p>
          <a:p>
            <a:pPr lvl="1"/>
            <a:r>
              <a:rPr lang="en-US" dirty="0"/>
              <a:t>However, there have been some indications that LAA systems may transmit Wi-Fi CTS2Self control frames </a:t>
            </a:r>
          </a:p>
          <a:p>
            <a:pPr lvl="1"/>
            <a:r>
              <a:rPr lang="en-US" dirty="0"/>
              <a:t>It is only fair that if a LAA system expects Wi-Fi systems to respect a NAV it transmits then the same LAA system should respect any NAV received from Wi-Fi systems</a:t>
            </a:r>
            <a:endParaRPr lang="en-AU" b="1" dirty="0"/>
          </a:p>
          <a:p>
            <a:pPr lvl="1"/>
            <a:r>
              <a:rPr lang="en-AU" b="1" dirty="0" smtClean="0"/>
              <a:t>Proposal: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err="1"/>
              <a:t>TxOPs</a:t>
            </a:r>
            <a:r>
              <a:rPr lang="en-AU" dirty="0"/>
              <a:t> may be continued by another device after completion of a “defer”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scenarios</a:t>
            </a:r>
          </a:p>
          <a:p>
            <a:pPr lvl="1"/>
            <a:r>
              <a:rPr lang="en-AU" dirty="0"/>
              <a:t>However, there are plans for LAA to support UL traffic too in the future</a:t>
            </a:r>
          </a:p>
          <a:p>
            <a:pPr lvl="1"/>
            <a:r>
              <a:rPr lang="en-AU" dirty="0"/>
              <a:t>A potential problem is that the LAA UE is scheduled by the </a:t>
            </a:r>
            <a:r>
              <a:rPr lang="en-AU" dirty="0" err="1"/>
              <a:t>eNB</a:t>
            </a:r>
            <a:r>
              <a:rPr lang="en-AU" dirty="0"/>
              <a:t>, suggesting it may not undertake LBT sensing or any back-off</a:t>
            </a:r>
          </a:p>
          <a:p>
            <a:pPr lvl="1"/>
            <a:r>
              <a:rPr lang="en-AU" dirty="0"/>
              <a:t>This is an acceptable approach in an environment with no hidden 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dirty="0"/>
              <a:t>It is proposed that a device may continue a </a:t>
            </a:r>
            <a:r>
              <a:rPr lang="en-US" dirty="0" err="1"/>
              <a:t>TxOP</a:t>
            </a:r>
            <a:r>
              <a:rPr lang="en-US" dirty="0"/>
              <a:t> obtained by another device immediately after a “defer” period of 25us</a:t>
            </a:r>
          </a:p>
          <a:p>
            <a:pPr lvl="2"/>
            <a:r>
              <a:rPr lang="en-US" dirty="0"/>
              <a:t>Note: this allows access at </a:t>
            </a:r>
            <a:r>
              <a:rPr lang="en-US" dirty="0" smtClean="0"/>
              <a:t>PIFS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smtClean="0"/>
              <a:t>transmission purposes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for Wi-Fi </a:t>
            </a:r>
          </a:p>
          <a:p>
            <a:pPr lvl="1"/>
            <a:r>
              <a:rPr lang="en-AU" dirty="0"/>
              <a:t>This is contrary to the principle in unlicensed spectrum to accept interference but to avoid causing interference</a:t>
            </a:r>
          </a:p>
          <a:p>
            <a:pPr lvl="1"/>
            <a:r>
              <a:rPr lang="en-US" dirty="0"/>
              <a:t>Similarly it has been suggested that LAA could fill the medium with unnecessary energy to maintain control of the medium until it is ready </a:t>
            </a:r>
          </a:p>
          <a:p>
            <a:pPr lvl="1"/>
            <a:r>
              <a:rPr lang="en-AU" dirty="0"/>
              <a:t>It is proposed that any system reserving or using a channel must only make use of it for necessary and legitimate data and management transmission purposes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“</a:t>
            </a:r>
            <a:r>
              <a:rPr lang="en-AU" sz="1600" dirty="0">
                <a:solidFill>
                  <a:schemeClr val="tx1"/>
                </a:solidFill>
              </a:rPr>
              <a:t>Wi-Fi like”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1913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a common goal of fair sharing of the </a:t>
            </a:r>
            <a:r>
              <a:rPr lang="en-AU" sz="1600" dirty="0">
                <a:solidFill>
                  <a:schemeClr val="tx1"/>
                </a:solidFill>
              </a:rPr>
              <a:t>5GHz unlicensed spectrum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3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8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3223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24"/>
          <a:stretch/>
        </p:blipFill>
        <p:spPr>
          <a:xfrm>
            <a:off x="228600" y="4724400"/>
            <a:ext cx="1371600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599" y="1829166"/>
            <a:ext cx="1371600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599" y="1828800"/>
            <a:ext cx="1362516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599" y="4724400"/>
            <a:ext cx="1362516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91116" y="1828800"/>
            <a:ext cx="7334666" cy="150343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91116" y="4724401"/>
            <a:ext cx="7334666" cy="150345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devices in use today, and growing!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5" y="3581400"/>
            <a:ext cx="26882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… and the benefit from Wi-Fi of “anyone, anytime, any place” must not be threatened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</p:spPr>
        <p:txBody>
          <a:bodyPr/>
          <a:lstStyle/>
          <a:p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</a:t>
            </a:r>
            <a:r>
              <a:rPr lang="en-AU" sz="1600" b="1" dirty="0" smtClean="0">
                <a:solidFill>
                  <a:schemeClr val="bg1"/>
                </a:solidFill>
              </a:rPr>
              <a:t>meets users </a:t>
            </a:r>
            <a:r>
              <a:rPr lang="en-AU" sz="1600" b="1" dirty="0" smtClean="0">
                <a:solidFill>
                  <a:schemeClr val="bg1"/>
                </a:solidFill>
              </a:rPr>
              <a:t>needs for 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</a:t>
            </a:r>
            <a:r>
              <a:rPr lang="en-AU" sz="1600" dirty="0" smtClean="0">
                <a:solidFill>
                  <a:schemeClr val="tx1"/>
                </a:solidFill>
              </a:rPr>
              <a:t>some efficiency </a:t>
            </a:r>
            <a:r>
              <a:rPr lang="en-AU" sz="1600" dirty="0" smtClean="0">
                <a:solidFill>
                  <a:schemeClr val="tx1"/>
                </a:solidFill>
              </a:rPr>
              <a:t>in favour of “good enough” performance (to meet users’ needs) 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technologies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It is also low 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An evidence based approach indicates that LAA should use a “Wi-Fi like” access mechanism in the short term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ensure unlicensed spectrum is shared fairly by LAA &amp; Wi-Fi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</a:t>
            </a:r>
            <a:r>
              <a:rPr lang="en-AU" sz="1600" dirty="0" smtClean="0">
                <a:solidFill>
                  <a:schemeClr val="tx1"/>
                </a:solidFill>
              </a:rPr>
              <a:t>emphasized by </a:t>
            </a:r>
            <a:r>
              <a:rPr lang="en-AU" sz="1600" dirty="0" smtClean="0">
                <a:solidFill>
                  <a:schemeClr val="tx1"/>
                </a:solidFill>
              </a:rPr>
              <a:t>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“Wi-Fi 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a 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mechanism is </a:t>
            </a:r>
            <a:r>
              <a:rPr lang="en-AU" sz="1600" dirty="0">
                <a:solidFill>
                  <a:schemeClr val="tx1"/>
                </a:solidFill>
              </a:rPr>
              <a:t>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Wi-Fi experience that LBT with truncated exponential back off </a:t>
            </a:r>
            <a:r>
              <a:rPr lang="en-AU" sz="1600" dirty="0" smtClean="0">
                <a:solidFill>
                  <a:schemeClr val="tx1"/>
                </a:solidFill>
              </a:rPr>
              <a:t>is the best solution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</a:t>
            </a:r>
            <a:r>
              <a:rPr lang="en-AU" sz="1600" dirty="0" smtClean="0">
                <a:solidFill>
                  <a:schemeClr val="tx1"/>
                </a:solidFill>
              </a:rPr>
              <a:t>considered …</a:t>
            </a:r>
            <a:endParaRPr lang="en-AU" sz="1600" dirty="0" smtClean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</a:t>
            </a:r>
            <a:r>
              <a:rPr lang="en-AU" sz="1600" dirty="0" smtClean="0">
                <a:solidFill>
                  <a:schemeClr val="tx1"/>
                </a:solidFill>
              </a:rPr>
              <a:t>detailed </a:t>
            </a:r>
            <a:r>
              <a:rPr lang="en-AU" sz="1600" dirty="0">
                <a:solidFill>
                  <a:schemeClr val="tx1"/>
                </a:solidFill>
              </a:rPr>
              <a:t>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 (not yet happened!)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</a:t>
            </a:r>
            <a:r>
              <a:rPr lang="en-AU" sz="1600" b="1" dirty="0" smtClean="0">
                <a:solidFill>
                  <a:srgbClr val="00B050"/>
                </a:solidFill>
              </a:rPr>
              <a:t>for the </a:t>
            </a:r>
            <a:r>
              <a:rPr lang="en-AU" sz="1600" b="1" dirty="0" smtClean="0">
                <a:solidFill>
                  <a:srgbClr val="00B050"/>
                </a:solidFill>
              </a:rPr>
              <a:t>efficacy of “Wi-Fi like” access today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new access mechanism in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a “Wi-Fi </a:t>
            </a:r>
            <a:r>
              <a:rPr lang="en-AU" dirty="0"/>
              <a:t>like” </a:t>
            </a:r>
            <a:r>
              <a:rPr lang="en-AU" dirty="0" smtClean="0"/>
              <a:t>access </a:t>
            </a:r>
            <a:r>
              <a:rPr lang="en-AU" dirty="0" smtClean="0"/>
              <a:t>mechanism is </a:t>
            </a:r>
            <a:r>
              <a:rPr lang="en-AU" dirty="0"/>
              <a:t>suitable for sharing 5GHz channels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concludes that a </a:t>
            </a:r>
            <a:r>
              <a:rPr lang="en-AU" dirty="0" smtClean="0"/>
              <a:t>Category </a:t>
            </a:r>
            <a:r>
              <a:rPr lang="en-AU" dirty="0"/>
              <a:t>4 LBT </a:t>
            </a:r>
            <a:r>
              <a:rPr lang="en-AU" dirty="0" smtClean="0"/>
              <a:t>scheme</a:t>
            </a:r>
            <a:br>
              <a:rPr lang="en-AU" dirty="0" smtClean="0"/>
            </a:br>
            <a:r>
              <a:rPr lang="en-AU" dirty="0" smtClean="0"/>
              <a:t>is </a:t>
            </a:r>
            <a:r>
              <a:rPr lang="en-AU" dirty="0"/>
              <a:t>the best way to ensure fair coexistence (with </a:t>
            </a:r>
            <a:r>
              <a:rPr lang="en-AU" dirty="0" smtClean="0"/>
              <a:t>Wi-Fi),</a:t>
            </a:r>
            <a:br>
              <a:rPr lang="en-AU" dirty="0" smtClean="0"/>
            </a:br>
            <a:r>
              <a:rPr lang="en-AU" dirty="0" smtClean="0"/>
              <a:t>at least for </a:t>
            </a:r>
            <a:r>
              <a:rPr lang="en-AU" dirty="0"/>
              <a:t>DL access</a:t>
            </a:r>
          </a:p>
          <a:p>
            <a:pPr lvl="1"/>
            <a:r>
              <a:rPr lang="en-AU" dirty="0"/>
              <a:t>The TR leaves some parameters open for further study but the evidence currently suggests “Wi-Fi like”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</a:t>
            </a:r>
            <a:r>
              <a:rPr lang="en-US" dirty="0" smtClean="0"/>
              <a:t>Category </a:t>
            </a:r>
            <a:r>
              <a:rPr lang="en-US" dirty="0"/>
              <a:t>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</a:t>
            </a:r>
            <a:r>
              <a:rPr lang="en-AU" dirty="0" smtClean="0"/>
              <a:t>Category </a:t>
            </a:r>
            <a:r>
              <a:rPr lang="en-AU" dirty="0"/>
              <a:t>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</a:t>
            </a:r>
            <a:r>
              <a:rPr lang="en-AU" dirty="0" smtClean="0"/>
              <a:t>Category </a:t>
            </a:r>
            <a:r>
              <a:rPr lang="en-AU" dirty="0"/>
              <a:t>4 use ACK/NACK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</a:t>
            </a:r>
            <a:r>
              <a:rPr lang="en-AU" dirty="0" smtClean="0"/>
              <a:t>Category </a:t>
            </a:r>
            <a:r>
              <a:rPr lang="en-AU" dirty="0"/>
              <a:t>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</a:t>
            </a:r>
            <a:r>
              <a:rPr lang="en-AU" dirty="0" smtClean="0"/>
              <a:t>9us 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… confirming 15 years of Wi-Fi experience that LBT with truncated exponential back off </a:t>
            </a:r>
            <a:r>
              <a:rPr lang="en-AU" dirty="0" smtClean="0"/>
              <a:t>is the best solution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an access 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</a:t>
            </a:r>
            <a:r>
              <a:rPr lang="en-AU" dirty="0" smtClean="0"/>
              <a:t>off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</a:t>
            </a:r>
            <a:r>
              <a:rPr lang="en-AU" dirty="0" smtClean="0"/>
              <a:t>good performance meeting user needs</a:t>
            </a:r>
            <a:endParaRPr lang="en-AU" dirty="0"/>
          </a:p>
          <a:p>
            <a:pPr lvl="1"/>
            <a:r>
              <a:rPr lang="en-AU" dirty="0"/>
              <a:t>The Wi-Fi access 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shown 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</a:t>
            </a:r>
            <a:r>
              <a:rPr lang="en-AU" dirty="0"/>
              <a:t>of</a:t>
            </a:r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traffic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227986" y="2057401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5814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743200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81400" y="4800600"/>
            <a:ext cx="4953000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AU" sz="1600" dirty="0" smtClean="0">
                <a:latin typeface="+mn-lt"/>
              </a:rPr>
              <a:t>is evidence that scheduled access does not work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well in unlicensed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spectrum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based on market failures of (including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approximate year of “death”)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:</a:t>
            </a:r>
          </a:p>
          <a:p>
            <a:pPr marL="182563" marR="0" indent="-182563" algn="l" defTabSz="914400" rtl="0" eaLnBrk="0" fontAlgn="base" latinLnBrk="0" hangingPunct="0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−"/>
              <a:tabLst/>
            </a:pPr>
            <a:r>
              <a:rPr lang="en-AU" sz="1400" dirty="0" smtClean="0">
                <a:latin typeface="+mn-lt"/>
              </a:rPr>
              <a:t>ETSI Hiperlan 2 (~2000)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IEEE 802.11 </a:t>
            </a:r>
            <a:r>
              <a:rPr lang="en-AU" sz="1400" dirty="0" smtClean="0">
                <a:latin typeface="+mn-lt"/>
              </a:rPr>
              <a:t>PCF (~1999)</a:t>
            </a:r>
          </a:p>
          <a:p>
            <a:pPr marL="182563" indent="-182563" eaLnBrk="0" hangingPunct="0">
              <a:spcBef>
                <a:spcPts val="300"/>
              </a:spcBef>
              <a:buFont typeface="Arial" panose="020B0604020202020204" pitchFamily="34" charset="0"/>
              <a:buChar char="−"/>
            </a:pPr>
            <a:r>
              <a:rPr lang="en-AU" sz="1400" dirty="0" smtClean="0">
                <a:latin typeface="+mn-lt"/>
              </a:rPr>
              <a:t>IEEE 802.11 HCCA (~2007)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Aside</a:t>
            </a:r>
            <a:r>
              <a:rPr lang="en-AU" dirty="0">
                <a:solidFill>
                  <a:srgbClr val="FF0000"/>
                </a:solidFill>
              </a:rPr>
              <a:t>: </a:t>
            </a:r>
            <a:r>
              <a:rPr lang="en-AU" dirty="0" smtClean="0"/>
              <a:t>IEEE-SA has defined a variety of process that allow all stakeholders to influence IEEE standards 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IEEE-SA review processes give all stakeholders a say</a:t>
            </a:r>
          </a:p>
          <a:p>
            <a:pPr lvl="1"/>
            <a:r>
              <a:rPr lang="en-AU" dirty="0" smtClean="0"/>
              <a:t>IEEE-SA has defined various processes that allow a</a:t>
            </a:r>
            <a:br>
              <a:rPr lang="en-AU" dirty="0" smtClean="0"/>
            </a:br>
            <a:r>
              <a:rPr lang="en-AU" dirty="0" smtClean="0"/>
              <a:t>diversity of stakeholders to have a real say on IEEE</a:t>
            </a:r>
            <a:br>
              <a:rPr lang="en-AU" dirty="0" smtClean="0"/>
            </a:br>
            <a:r>
              <a:rPr lang="en-AU" dirty="0" smtClean="0"/>
              <a:t>standards</a:t>
            </a:r>
          </a:p>
          <a:p>
            <a:pPr lvl="2"/>
            <a:r>
              <a:rPr lang="en-US" dirty="0" smtClean="0"/>
              <a:t>The Sponsor Ballot process allows all stakeholders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comment on and have a vote on draft standards</a:t>
            </a:r>
          </a:p>
          <a:p>
            <a:pPr lvl="2"/>
            <a:r>
              <a:rPr lang="en-US" dirty="0" smtClean="0"/>
              <a:t>Historically, any stakeholder could enter a “</a:t>
            </a:r>
            <a:r>
              <a:rPr lang="en-US" i="1" dirty="0" smtClean="0"/>
              <a:t>rogue comment</a:t>
            </a:r>
            <a:r>
              <a:rPr lang="en-US" dirty="0" smtClean="0"/>
              <a:t>”, which must be resolved in the same serious way comments by voters are resolved</a:t>
            </a:r>
          </a:p>
          <a:p>
            <a:pPr lvl="2"/>
            <a:r>
              <a:rPr lang="en-US" dirty="0" smtClean="0"/>
              <a:t>The rogue comment process has recently been formalized by IEEE-SA as part of the </a:t>
            </a:r>
            <a:r>
              <a:rPr lang="en-US" i="1" dirty="0" smtClean="0"/>
              <a:t>Pubic Review Process</a:t>
            </a:r>
            <a:endParaRPr lang="en-AU" i="1" dirty="0" smtClean="0"/>
          </a:p>
          <a:p>
            <a:pPr lvl="1"/>
            <a:r>
              <a:rPr lang="en-AU" dirty="0" smtClean="0"/>
              <a:t>These processes apply to all aspects of IEEE standards, but are particularly important for aspects related to how systems based on IEEE standards interoperate or coexist with other systems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in 5GHz band, which is a community resource</a:t>
            </a:r>
            <a:r>
              <a:rPr lang="en-AU" dirty="0"/>
              <a:t> </a:t>
            </a:r>
            <a:r>
              <a:rPr lang="en-AU" dirty="0" smtClean="0"/>
              <a:t>that needs to be shared by 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4648</Words>
  <Application>Microsoft Office PowerPoint</Application>
  <PresentationFormat>On-screen Show (4:3)</PresentationFormat>
  <Paragraphs>568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802-11-Submission</vt:lpstr>
      <vt:lpstr>Proposal for IEEE 802 submission to 3GPP Workshop on LAA in August 2015</vt:lpstr>
      <vt:lpstr>Revision notes</vt:lpstr>
      <vt:lpstr>IEEE 802 welcomes the opportunity to collaborate with 3GPP to ensure LAA &amp; Wi-Fi/802.11 share fairly</vt:lpstr>
      <vt:lpstr>Wi-Fi has been a massive socio-economic success in the US, in Europe and globally …</vt:lpstr>
      <vt:lpstr>… and the benefit from Wi-Fi of “anyone, anytime, any place” must not be threatened</vt:lpstr>
      <vt:lpstr>An evidence based approach indicates that LAA should use a “Wi-Fi like” access mechanism in the short term</vt:lpstr>
      <vt:lpstr>Evidence from 3GPP suggests a “Wi-Fi like” access mechanism is suitable for sharing 5GHz channels …</vt:lpstr>
      <vt:lpstr>… confirming 15 years of Wi-Fi experience that LBT with truncated exponential back off is the best solution</vt:lpstr>
      <vt:lpstr>Aside: IEEE-SA has defined a variety of process that allow all stakeholders to influence IEEE standards … </vt:lpstr>
      <vt:lpstr>Aside: … but it is unclear that 3GPP has processes for LAA to allow review by other stakeholders …</vt:lpstr>
      <vt:lpstr>Aside: … and IEEE 802 requests 3GPP to develop collaborative processes for LAA coexistence with Wi-Fi</vt:lpstr>
      <vt:lpstr>IEEE 802 recommends 3GPP adopt “Wi-Fi like” access for LAA to promote fair sharing with Wi-Fi</vt:lpstr>
      <vt:lpstr>It is proposed that LAA adopt “Wi-Fi like” parameters to maximise probability of coexistence</vt:lpstr>
      <vt:lpstr>Principle: adopt “Wi-Fi like” timing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“Wi-Fi like” access rules because they are effective in unlicensed spectrum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Principle: set minimum parameters for QoS, similar to Wi-Fi</vt:lpstr>
      <vt:lpstr>Principle: devices must undertake LBT before accessing secondary channels</vt:lpstr>
      <vt:lpstr>Summary: “Access engine” operation can be illustrated by a conceptual flow diagram</vt:lpstr>
      <vt:lpstr>Summary: The revised flow chart removes iCCA because it is ambiguous and overly conservative</vt:lpstr>
      <vt:lpstr>Summary: The revised flow chart ensures transmissions occur on slot boundaries</vt:lpstr>
      <vt:lpstr>Summary: The revised flow chart includes DCF/EDCA hybrid, but EDCA is recommended</vt:lpstr>
      <vt:lpstr>Summary: The revised flow chart incorporates QoS by enabling multiple parallel “access engines”</vt:lpstr>
      <vt:lpstr>It is proposed that LAA adopt a variety of other principles to promote fair sharing</vt:lpstr>
      <vt:lpstr>Proposal: define the maximum transmission time of about 4ms for each TxOP, similar to Wi-Fi</vt:lpstr>
      <vt:lpstr>Principle: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transmission purposes</vt:lpstr>
      <vt:lpstr>IEEE 802 welcomes the opportunity to collaborate with 3GPP to ensure LAA &amp; Wi-Fi share fairly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2015-08-03T05:12:03Z</dcterms:modified>
</cp:coreProperties>
</file>