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ppt/comments/comment18.xml" ContentType="application/vnd.openxmlformats-officedocument.presentationml.comments+xml"/>
  <Override PartName="/ppt/comments/comment19.xml" ContentType="application/vnd.openxmlformats-officedocument.presentationml.comments+xml"/>
  <Override PartName="/ppt/comments/comment20.xml" ContentType="application/vnd.openxmlformats-officedocument.presentationml.comments+xml"/>
  <Override PartName="/ppt/comments/comment21.xml" ContentType="application/vnd.openxmlformats-officedocument.presentationml.comments+xml"/>
  <Override PartName="/ppt/comments/comment22.xml" ContentType="application/vnd.openxmlformats-officedocument.presentationml.comments+xml"/>
  <Override PartName="/ppt/comments/comment23.xml" ContentType="application/vnd.openxmlformats-officedocument.presentationml.comments+xml"/>
  <Override PartName="/ppt/comments/comment24.xml" ContentType="application/vnd.openxmlformats-officedocument.presentationml.comments+xml"/>
  <Override PartName="/ppt/comments/comment25.xml" ContentType="application/vnd.openxmlformats-officedocument.presentationml.comments+xml"/>
  <Override PartName="/ppt/comments/comment26.xml" ContentType="application/vnd.openxmlformats-officedocument.presentationml.comments+xml"/>
  <Override PartName="/ppt/comments/comment27.xml" ContentType="application/vnd.openxmlformats-officedocument.presentationml.comments+xml"/>
  <Override PartName="/ppt/comments/comment28.xml" ContentType="application/vnd.openxmlformats-officedocument.presentationml.comments+xml"/>
  <Override PartName="/ppt/comments/comment29.xml" ContentType="application/vnd.openxmlformats-officedocument.presentationml.comments+xml"/>
  <Override PartName="/ppt/comments/comment30.xml" ContentType="application/vnd.openxmlformats-officedocument.presentationml.comments+xml"/>
  <Override PartName="/ppt/comments/comment31.xml" ContentType="application/vnd.openxmlformats-officedocument.presentationml.comments+xml"/>
  <Override PartName="/ppt/comments/comment32.xml" ContentType="application/vnd.openxmlformats-officedocument.presentationml.comments+xml"/>
  <Override PartName="/ppt/comments/comment3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69" r:id="rId2"/>
    <p:sldId id="378" r:id="rId3"/>
    <p:sldId id="340" r:id="rId4"/>
    <p:sldId id="341" r:id="rId5"/>
    <p:sldId id="342" r:id="rId6"/>
    <p:sldId id="345" r:id="rId7"/>
    <p:sldId id="344" r:id="rId8"/>
    <p:sldId id="346" r:id="rId9"/>
    <p:sldId id="333" r:id="rId10"/>
    <p:sldId id="347" r:id="rId11"/>
    <p:sldId id="348" r:id="rId12"/>
    <p:sldId id="337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73" r:id="rId30"/>
    <p:sldId id="374" r:id="rId31"/>
    <p:sldId id="375" r:id="rId32"/>
    <p:sldId id="379" r:id="rId33"/>
    <p:sldId id="367" r:id="rId34"/>
    <p:sldId id="368" r:id="rId35"/>
    <p:sldId id="369" r:id="rId36"/>
    <p:sldId id="371" r:id="rId37"/>
    <p:sldId id="372" r:id="rId38"/>
    <p:sldId id="376" r:id="rId39"/>
    <p:sldId id="377" r:id="rId4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6:14.690" idx="2">
    <p:pos x="10" y="10"/>
    <p:text>Matched changes in language on later slides on this deck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0:39.178" idx="6">
    <p:pos x="69" y="102"/>
    <p:text>Bolded second dot point to emphasize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13:19.440" idx="6">
    <p:pos x="10" y="10"/>
    <p:text>
Editorial changes</p:tex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1:12.576" idx="7">
    <p:pos x="10" y="10"/>
    <p:text>
Editorial changes</p:tex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2:24.668" idx="8">
    <p:pos x="10" y="10"/>
    <p:text>
Editorial changes
Highlighted definitions</p:tex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3:12.479" idx="9">
    <p:pos x="10" y="10"/>
    <p:text>
Editorial changes
Highlighted definitions</p:tex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3:55.664" idx="10">
    <p:pos x="10" y="10"/>
    <p:text>
Editorial changes
Highlighted definition</p:tex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4:35.587" idx="11">
    <p:pos x="10" y="10"/>
    <p:text>
Editorial changes
Highlighted definition
Need to look for references in TR to better justify -77dBm </p:tex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5:27.252" idx="12">
    <p:pos x="10" y="10"/>
    <p:text>
Editorial changes</p:tex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8:07.204" idx="13">
    <p:pos x="10" y="10"/>
    <p:text>
Editoriial
Explicitly note that the materia in this deck is similar to but not the same as DCF and EDCA
Removed QoS discussion until later</p:tex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9:21.750" idx="14">
    <p:pos x="10" y="10"/>
    <p:text>
Editorial cleanup
Removed TxOP material - covered elsewhere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3:35:28.462" idx="4">
    <p:pos x="10" y="10"/>
    <p:text>Added quote from Neelie Kroes
Added numnber of Wi-Fi devices sold and still being used
Added EC quote "Europe loves Wi-Fi"
Deleted references to Katz and Plum reports</p:tex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2:00:04.553" idx="15">
    <p:pos x="10" y="10"/>
    <p:text>
Editorial cleanup</p:text>
  </p:cm>
</p:cmLst>
</file>

<file path=ppt/comments/comment2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8T14:33:19.753" idx="2">
    <p:pos x="10" y="10"/>
    <p:text>
Clarified that teh 3GPP sims do not appear to define QoS for LAA
Editorial update
Added queston asing if 3GPP want QoS for DL</p:text>
  </p:cm>
</p:cmLst>
</file>

<file path=ppt/comments/comment2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4:03.152" idx="2">
    <p:pos x="10" y="10"/>
    <p:text>Editorial changes
Covered the issue of AP suinf different parameters
Highlighted conceptual nature of proposal; solid proposal was to adopt EDCA</p:text>
  </p:cm>
</p:cmLst>
</file>

<file path=ppt/comments/comment2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8T14:30:54.443" idx="1">
    <p:pos x="10" y="10"/>
    <p:text>No changes
It has been suggested that this item be marked as "future work" as wider channels are not a short term focus</p:text>
  </p:cm>
</p:cmLst>
</file>

<file path=ppt/comments/comment2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4:41.639" idx="5">
    <p:pos x="10" y="10"/>
    <p:text>No changes</p:text>
  </p:cm>
</p:cmLst>
</file>

<file path=ppt/comments/comment2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5:08.071" idx="6">
    <p:pos x="106" y="106"/>
    <p:text>Added call out highligting iCCA difference
</p:text>
  </p:cm>
</p:cmLst>
</file>

<file path=ppt/comments/comment2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5:37.146" idx="7">
    <p:pos x="10" y="10"/>
    <p:text>Added callout highlighting slot sync issue</p:text>
  </p:cm>
</p:cmLst>
</file>

<file path=ppt/comments/comment2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6:44.511" idx="8">
    <p:pos x="10" y="10"/>
    <p:text>Addded callout highlighting conceptual nature of access propsal
Emphasies reecommendation to adopt EDCA
Emphasis need to COLLABORATE</p:text>
  </p:cm>
</p:cmLst>
</file>

<file path=ppt/comments/comment2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8T14:49:32.594" idx="1">
    <p:pos x="10" y="10"/>
    <p:text>Added slide</p:text>
  </p:cm>
</p:cmLst>
</file>

<file path=ppt/comments/comment2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7:13.150" idx="9">
    <p:pos x="10" y="10"/>
    <p:text>Editorials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7:51.626" idx="4">
    <p:pos x="10" y="10"/>
    <p:text>Changed "benefit" to "benefit from Wi-F"
Added "generally not requiring a subscription or a cellular operator!" to emphasis its accessibility
Removed text from "Anyone" box
Kept "good enough" but clarified with "to meet user needs"
</p:text>
  </p:cm>
</p:cmLst>
</file>

<file path=ppt/comments/comment3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7:35.283" idx="10">
    <p:pos x="10" y="10"/>
    <p:text>Editorials
Added Qualcomm quote</p:text>
  </p:cm>
</p:cmLst>
</file>

<file path=ppt/comments/comment3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2:24.300" idx="1">
    <p:pos x="10" y="10"/>
    <p:text>Made pint in ine slide rather than two slides
Editorial changes</p:text>
  </p:cm>
</p:cmLst>
</file>

<file path=ppt/comments/comment3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9:00.795" idx="12">
    <p:pos x="10" y="10"/>
    <p:text>No changes</p:text>
  </p:cm>
</p:cmLst>
</file>

<file path=ppt/comments/comment3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6:14.690" idx="1">
    <p:pos x="10" y="10"/>
    <p:text>Matched changes in language on later slides on this deck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5:38.267" idx="1">
    <p:pos x="10" y="10"/>
    <p:text>Made slide more visual - less blocks of text
Refined message to align with "Minto pyramid"
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4:46.250" idx="3">
    <p:pos x="10" y="10"/>
    <p:text>Swapped with next slide
Added logo
Simplified text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52:40.395" idx="5">
    <p:pos x="10" y="10"/>
    <p:text>Added logo
Editorial cleanup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3:15.495" idx="7">
    <p:pos x="10" y="10"/>
    <p:text>Divided into three  slides
Slide 1 focuses on what IEEE-SA does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5:03.855" idx="8">
    <p:pos x="10" y="10"/>
    <p:text>Slide 2 notes problem with LAA development processes; no review and too fast
Notes possibility of regulators intervening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2:58.334" idx="9">
    <p:pos x="10" y="10"/>
    <p:text>Slide 2 notes problem with LAA development processes; no review and too fast
Notes possibility of regulators intervening
Notes that not ideal and instead makes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802.19-15/0063r3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802.19-15/0063r3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802.19-15/0063r3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0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3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comments" Target="../comments/commen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IEEE 802 submission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3GPP Workshop on LAA in August 2015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28 July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latin typeface="Arial" pitchFamily="34" charset="0"/>
              </a:rPr>
              <a:t>Editor: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747932"/>
              </p:ext>
            </p:extLst>
          </p:nvPr>
        </p:nvGraphicFramePr>
        <p:xfrm>
          <a:off x="685800" y="32004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685800" y="4114800"/>
            <a:ext cx="7696200" cy="213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This slide deck contains a proposal for the IEEE 802 submission to the 3GPP Workshop on LAA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It was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initially discussed at the IEEE 802 plenary in Hawaii in July 2015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baseline="0" dirty="0" smtClean="0">
                <a:latin typeface="+mj-lt"/>
              </a:rPr>
              <a:t>It needs</a:t>
            </a:r>
            <a:r>
              <a:rPr lang="en-US" sz="1600" dirty="0" smtClean="0">
                <a:latin typeface="+mj-lt"/>
              </a:rPr>
              <a:t> to be approved by the IEEE 802.19 WG by about 10 </a:t>
            </a:r>
            <a:r>
              <a:rPr lang="en-US" sz="1600" smtClean="0">
                <a:latin typeface="+mj-lt"/>
              </a:rPr>
              <a:t>August 2015 to </a:t>
            </a:r>
            <a:r>
              <a:rPr lang="en-US" sz="1600" dirty="0" smtClean="0">
                <a:latin typeface="+mj-lt"/>
              </a:rPr>
              <a:t>meet the IEEE 802 EC approval deadlines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… but it is unclear that 3GPP has processes for LAA to allow review by other stakeholders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3GPP review processes provide little real say to others</a:t>
            </a:r>
          </a:p>
          <a:p>
            <a:pPr lvl="1"/>
            <a:r>
              <a:rPr lang="en-AU" dirty="0" smtClean="0"/>
              <a:t>It is unclear how 3GPP is planning to give other unlicensed</a:t>
            </a:r>
            <a:br>
              <a:rPr lang="en-AU" dirty="0" smtClean="0"/>
            </a:br>
            <a:r>
              <a:rPr lang="en-AU" dirty="0" smtClean="0"/>
              <a:t>stakeholders a real say on how LAA shares the 5GHz band</a:t>
            </a:r>
          </a:p>
          <a:p>
            <a:pPr lvl="2"/>
            <a:r>
              <a:rPr lang="en-AU" dirty="0" smtClean="0"/>
              <a:t>It appears 3GPP has no formal review processes accessible to other stakeholders, particularly other users of 5Ghz unlicensed spectrum</a:t>
            </a:r>
          </a:p>
          <a:p>
            <a:pPr lvl="2"/>
            <a:r>
              <a:rPr lang="en-AU" dirty="0" smtClean="0"/>
              <a:t>Many stakeholders believe that 3GPP has unreasonably dismissed at least some comments received via LS’s from IEEE 802</a:t>
            </a:r>
          </a:p>
          <a:p>
            <a:pPr lvl="2"/>
            <a:r>
              <a:rPr lang="en-US" dirty="0" smtClean="0"/>
              <a:t>The 3GPP timelines for LAA do not appear to have sufficient time for proper review by other stakeholders </a:t>
            </a:r>
            <a:endParaRPr lang="en-AU" dirty="0" smtClean="0"/>
          </a:p>
          <a:p>
            <a:r>
              <a:rPr lang="en-AU" dirty="0" smtClean="0"/>
              <a:t>Regulatory solution is possible but not ideal</a:t>
            </a:r>
          </a:p>
          <a:p>
            <a:pPr lvl="1"/>
            <a:r>
              <a:rPr lang="en-AU" dirty="0" smtClean="0"/>
              <a:t>Regulators could impose rules on behalf of other stakeholders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his is what is happening in Europe with ETSI BRAN</a:t>
            </a:r>
          </a:p>
          <a:p>
            <a:pPr lvl="2"/>
            <a:r>
              <a:rPr lang="en-US" dirty="0" smtClean="0"/>
              <a:t>This option is not ideal because it takes decisions about LAA and Wi-Fi out of the hands of 3GPP and IEEE 802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20574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7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… and IEEE </a:t>
            </a:r>
            <a:r>
              <a:rPr lang="en-AU" dirty="0"/>
              <a:t>802 </a:t>
            </a:r>
            <a:r>
              <a:rPr lang="en-AU" dirty="0" smtClean="0"/>
              <a:t>requests </a:t>
            </a:r>
            <a:r>
              <a:rPr lang="en-AU" dirty="0"/>
              <a:t>3GPP </a:t>
            </a:r>
            <a:r>
              <a:rPr lang="en-AU" dirty="0" smtClean="0"/>
              <a:t>to develop collaborative processes for LAA coexistence with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6629400" cy="4114800"/>
          </a:xfrm>
        </p:spPr>
        <p:txBody>
          <a:bodyPr/>
          <a:lstStyle/>
          <a:p>
            <a:r>
              <a:rPr lang="en-AU" dirty="0" smtClean="0"/>
              <a:t>A 3GPP/IEEE 802 collaboration based solution is ideal!</a:t>
            </a:r>
          </a:p>
          <a:p>
            <a:pPr lvl="1"/>
            <a:r>
              <a:rPr lang="en-US" dirty="0" smtClean="0"/>
              <a:t>Collaboration is the key to ensuring all stakeholders are happy with the outcome</a:t>
            </a:r>
          </a:p>
          <a:p>
            <a:pPr lvl="2"/>
            <a:r>
              <a:rPr lang="en-US" dirty="0" smtClean="0"/>
              <a:t>Collaboration implies joint work and consensus outputs</a:t>
            </a:r>
          </a:p>
          <a:p>
            <a:pPr lvl="2"/>
            <a:r>
              <a:rPr lang="en-US" dirty="0" smtClean="0"/>
              <a:t>Communication is not the same as collaboration!</a:t>
            </a:r>
            <a:endParaRPr lang="en-AU" dirty="0"/>
          </a:p>
          <a:p>
            <a:pPr lvl="1"/>
            <a:r>
              <a:rPr lang="en-AU" dirty="0" smtClean="0"/>
              <a:t>IEEE 802 requests that 3GPP develop processes  that</a:t>
            </a:r>
            <a:br>
              <a:rPr lang="en-AU" dirty="0" smtClean="0"/>
            </a:br>
            <a:r>
              <a:rPr lang="en-AU" dirty="0" smtClean="0"/>
              <a:t>allow all stakeholders have a real opportunity to review</a:t>
            </a:r>
            <a:br>
              <a:rPr lang="en-AU" dirty="0" smtClean="0"/>
            </a:br>
            <a:r>
              <a:rPr lang="en-AU" dirty="0" smtClean="0"/>
              <a:t>and influence LAA in a collaborative manner</a:t>
            </a:r>
          </a:p>
          <a:p>
            <a:pPr lvl="2"/>
            <a:r>
              <a:rPr lang="en-AU" dirty="0" smtClean="0"/>
              <a:t>The focus should be on fairly sharing the community</a:t>
            </a:r>
            <a:br>
              <a:rPr lang="en-AU" dirty="0" smtClean="0"/>
            </a:br>
            <a:r>
              <a:rPr lang="en-AU" dirty="0" smtClean="0"/>
              <a:t>resource also known as “unlicensed spectrum”</a:t>
            </a:r>
          </a:p>
          <a:p>
            <a:pPr lvl="1"/>
            <a:r>
              <a:rPr lang="en-US" dirty="0" smtClean="0"/>
              <a:t>Note: the establishment of effective collaboration processes between 3GPP and IEEE 802 on LAA/Wi-Fi coexistence is likely to mean that the aggressive LAA schedule may be unachievable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562350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4384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6120" y="41148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+mj-lt"/>
              </a:rPr>
              <a:t>=</a:t>
            </a:r>
            <a:endParaRPr lang="en-AU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5774" y="4953000"/>
            <a:ext cx="10502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A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42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recommends 3GPP adopt “Wi-Fi like” </a:t>
            </a:r>
            <a:r>
              <a:rPr lang="en-AU" dirty="0" smtClean="0"/>
              <a:t>access </a:t>
            </a:r>
            <a:r>
              <a:rPr lang="en-AU" dirty="0"/>
              <a:t>for LAA </a:t>
            </a:r>
            <a:r>
              <a:rPr lang="en-AU" dirty="0" smtClean="0"/>
              <a:t>to </a:t>
            </a:r>
            <a:r>
              <a:rPr lang="en-AU" dirty="0"/>
              <a:t>promote fair sharing with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set of principles that IEEE 802 recommends be considered for adoption by 3GPP for LAA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The principles are not intended to represent detailed specifications because that is the responsibility of 3GPP, and not IEEE 802</a:t>
            </a:r>
          </a:p>
          <a:p>
            <a:pPr lvl="1"/>
            <a:r>
              <a:rPr lang="en-AU" dirty="0" smtClean="0"/>
              <a:t>The goal of these recommendations are to enable LAA and Wi-Fi to share unlicensed spectrum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unlicensed spectrum </a:t>
            </a:r>
            <a:r>
              <a:rPr lang="en-AU" dirty="0" smtClean="0"/>
              <a:t>to continue to be a community resource available for all!</a:t>
            </a:r>
          </a:p>
          <a:p>
            <a:pPr lvl="1"/>
            <a:r>
              <a:rPr lang="en-AU" dirty="0"/>
              <a:t>In </a:t>
            </a:r>
            <a:r>
              <a:rPr lang="en-AU" dirty="0" smtClean="0"/>
              <a:t>summary, various principles are proposed that LAA adopt:</a:t>
            </a:r>
          </a:p>
          <a:p>
            <a:pPr lvl="2"/>
            <a:r>
              <a:rPr lang="en-AU" dirty="0" smtClean="0"/>
              <a:t>“Wi-Fi like” </a:t>
            </a:r>
            <a:r>
              <a:rPr lang="en-AU" dirty="0"/>
              <a:t>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“Wi-Fi like” medium </a:t>
            </a:r>
            <a:r>
              <a:rPr lang="en-AU" dirty="0"/>
              <a:t>access rules similar to those used by Wi-Fi </a:t>
            </a:r>
            <a:endParaRPr lang="en-AU" dirty="0" smtClean="0"/>
          </a:p>
          <a:p>
            <a:pPr lvl="2"/>
            <a:r>
              <a:rPr lang="en-AU" dirty="0" smtClean="0"/>
              <a:t>A </a:t>
            </a:r>
            <a:r>
              <a:rPr lang="en-AU" dirty="0"/>
              <a:t>variety of other </a:t>
            </a:r>
            <a:r>
              <a:rPr lang="en-AU" dirty="0" smtClean="0"/>
              <a:t>mechanisms to </a:t>
            </a:r>
            <a:r>
              <a:rPr lang="en-AU" dirty="0"/>
              <a:t>promote sharing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“Wi-Fi like” parameters to maximise probability of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98537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“Wi-Fi like” timing parameters 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/>
                        <a:t>Definitions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6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adopt “Wi-Fi like” timing parameters to maximise probability of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reality is that IEEE 802.11 standard has defined various timing parameters that are deployed in billions of Wi-Fi devices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slot times, CCA mechanism, AIFS mechanism</a:t>
            </a:r>
          </a:p>
          <a:p>
            <a:pPr lvl="1"/>
            <a:r>
              <a:rPr lang="en-AU" dirty="0"/>
              <a:t>Defining LAA to use completely different timing parameters to Wi-Fi is likely to make fair sharing much harder ...</a:t>
            </a:r>
          </a:p>
          <a:p>
            <a:pPr lvl="1"/>
            <a:r>
              <a:rPr lang="en-AU" dirty="0"/>
              <a:t>… and forcing LAA to use similar timing parameters to Wi-Fi is unlikely to make LAA any less functional</a:t>
            </a:r>
          </a:p>
          <a:p>
            <a:pPr lvl="1"/>
            <a:r>
              <a:rPr lang="en-AU" dirty="0"/>
              <a:t>IEEE 802 recommends 3GPP adopt a limited number of timing parameters taken directly from the Wi-Fi access mechanism</a:t>
            </a:r>
          </a:p>
          <a:p>
            <a:pPr lvl="2"/>
            <a:r>
              <a:rPr lang="en-AU" dirty="0"/>
              <a:t>This approach is aligned with the Ericsson proposal in 3GPP and ETSI BRAN in relation to “defer” and “slot” times  …</a:t>
            </a:r>
          </a:p>
          <a:p>
            <a:pPr lvl="2"/>
            <a:r>
              <a:rPr lang="en-AU" dirty="0"/>
              <a:t>… and much of the simulation work undertaken during the 3GPP Study Item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“busy” &amp; “free” periods based on received energy &amp; channel reservations,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use concepts of a “busy” and “free” medium similar to those used in Wi-Fi </a:t>
            </a:r>
          </a:p>
          <a:p>
            <a:pPr lvl="2"/>
            <a:r>
              <a:rPr lang="en-AU" dirty="0"/>
              <a:t>Note there is no need for 3GPP to adopt exactly the same terms as used in the IEEE 802.11 standard</a:t>
            </a:r>
          </a:p>
          <a:p>
            <a:pPr lvl="1"/>
            <a:r>
              <a:rPr lang="en-AU" b="1" dirty="0"/>
              <a:t>Def:</a:t>
            </a:r>
            <a:r>
              <a:rPr lang="en-AU" dirty="0"/>
              <a:t> a wireless medium is deemed to be “busy” for the period a device:</a:t>
            </a:r>
          </a:p>
          <a:p>
            <a:pPr lvl="2"/>
            <a:r>
              <a:rPr lang="en-AU" dirty="0"/>
              <a:t>Receives energy above an energy threshold, and an additional “defer” period</a:t>
            </a:r>
          </a:p>
          <a:p>
            <a:pPr lvl="2"/>
            <a:r>
              <a:rPr lang="en-AU" dirty="0"/>
              <a:t>Transmits energy on the medium, and an additional “defer” period</a:t>
            </a:r>
          </a:p>
          <a:p>
            <a:pPr lvl="2"/>
            <a:r>
              <a:rPr lang="en-AU" dirty="0"/>
              <a:t>The device is aware another device has “reserved” the channel, and an additional “defer” period</a:t>
            </a:r>
          </a:p>
          <a:p>
            <a:pPr lvl="3"/>
            <a:r>
              <a:rPr lang="en-AU" dirty="0"/>
              <a:t>Note: reservation occurs by the use of NAV in Wi-Fi; LAA may use something different</a:t>
            </a:r>
          </a:p>
          <a:p>
            <a:pPr lvl="2"/>
            <a:r>
              <a:rPr lang="en-AU" dirty="0"/>
              <a:t>The device is aware another device is probably transmitting on a channel, and an additional “defer” period</a:t>
            </a:r>
          </a:p>
          <a:p>
            <a:pPr lvl="3"/>
            <a:r>
              <a:rPr lang="en-AU" dirty="0"/>
              <a:t>This idea encapsulates the EIFS concept in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In all other circumstances the medium is deemed to be “free”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8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divide the “free” period into slots,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“slot” similar to that used in Wi-Fi 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period the medium is “free” is divided into slots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Energy detection shall occur during each slot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Each slot has a period of at least 9us, similar to Wi-Fi</a:t>
            </a:r>
          </a:p>
          <a:p>
            <a:pPr lvl="2"/>
            <a:r>
              <a:rPr lang="en-AU" dirty="0"/>
              <a:t>A device must be capable of detecting energy (with 90% probability) and executing any other necessary actions, such as processing and turnaround, within this slot period</a:t>
            </a:r>
          </a:p>
          <a:p>
            <a:pPr lvl="2"/>
            <a:r>
              <a:rPr lang="en-AU" dirty="0"/>
              <a:t>Note: Wi-Fi systems must detect energy on the medium in each slot within 4us, leaving 5us for propagation delay, processing time and turnaround time; other technologies may use different timing</a:t>
            </a:r>
          </a:p>
          <a:p>
            <a:pPr lvl="2"/>
            <a:r>
              <a:rPr lang="en-AU" dirty="0"/>
              <a:t>Ideally LAA will define a slot time as exactly 9us, but </a:t>
            </a:r>
            <a:r>
              <a:rPr lang="en-AU" dirty="0" smtClean="0"/>
              <a:t>longer slot </a:t>
            </a:r>
            <a:r>
              <a:rPr lang="en-AU" dirty="0"/>
              <a:t>times are possible too – this flexibility was requested by ETSI BRAN </a:t>
            </a:r>
            <a:r>
              <a:rPr lang="en-AU" dirty="0" smtClean="0"/>
              <a:t>participants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a “defer period”, similar to Wi-Fi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“defer period” similar to that used in Wi-Fi </a:t>
            </a:r>
          </a:p>
          <a:p>
            <a:pPr lvl="2"/>
            <a:r>
              <a:rPr lang="en-AU" dirty="0"/>
              <a:t>PIFS, DIFS in the DCF version of Wi-Fi</a:t>
            </a:r>
          </a:p>
          <a:p>
            <a:pPr lvl="2"/>
            <a:r>
              <a:rPr lang="en-AU" dirty="0"/>
              <a:t>AIFS in the EDCA version of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“defer period” is defined to be of length (16us + n * slot times),</a:t>
            </a:r>
            <a:br>
              <a:rPr lang="en-AU" dirty="0"/>
            </a:br>
            <a:r>
              <a:rPr lang="en-AU" dirty="0"/>
              <a:t>n &gt;= 1, and consists of </a:t>
            </a:r>
          </a:p>
          <a:p>
            <a:pPr lvl="2"/>
            <a:r>
              <a:rPr lang="en-AU" dirty="0"/>
              <a:t>16us that is analogous to SIFS in Wi-Fi followed by …</a:t>
            </a:r>
          </a:p>
          <a:p>
            <a:pPr lvl="2"/>
            <a:r>
              <a:rPr lang="en-AU" dirty="0"/>
              <a:t>… one or more slot periods</a:t>
            </a:r>
          </a:p>
          <a:p>
            <a:pPr lvl="1"/>
            <a:r>
              <a:rPr lang="en-AU" dirty="0"/>
              <a:t>The value of “n” depends on the priority level</a:t>
            </a:r>
          </a:p>
          <a:p>
            <a:pPr lvl="2"/>
            <a:r>
              <a:rPr lang="en-US" dirty="0"/>
              <a:t>See later in this deck for discussion related to priority</a:t>
            </a:r>
          </a:p>
          <a:p>
            <a:pPr lvl="1"/>
            <a:r>
              <a:rPr lang="en-AU" dirty="0"/>
              <a:t>Note: energy detection are assumed to occur at least during the slots of the “defer period”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Energy Detect (ED) &amp; Preamble Detect (PD) thresholds,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Simulations with 20MHz channels from 3GPP indicate a need for LAA to have either:</a:t>
            </a:r>
          </a:p>
          <a:p>
            <a:pPr lvl="2"/>
            <a:r>
              <a:rPr lang="en-AU" dirty="0"/>
              <a:t>Wi-Fi preamble detection (PD) at -82dBm &amp; energy detection (ED) at -62dBm (same as Wi-Fi)</a:t>
            </a:r>
          </a:p>
          <a:p>
            <a:pPr lvl="2"/>
            <a:r>
              <a:rPr lang="en-AU" dirty="0"/>
              <a:t>ED at least less than -</a:t>
            </a:r>
            <a:r>
              <a:rPr lang="en-AU" dirty="0">
                <a:solidFill>
                  <a:srgbClr val="FF0000"/>
                </a:solidFill>
              </a:rPr>
              <a:t>77dBm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It is proposed that 3GPP adopt, similar to </a:t>
            </a:r>
            <a:r>
              <a:rPr lang="en-AU" dirty="0" smtClean="0"/>
              <a:t>Wi-Fi in the 5Ghz band, </a:t>
            </a:r>
            <a:r>
              <a:rPr lang="en-AU" dirty="0"/>
              <a:t>for a 20MHz channel, either ED threshold </a:t>
            </a:r>
          </a:p>
          <a:p>
            <a:pPr lvl="2"/>
            <a:r>
              <a:rPr lang="en-AU" dirty="0"/>
              <a:t>Less than -</a:t>
            </a:r>
            <a:r>
              <a:rPr lang="en-AU" dirty="0">
                <a:solidFill>
                  <a:srgbClr val="FF0000"/>
                </a:solidFill>
              </a:rPr>
              <a:t>77dBm</a:t>
            </a:r>
            <a:r>
              <a:rPr lang="en-AU" dirty="0"/>
              <a:t> OR</a:t>
            </a:r>
          </a:p>
          <a:p>
            <a:pPr lvl="3"/>
            <a:r>
              <a:rPr lang="en-AU" dirty="0"/>
              <a:t>Note: a lower ED threshold has the beneficial side effect of assisting LAA mitigate hidden station issues</a:t>
            </a:r>
          </a:p>
          <a:p>
            <a:pPr lvl="2"/>
            <a:r>
              <a:rPr lang="en-AU" dirty="0"/>
              <a:t>Less than -62dBm if the device also undertakes Wi-Fi PD at less than -82dBm</a:t>
            </a:r>
          </a:p>
          <a:p>
            <a:pPr lvl="3"/>
            <a:r>
              <a:rPr lang="en-US" dirty="0"/>
              <a:t>Note: PD is not strictly technology neutral but it does pragmatically recognize there is a huge base of legacy Wi-Fi equipment that can’t be changed and does hidden station mitigation, at least with other Wi-Fi devices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use “Wi-Fi like” medium access rules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18061"/>
              </p:ext>
            </p:extLst>
          </p:nvPr>
        </p:nvGraphicFramePr>
        <p:xfrm>
          <a:off x="152400" y="1823931"/>
          <a:ext cx="8839200" cy="457102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r>
                        <a:rPr lang="en-US" sz="1600" b="1" baseline="0" dirty="0" smtClean="0"/>
                        <a:t> a</a:t>
                      </a:r>
                      <a:r>
                        <a:rPr lang="en-US" sz="1600" b="1" dirty="0" smtClean="0"/>
                        <a:t>ccess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a some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control 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minimum parameters 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notes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R0: presented to IEEE 802.19 WG at Hawaii plenary</a:t>
            </a:r>
          </a:p>
          <a:p>
            <a:pPr lvl="1"/>
            <a:r>
              <a:rPr lang="en-US" dirty="0" smtClean="0"/>
              <a:t>R1: incorporates </a:t>
            </a:r>
            <a:r>
              <a:rPr lang="en-US" dirty="0" smtClean="0"/>
              <a:t>comments made </a:t>
            </a:r>
            <a:r>
              <a:rPr lang="en-US" dirty="0" smtClean="0"/>
              <a:t>in Hawaii and </a:t>
            </a:r>
            <a:r>
              <a:rPr lang="en-US" dirty="0" smtClean="0"/>
              <a:t>afterwards</a:t>
            </a:r>
          </a:p>
          <a:p>
            <a:pPr lvl="1"/>
            <a:r>
              <a:rPr lang="en-US" dirty="0" smtClean="0"/>
              <a:t>R2: mainly editorial fixes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58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define LBT rules in terms that allow flexibility and innovation, within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proposes that an LAA device use an LBT plus “truncated, exponential back-off” mechanism for medium access</a:t>
            </a:r>
          </a:p>
          <a:p>
            <a:pPr lvl="2"/>
            <a:r>
              <a:rPr lang="en-AU" dirty="0"/>
              <a:t>This proposal is roughly aligned with DCF and EDCA  in Wi-Fi</a:t>
            </a:r>
          </a:p>
          <a:p>
            <a:pPr lvl="2"/>
            <a:r>
              <a:rPr lang="en-AU" dirty="0"/>
              <a:t>It is also roughly aligned with the Cat 4 LAA concept in 3GPP Study Item</a:t>
            </a:r>
          </a:p>
          <a:p>
            <a:pPr lvl="1"/>
            <a:r>
              <a:rPr lang="en-AU" dirty="0"/>
              <a:t>The rest of this submission defines the mechanism in terms that allows LAA a significant degree of flexibility in implementation details</a:t>
            </a:r>
          </a:p>
          <a:p>
            <a:pPr lvl="2"/>
            <a:r>
              <a:rPr lang="en-AU" dirty="0"/>
              <a:t>This approach enables innovative solutions, while also achieving the goal of fair sharing of unlicensed spectrum </a:t>
            </a:r>
          </a:p>
          <a:p>
            <a:pPr lvl="2"/>
            <a:r>
              <a:rPr lang="en-AU" dirty="0"/>
              <a:t>Fair sharing is a goal article that is agreed in many regulatory domains, including under 3.2 of the RE-D in </a:t>
            </a:r>
            <a:r>
              <a:rPr lang="en-AU" dirty="0" smtClean="0"/>
              <a:t>Europe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execute LBT and exponential back-off mechanisms before and after any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may transmit consecutive multiple frames (within a </a:t>
            </a:r>
            <a:r>
              <a:rPr lang="en-AU" dirty="0" err="1"/>
              <a:t>TxOP</a:t>
            </a:r>
            <a:r>
              <a:rPr lang="en-AU" dirty="0"/>
              <a:t>) starting on a slot boundary if:</a:t>
            </a:r>
          </a:p>
          <a:p>
            <a:pPr lvl="2"/>
            <a:r>
              <a:rPr lang="en-AU" dirty="0"/>
              <a:t>The medium is “free” AND</a:t>
            </a:r>
          </a:p>
          <a:p>
            <a:pPr lvl="2"/>
            <a:r>
              <a:rPr lang="en-AU" dirty="0"/>
              <a:t>Any back-off procedure has completed AND</a:t>
            </a:r>
          </a:p>
          <a:p>
            <a:pPr lvl="2"/>
            <a:r>
              <a:rPr lang="en-US" dirty="0"/>
              <a:t>No higher priority “access engine” in the same device is eligible to transmit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must execute a back-off procedure:</a:t>
            </a:r>
          </a:p>
          <a:p>
            <a:pPr lvl="2"/>
            <a:r>
              <a:rPr lang="en-AU" dirty="0"/>
              <a:t>When the medium is “busy” at the time it queues the first frame in the </a:t>
            </a:r>
            <a:r>
              <a:rPr lang="en-AU" dirty="0" err="1"/>
              <a:t>TxOP</a:t>
            </a:r>
            <a:r>
              <a:rPr lang="en-AU" dirty="0"/>
              <a:t> for transmission OR</a:t>
            </a:r>
          </a:p>
          <a:p>
            <a:pPr lvl="2"/>
            <a:r>
              <a:rPr lang="en-AU" dirty="0"/>
              <a:t>After transmission of a complete </a:t>
            </a:r>
            <a:r>
              <a:rPr lang="en-AU" dirty="0" err="1"/>
              <a:t>TxOP</a:t>
            </a:r>
            <a:r>
              <a:rPr lang="en-AU" dirty="0"/>
              <a:t> OR</a:t>
            </a:r>
          </a:p>
          <a:p>
            <a:pPr lvl="2"/>
            <a:r>
              <a:rPr lang="en-US" dirty="0"/>
              <a:t>When an “access engine” in the same device at a higher priority level causes a </a:t>
            </a:r>
            <a:r>
              <a:rPr lang="en-US" dirty="0" err="1"/>
              <a:t>tx</a:t>
            </a:r>
            <a:r>
              <a:rPr lang="en-US" dirty="0"/>
              <a:t> deferral (see later discussion </a:t>
            </a:r>
            <a:r>
              <a:rPr lang="en-US" dirty="0" err="1"/>
              <a:t>wrt</a:t>
            </a:r>
            <a:r>
              <a:rPr lang="en-US" dirty="0"/>
              <a:t> </a:t>
            </a:r>
            <a:r>
              <a:rPr lang="en-US" dirty="0" err="1"/>
              <a:t>QoS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allow some control frames to be transmitted without any LBT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Normally the access mechanism must operate before any transmission but there are exceptions in Wi-Fi</a:t>
            </a:r>
          </a:p>
          <a:p>
            <a:pPr lvl="2"/>
            <a:r>
              <a:rPr lang="en-AU" dirty="0"/>
              <a:t>This is to provide for ACKs, CTSs, </a:t>
            </a:r>
            <a:r>
              <a:rPr lang="en-AU" dirty="0" err="1"/>
              <a:t>etc</a:t>
            </a:r>
            <a:r>
              <a:rPr lang="en-AU" dirty="0"/>
              <a:t> in Wi-Fi</a:t>
            </a:r>
          </a:p>
          <a:p>
            <a:pPr lvl="2"/>
            <a:r>
              <a:rPr lang="en-AU" dirty="0"/>
              <a:t>Similar exceptions are in ETSI BRAN rules</a:t>
            </a:r>
          </a:p>
          <a:p>
            <a:pPr lvl="1"/>
            <a:r>
              <a:rPr lang="en-AU" b="1" dirty="0" smtClean="0"/>
              <a:t>Proposal</a:t>
            </a:r>
            <a:r>
              <a:rPr lang="en-AU" b="1" dirty="0" smtClean="0"/>
              <a:t>:</a:t>
            </a:r>
            <a:r>
              <a:rPr lang="en-AU" dirty="0" smtClean="0"/>
              <a:t> </a:t>
            </a:r>
            <a:r>
              <a:rPr lang="en-AU" dirty="0"/>
              <a:t>a short control frame may be transmitted immediately after a reception of a frame from another access engine without checking for a “free” medium</a:t>
            </a:r>
          </a:p>
          <a:p>
            <a:pPr lvl="2"/>
            <a:r>
              <a:rPr lang="en-AU" dirty="0"/>
              <a:t>In Wi-Fi the control frames is sent as SIFS, ensuring other systems cannot grab the medium during the turnaround</a:t>
            </a:r>
          </a:p>
          <a:p>
            <a:pPr lvl="1"/>
            <a:r>
              <a:rPr lang="en-AU" dirty="0"/>
              <a:t>Note: another alternative might be to allow a limited duty cycle for control frames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count a random number of slots within a contention window as a back-off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The back-off procedure in each “access engine” in a device is driven by a parameter called CW (contention window), which may take values between</a:t>
            </a:r>
          </a:p>
          <a:p>
            <a:pPr lvl="2"/>
            <a:r>
              <a:rPr lang="en-AU" dirty="0" err="1"/>
              <a:t>CWmin</a:t>
            </a:r>
            <a:r>
              <a:rPr lang="en-AU" dirty="0"/>
              <a:t>: minimum value of CW</a:t>
            </a:r>
          </a:p>
          <a:p>
            <a:pPr lvl="2"/>
            <a:r>
              <a:rPr lang="en-AU" dirty="0" err="1"/>
              <a:t>CWmax</a:t>
            </a:r>
            <a:r>
              <a:rPr lang="en-AU" dirty="0"/>
              <a:t>: maximum value of CW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A back-off procedure in each “access engine” operates as follows</a:t>
            </a:r>
          </a:p>
          <a:p>
            <a:pPr lvl="2"/>
            <a:r>
              <a:rPr lang="en-AU" dirty="0"/>
              <a:t>Choose a random number q between 0 and CW</a:t>
            </a:r>
          </a:p>
          <a:p>
            <a:pPr lvl="2" algn="just"/>
            <a:r>
              <a:rPr lang="en-AU" dirty="0"/>
              <a:t>Count q slots</a:t>
            </a:r>
          </a:p>
          <a:p>
            <a:pPr lvl="1" algn="just"/>
            <a:r>
              <a:rPr lang="en-AU" dirty="0"/>
              <a:t>Note: a back-off procedure will implicitly countdown only while the medium is “free” because slots are defined to be “free”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adjust contention window based on successful &amp; unsuccessful transmission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“access engine” in a device adjusts their own CW independently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CW is initially reset to </a:t>
            </a:r>
            <a:r>
              <a:rPr lang="en-AU" dirty="0" err="1"/>
              <a:t>CWmin</a:t>
            </a:r>
            <a:r>
              <a:rPr lang="en-AU" dirty="0"/>
              <a:t>, and has a maximum of </a:t>
            </a:r>
            <a:r>
              <a:rPr lang="en-AU" dirty="0" err="1"/>
              <a:t>CWmax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reset to </a:t>
            </a:r>
            <a:r>
              <a:rPr lang="en-AU" dirty="0" err="1"/>
              <a:t>CWmin</a:t>
            </a:r>
            <a:r>
              <a:rPr lang="en-AU" dirty="0"/>
              <a:t> when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an immediate ACK in Wi-Fi, a delayed ACK in LAA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Wi-Fi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doubled (plus one) each time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not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evidence could be from missing ACK in 802.11, a delayed NACK in LAA</a:t>
            </a:r>
          </a:p>
          <a:p>
            <a:pPr lvl="2"/>
            <a:r>
              <a:rPr lang="en-AU" dirty="0"/>
              <a:t>Note: CW remains the same when transmission by a higher priority “access engine” causes the transmission of a </a:t>
            </a:r>
            <a:r>
              <a:rPr lang="en-AU" dirty="0" err="1"/>
              <a:t>TxOP</a:t>
            </a:r>
            <a:r>
              <a:rPr lang="en-AU" dirty="0"/>
              <a:t> to be </a:t>
            </a:r>
            <a:r>
              <a:rPr lang="en-AU" dirty="0" smtClean="0"/>
              <a:t>deferred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Principle</a:t>
            </a:r>
            <a:r>
              <a:rPr lang="en-US" dirty="0"/>
              <a:t>: enable </a:t>
            </a:r>
            <a:r>
              <a:rPr lang="en-US" dirty="0" err="1"/>
              <a:t>QoS</a:t>
            </a:r>
            <a:r>
              <a:rPr lang="en-US" dirty="0"/>
              <a:t> using multiple “access engines” in a device, similar to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3GPP do not appear to have considered </a:t>
            </a:r>
            <a:r>
              <a:rPr lang="en-US" dirty="0" err="1"/>
              <a:t>QoS</a:t>
            </a:r>
            <a:r>
              <a:rPr lang="en-US" dirty="0"/>
              <a:t> for LAA in their simulations to date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is enabled in Wi-Fi using EDCA via four “access engines” operating in parallel within a device</a:t>
            </a:r>
          </a:p>
          <a:p>
            <a:pPr lvl="2"/>
            <a:r>
              <a:rPr lang="en-US" dirty="0"/>
              <a:t>The priority levels are </a:t>
            </a:r>
            <a:r>
              <a:rPr lang="en-US" i="1" dirty="0"/>
              <a:t>voice</a:t>
            </a:r>
            <a:r>
              <a:rPr lang="en-US" dirty="0"/>
              <a:t>, </a:t>
            </a:r>
            <a:r>
              <a:rPr lang="en-US" i="1" dirty="0"/>
              <a:t>video</a:t>
            </a:r>
            <a:r>
              <a:rPr lang="en-US" dirty="0"/>
              <a:t>, </a:t>
            </a:r>
            <a:r>
              <a:rPr lang="en-US" i="1" dirty="0"/>
              <a:t>best effort </a:t>
            </a:r>
            <a:r>
              <a:rPr lang="en-US" dirty="0"/>
              <a:t>(typical) and </a:t>
            </a:r>
            <a:r>
              <a:rPr lang="en-US" i="1" dirty="0"/>
              <a:t>background</a:t>
            </a:r>
          </a:p>
          <a:p>
            <a:pPr lvl="2"/>
            <a:r>
              <a:rPr lang="en-AU" dirty="0"/>
              <a:t>Each priority level is defined by tuple of (</a:t>
            </a:r>
            <a:r>
              <a:rPr lang="en-AU" dirty="0" err="1"/>
              <a:t>CWmin</a:t>
            </a:r>
            <a:r>
              <a:rPr lang="en-AU" dirty="0"/>
              <a:t>, </a:t>
            </a:r>
            <a:r>
              <a:rPr lang="en-AU" dirty="0" err="1"/>
              <a:t>CWmax</a:t>
            </a:r>
            <a:r>
              <a:rPr lang="en-AU" dirty="0"/>
              <a:t> , defer period)</a:t>
            </a:r>
          </a:p>
          <a:p>
            <a:pPr lvl="1"/>
            <a:r>
              <a:rPr lang="en-US" dirty="0"/>
              <a:t>It is proposed that 3GPP adopt a similar </a:t>
            </a:r>
            <a:r>
              <a:rPr lang="en-US" dirty="0" err="1"/>
              <a:t>QoS</a:t>
            </a:r>
            <a:r>
              <a:rPr lang="en-US" dirty="0"/>
              <a:t> concept , if </a:t>
            </a:r>
            <a:r>
              <a:rPr lang="en-US" dirty="0" err="1"/>
              <a:t>QoS</a:t>
            </a:r>
            <a:r>
              <a:rPr lang="en-US" dirty="0"/>
              <a:t> is required in LAA, because it is a proven and mature </a:t>
            </a:r>
            <a:r>
              <a:rPr lang="en-US" dirty="0" smtClean="0"/>
              <a:t>mechanism</a:t>
            </a:r>
          </a:p>
          <a:p>
            <a:pPr lvl="2"/>
            <a:r>
              <a:rPr lang="en-US" dirty="0" smtClean="0"/>
              <a:t>Question: Does 3GPP want DL </a:t>
            </a:r>
            <a:r>
              <a:rPr lang="en-US" dirty="0" err="1" smtClean="0"/>
              <a:t>QoS</a:t>
            </a:r>
            <a:r>
              <a:rPr lang="en-US" dirty="0" smtClean="0"/>
              <a:t>, or is “best effort” enough?</a:t>
            </a:r>
            <a:endParaRPr lang="en-US" dirty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this proposal does not limit when higher priority access may be used, it is expected that devices would use high priority responsibly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set minimum parameters for </a:t>
            </a:r>
            <a:r>
              <a:rPr lang="en-AU" dirty="0" err="1"/>
              <a:t>QoS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1828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t</a:t>
            </a:r>
            <a:r>
              <a:rPr lang="en-AU" b="0" dirty="0" smtClean="0"/>
              <a:t>hese parameters are defined as if one was adding </a:t>
            </a:r>
            <a:r>
              <a:rPr lang="en-AU" b="0" dirty="0" err="1" smtClean="0"/>
              <a:t>QoS</a:t>
            </a:r>
            <a:r>
              <a:rPr lang="en-AU" b="0" dirty="0" smtClean="0"/>
              <a:t> to DCF – they are not quite the same as IEEE</a:t>
            </a:r>
            <a:r>
              <a:rPr lang="en-US" b="0" dirty="0" smtClean="0"/>
              <a:t> </a:t>
            </a:r>
            <a:r>
              <a:rPr lang="en-AU" b="0" dirty="0" smtClean="0"/>
              <a:t>802.11 EDCA or WFA WMM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WFA WMM also defines slightly relaxed parameters for 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These parameters are conceptual – IEEE 802 recommends that 3GPP adopt EDCA as defined in IEEE 802.11 and WFA WMM</a:t>
            </a:r>
            <a:endParaRPr lang="en-AU" b="0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310685"/>
              </p:ext>
            </p:extLst>
          </p:nvPr>
        </p:nvGraphicFramePr>
        <p:xfrm>
          <a:off x="1638300" y="1752600"/>
          <a:ext cx="5524500" cy="26070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6325"/>
                <a:gridCol w="1362075"/>
                <a:gridCol w="1028700"/>
                <a:gridCol w="1028700"/>
                <a:gridCol w="1028700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devices must undertake LBT before accessing secondary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access mechanisms described in this document are based on access to a 20MHz channel</a:t>
            </a:r>
          </a:p>
          <a:p>
            <a:pPr lvl="1"/>
            <a:r>
              <a:rPr lang="en-AU" dirty="0"/>
              <a:t>However, Wi-Fi accesses 40MHz, 80MHz, 160Mhz too, and presumably LAA will want the same flexibility</a:t>
            </a:r>
          </a:p>
          <a:p>
            <a:pPr lvl="1"/>
            <a:r>
              <a:rPr lang="en-AU" dirty="0"/>
              <a:t>It is proposed that LAA use a similar mechanism to Wi-Fi to access secondary </a:t>
            </a:r>
            <a:r>
              <a:rPr lang="en-AU" dirty="0" smtClean="0"/>
              <a:t>channels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channels in which the basic access mechanism is not used</a:t>
            </a:r>
            <a:endParaRPr lang="en-AU" dirty="0"/>
          </a:p>
          <a:p>
            <a:pPr lvl="1"/>
            <a:r>
              <a:rPr lang="en-AU" dirty="0"/>
              <a:t>This means that at least a short LBT is undertaken in secondary channels after execution of a full access procedure  in the primary </a:t>
            </a:r>
            <a:r>
              <a:rPr lang="en-AU" dirty="0" smtClean="0"/>
              <a:t>channel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</a:t>
            </a:r>
            <a:r>
              <a:rPr lang="en-AU" dirty="0" smtClean="0"/>
              <a:t>can be illustrated by </a:t>
            </a:r>
            <a:r>
              <a:rPr lang="en-AU" dirty="0"/>
              <a:t>a </a:t>
            </a:r>
            <a:r>
              <a:rPr lang="en-AU" dirty="0" smtClean="0"/>
              <a:t>conceptual flow </a:t>
            </a:r>
            <a:r>
              <a:rPr lang="en-AU" dirty="0"/>
              <a:t>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 smtClean="0"/>
              <a:t>The revised flow chart removes </a:t>
            </a:r>
            <a:r>
              <a:rPr lang="en-AU" dirty="0" err="1" smtClean="0"/>
              <a:t>iCCA</a:t>
            </a:r>
            <a:r>
              <a:rPr lang="en-AU" dirty="0" smtClean="0"/>
              <a:t> because it is </a:t>
            </a:r>
            <a:r>
              <a:rPr lang="en-US" dirty="0" smtClean="0"/>
              <a:t>ambiguous and overly </a:t>
            </a:r>
            <a:r>
              <a:rPr lang="en-US" dirty="0"/>
              <a:t>conservative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2703392" y="2270069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4876800" y="1675234"/>
            <a:ext cx="4038600" cy="4078870"/>
          </a:xfrm>
          <a:prstGeom prst="roundRect">
            <a:avLst>
              <a:gd name="adj" fmla="val 4027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3GPP Cat 4  flow chart includes a concept called </a:t>
            </a:r>
            <a:r>
              <a:rPr lang="en-US" sz="1600" dirty="0" err="1" smtClean="0">
                <a:latin typeface="+mj-lt"/>
              </a:rPr>
              <a:t>iCCA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It appears from discussions at ETSI BRAN that some 3GPP participants believed an </a:t>
            </a:r>
            <a:r>
              <a:rPr lang="en-US" sz="1600" dirty="0" err="1" smtClean="0">
                <a:latin typeface="+mj-lt"/>
              </a:rPr>
              <a:t>iCCA</a:t>
            </a:r>
            <a:r>
              <a:rPr lang="en-US" sz="1600" dirty="0" smtClean="0">
                <a:latin typeface="+mj-lt"/>
              </a:rPr>
              <a:t> was required in Wi-Fi after a frame became ready for </a:t>
            </a:r>
            <a:r>
              <a:rPr lang="en-US" sz="1600" dirty="0" err="1" smtClean="0">
                <a:latin typeface="+mj-lt"/>
              </a:rPr>
              <a:t>tx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</a:t>
            </a:r>
            <a:r>
              <a:rPr lang="en-US" sz="1600" dirty="0" smtClean="0">
                <a:latin typeface="+mj-lt"/>
              </a:rPr>
              <a:t>s is not the case; rather an instantaneous evaluation of the medium state is required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Cat 4 flow chart is either ambiguous or overly conservative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recommends that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concept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 refine</a:t>
            </a:r>
            <a:r>
              <a:rPr lang="en-US" sz="1600" dirty="0" smtClean="0">
                <a:latin typeface="+mj-lt"/>
              </a:rPr>
              <a:t>d to align better with the Wi-Fi mechanism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3" idx="3"/>
            <a:endCxn id="50" idx="1"/>
          </p:cNvCxnSpPr>
          <p:nvPr/>
        </p:nvCxnSpPr>
        <p:spPr bwMode="auto">
          <a:xfrm>
            <a:off x="4267200" y="2716196"/>
            <a:ext cx="609600" cy="9984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</a:t>
            </a:r>
            <a:r>
              <a:rPr lang="en-AU" sz="1600" dirty="0">
                <a:solidFill>
                  <a:schemeClr val="tx1"/>
                </a:solidFill>
              </a:rPr>
              <a:t>has been a massive economic success </a:t>
            </a:r>
            <a:r>
              <a:rPr lang="en-AU" sz="1600" dirty="0" smtClean="0">
                <a:solidFill>
                  <a:schemeClr val="tx1"/>
                </a:solidFill>
              </a:rPr>
              <a:t>globally</a:t>
            </a:r>
            <a:endParaRPr lang="en-AU" sz="1600" dirty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The benefit from Wi-Fi of </a:t>
            </a:r>
            <a:r>
              <a:rPr lang="en-AU" sz="1600" dirty="0">
                <a:solidFill>
                  <a:schemeClr val="tx1"/>
                </a:solidFill>
              </a:rPr>
              <a:t>“</a:t>
            </a:r>
            <a:r>
              <a:rPr lang="en-AU" sz="1600" i="1" dirty="0">
                <a:solidFill>
                  <a:schemeClr val="tx1"/>
                </a:solidFill>
              </a:rPr>
              <a:t>anyone, anytime, any </a:t>
            </a:r>
            <a:r>
              <a:rPr lang="en-AU" sz="1600" i="1" dirty="0" smtClean="0">
                <a:solidFill>
                  <a:schemeClr val="tx1"/>
                </a:solidFill>
              </a:rPr>
              <a:t>place</a:t>
            </a:r>
            <a:r>
              <a:rPr lang="en-AU" sz="1600" dirty="0" smtClean="0">
                <a:solidFill>
                  <a:schemeClr val="tx1"/>
                </a:solidFill>
              </a:rPr>
              <a:t>”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must </a:t>
            </a:r>
            <a:r>
              <a:rPr lang="en-AU" sz="1600" dirty="0">
                <a:solidFill>
                  <a:schemeClr val="tx1"/>
                </a:solidFill>
              </a:rPr>
              <a:t>not </a:t>
            </a:r>
            <a:r>
              <a:rPr lang="en-AU" sz="1600" dirty="0" smtClean="0">
                <a:solidFill>
                  <a:schemeClr val="tx1"/>
                </a:solidFill>
              </a:rPr>
              <a:t>be threatened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An evidence based approach indicates that </a:t>
            </a:r>
            <a:r>
              <a:rPr lang="en-AU" sz="1600" dirty="0" smtClean="0">
                <a:solidFill>
                  <a:schemeClr val="tx1"/>
                </a:solidFill>
              </a:rPr>
              <a:t>3GPP’s LAA should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use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a </a:t>
            </a:r>
            <a:r>
              <a:rPr lang="en-AU" sz="1600" dirty="0">
                <a:solidFill>
                  <a:schemeClr val="tx1"/>
                </a:solidFill>
              </a:rPr>
              <a:t>“Wi-Fi like” access mechanism in the short </a:t>
            </a:r>
            <a:r>
              <a:rPr lang="en-AU" sz="1600" dirty="0" smtClean="0">
                <a:solidFill>
                  <a:schemeClr val="tx1"/>
                </a:solidFill>
              </a:rPr>
              <a:t>term to ensure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fair sharing between LAA and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4038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recommends </a:t>
            </a:r>
            <a:r>
              <a:rPr lang="en-AU" sz="1600" dirty="0" smtClean="0">
                <a:solidFill>
                  <a:schemeClr val="tx1"/>
                </a:solidFill>
              </a:rPr>
              <a:t>3GPP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adopt </a:t>
            </a:r>
            <a:r>
              <a:rPr lang="en-AU" sz="1600" dirty="0">
                <a:solidFill>
                  <a:schemeClr val="tx1"/>
                </a:solidFill>
              </a:rPr>
              <a:t>“Wi-Fi like” access </a:t>
            </a:r>
            <a:r>
              <a:rPr lang="en-AU" sz="1600" dirty="0" smtClean="0">
                <a:solidFill>
                  <a:schemeClr val="tx1"/>
                </a:solidFill>
              </a:rPr>
              <a:t>for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LAA </a:t>
            </a:r>
            <a:r>
              <a:rPr lang="en-AU" sz="1600" dirty="0">
                <a:solidFill>
                  <a:schemeClr val="tx1"/>
                </a:solidFill>
              </a:rPr>
              <a:t>to promote fair </a:t>
            </a:r>
            <a:r>
              <a:rPr lang="en-AU" sz="1600" dirty="0" smtClean="0">
                <a:solidFill>
                  <a:schemeClr val="tx1"/>
                </a:solidFill>
              </a:rPr>
              <a:t>sharing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with </a:t>
            </a:r>
            <a:r>
              <a:rPr lang="en-AU" sz="1600" dirty="0">
                <a:solidFill>
                  <a:schemeClr val="tx1"/>
                </a:solidFill>
              </a:rPr>
              <a:t>Wi-Fi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3000" y="5105400"/>
            <a:ext cx="3657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chemeClr val="tx1"/>
                </a:solidFill>
              </a:rPr>
              <a:t>Aside</a:t>
            </a:r>
            <a:r>
              <a:rPr lang="en-AU" sz="1600" dirty="0">
                <a:solidFill>
                  <a:schemeClr val="tx1"/>
                </a:solidFill>
              </a:rPr>
              <a:t>: IEEE 802 </a:t>
            </a:r>
            <a:r>
              <a:rPr lang="en-AU" sz="1600" dirty="0" smtClean="0">
                <a:solidFill>
                  <a:schemeClr val="tx1"/>
                </a:solidFill>
              </a:rPr>
              <a:t>requests </a:t>
            </a:r>
            <a:r>
              <a:rPr lang="en-AU" sz="1600" dirty="0">
                <a:solidFill>
                  <a:schemeClr val="tx1"/>
                </a:solidFill>
              </a:rPr>
              <a:t>3GPP </a:t>
            </a:r>
            <a:r>
              <a:rPr lang="en-AU" sz="1600" dirty="0" smtClean="0">
                <a:solidFill>
                  <a:schemeClr val="tx1"/>
                </a:solidFill>
              </a:rPr>
              <a:t>develop collaborative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real say </a:t>
            </a:r>
            <a:r>
              <a:rPr lang="en-AU" sz="1600" dirty="0">
                <a:solidFill>
                  <a:schemeClr val="tx1"/>
                </a:solidFill>
              </a:rPr>
              <a:t>in 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7257" y="2057400"/>
            <a:ext cx="87094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86" y="36957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852" y="19415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24327" y="203531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+</a:t>
            </a:r>
            <a:endParaRPr lang="en-AU" sz="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3364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/>
              <a:t>The revised flow chart </a:t>
            </a:r>
            <a:r>
              <a:rPr lang="en-AU" dirty="0" smtClean="0"/>
              <a:t>ensures transmissions occur on slot boundaries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6242808" y="2269644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724400" y="4097064"/>
            <a:ext cx="4038600" cy="2112482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3GPP Cat 4  flow chart </a:t>
            </a:r>
            <a:r>
              <a:rPr lang="en-US" sz="1600" dirty="0" smtClean="0">
                <a:latin typeface="+mj-lt"/>
              </a:rPr>
              <a:t>does not force </a:t>
            </a:r>
            <a:r>
              <a:rPr lang="en-US" sz="1600" dirty="0" err="1" smtClean="0">
                <a:latin typeface="+mj-lt"/>
              </a:rPr>
              <a:t>tx</a:t>
            </a:r>
            <a:r>
              <a:rPr lang="en-US" sz="1600" dirty="0" smtClean="0">
                <a:latin typeface="+mj-lt"/>
              </a:rPr>
              <a:t> on slot boundaries in all cases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This will adversely affect both Wi-Fi and LAA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IEEE 802 recommends the Cat 4 flow chart be refined to transmit only on </a:t>
            </a:r>
            <a:r>
              <a:rPr lang="en-US" sz="1600" dirty="0">
                <a:latin typeface="+mj-lt"/>
              </a:rPr>
              <a:t>slot boundaries </a:t>
            </a:r>
            <a:endParaRPr lang="en-US" sz="1600" dirty="0" smtClean="0">
              <a:latin typeface="+mj-lt"/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 bwMode="auto">
          <a:xfrm flipH="1">
            <a:off x="6743700" y="3161897"/>
            <a:ext cx="281012" cy="9351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ounded Rectangle 57"/>
          <p:cNvSpPr/>
          <p:nvPr/>
        </p:nvSpPr>
        <p:spPr bwMode="auto">
          <a:xfrm>
            <a:off x="2695967" y="5318429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3"/>
            <a:endCxn id="53" idx="1"/>
          </p:cNvCxnSpPr>
          <p:nvPr/>
        </p:nvCxnSpPr>
        <p:spPr bwMode="auto">
          <a:xfrm flipV="1">
            <a:off x="4259775" y="5153305"/>
            <a:ext cx="464625" cy="611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/>
              <a:t>The revised flow chart </a:t>
            </a:r>
            <a:r>
              <a:rPr lang="en-AU" dirty="0" smtClean="0"/>
              <a:t>includes DCF/EDCA hybrid, but EDCA is recommended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2295374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914400" y="3799647"/>
            <a:ext cx="3505200" cy="2421828"/>
          </a:xfrm>
          <a:prstGeom prst="roundRect">
            <a:avLst>
              <a:gd name="adj" fmla="val 945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4876800" y="1675233"/>
            <a:ext cx="4038600" cy="4333802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back off mechanism shown here is a “weird” hybrid of DCF and EDCA and is included  for illustrative purposes only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recommends that 3GPP adopt IEEE 802.11 EDCA and/or WFA WMM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Many of the issues related to the differences between the various access mechanisms are subtle and complex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would like to collaborate with 3GPP to help define LAA in a way that satisfies the particular needs of 3GPP stakeholders, while sharing the unlicensed spectrum fairly with Wi-Fi  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3"/>
            <a:endCxn id="51" idx="1"/>
          </p:cNvCxnSpPr>
          <p:nvPr/>
        </p:nvCxnSpPr>
        <p:spPr bwMode="auto">
          <a:xfrm flipV="1">
            <a:off x="4419600" y="3842134"/>
            <a:ext cx="457200" cy="11684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/>
              <a:t>The revised flow chart </a:t>
            </a:r>
            <a:r>
              <a:rPr lang="en-AU" dirty="0" smtClean="0"/>
              <a:t>incorporates </a:t>
            </a:r>
            <a:r>
              <a:rPr lang="en-AU" dirty="0" err="1" smtClean="0"/>
              <a:t>QoS</a:t>
            </a:r>
            <a:r>
              <a:rPr lang="en-AU" dirty="0" smtClean="0"/>
              <a:t> by enabling multiple parallel “access engines”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2295374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247081" y="3799647"/>
            <a:ext cx="1607162" cy="892252"/>
          </a:xfrm>
          <a:prstGeom prst="roundRect">
            <a:avLst>
              <a:gd name="adj" fmla="val 945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5943216" y="1611500"/>
            <a:ext cx="2914710" cy="1147184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err="1" smtClean="0">
                <a:latin typeface="+mj-lt"/>
              </a:rPr>
              <a:t>QoS</a:t>
            </a:r>
            <a:r>
              <a:rPr lang="en-US" sz="1600" dirty="0" smtClean="0">
                <a:latin typeface="+mj-lt"/>
              </a:rPr>
              <a:t> is enabled by multiple parallel “access engines”, with higher priority having precedence 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0"/>
            <a:endCxn id="51" idx="2"/>
          </p:cNvCxnSpPr>
          <p:nvPr/>
        </p:nvCxnSpPr>
        <p:spPr bwMode="auto">
          <a:xfrm flipV="1">
            <a:off x="7050662" y="2758684"/>
            <a:ext cx="349909" cy="10409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813635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a variety of other principles to promote sharing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417881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/>
                        <a:t>Other principles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5ms 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from Wi-Fi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may be continued by another device after completion of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channel shall use it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the maximum transmission time of about 5ms for each </a:t>
            </a:r>
            <a:r>
              <a:rPr lang="en-AU" dirty="0" err="1"/>
              <a:t>TxOP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is the </a:t>
            </a:r>
            <a:r>
              <a:rPr lang="en-AU" dirty="0"/>
              <a:t>contiguous </a:t>
            </a:r>
            <a:r>
              <a:rPr lang="en-AU" dirty="0" smtClean="0"/>
              <a:t>frame transmissions </a:t>
            </a:r>
            <a:r>
              <a:rPr lang="en-AU" dirty="0"/>
              <a:t>that result from an “access engine” gaining access to the medium </a:t>
            </a:r>
            <a:endParaRPr lang="en-AU" dirty="0" smtClean="0"/>
          </a:p>
          <a:p>
            <a:pPr lvl="2"/>
            <a:r>
              <a:rPr lang="en-AU" dirty="0" smtClean="0"/>
              <a:t>Note: it is assume a </a:t>
            </a:r>
            <a:r>
              <a:rPr lang="en-AU" dirty="0" err="1" smtClean="0"/>
              <a:t>TxOP</a:t>
            </a:r>
            <a:r>
              <a:rPr lang="en-AU" dirty="0" smtClean="0"/>
              <a:t> can be split between DL </a:t>
            </a:r>
            <a:r>
              <a:rPr lang="en-AU" dirty="0"/>
              <a:t>and </a:t>
            </a:r>
            <a:r>
              <a:rPr lang="en-AU" dirty="0" smtClean="0"/>
              <a:t>UL</a:t>
            </a:r>
            <a:endParaRPr lang="en-AU" dirty="0"/>
          </a:p>
          <a:p>
            <a:pPr lvl="1"/>
            <a:r>
              <a:rPr lang="en-US" dirty="0"/>
              <a:t>The evidence suggests a maximum </a:t>
            </a:r>
            <a:r>
              <a:rPr lang="en-US" dirty="0" err="1" smtClean="0"/>
              <a:t>TxOP</a:t>
            </a:r>
            <a:r>
              <a:rPr lang="en-US" dirty="0" smtClean="0"/>
              <a:t> </a:t>
            </a:r>
            <a:r>
              <a:rPr lang="en-US" dirty="0"/>
              <a:t>transmission time of ~5ms as a reasonable compromise between fairness and efficiency</a:t>
            </a:r>
            <a:endParaRPr lang="en-AU" dirty="0"/>
          </a:p>
          <a:p>
            <a:pPr lvl="2"/>
            <a:r>
              <a:rPr lang="en-AU" dirty="0"/>
              <a:t>Most Cat 4 simulations </a:t>
            </a:r>
            <a:r>
              <a:rPr lang="en-AU" dirty="0" smtClean="0"/>
              <a:t>used a </a:t>
            </a:r>
            <a:r>
              <a:rPr lang="en-AU" dirty="0"/>
              <a:t>maximum </a:t>
            </a:r>
            <a:r>
              <a:rPr lang="en-AU" dirty="0" err="1"/>
              <a:t>TxOP</a:t>
            </a:r>
            <a:r>
              <a:rPr lang="en-AU" dirty="0"/>
              <a:t> of about 4ms, and showed reasonable fairness and performance with exponential back-off; some simulations showed that a maximum </a:t>
            </a:r>
            <a:r>
              <a:rPr lang="en-AU" dirty="0" err="1"/>
              <a:t>TxOP</a:t>
            </a:r>
            <a:r>
              <a:rPr lang="en-AU" dirty="0"/>
              <a:t> of 10ms was too long</a:t>
            </a:r>
          </a:p>
          <a:p>
            <a:pPr lvl="2"/>
            <a:r>
              <a:rPr lang="en-AU" dirty="0"/>
              <a:t>Measurements in the field (</a:t>
            </a:r>
            <a:r>
              <a:rPr lang="en-AU" dirty="0" err="1"/>
              <a:t>eg</a:t>
            </a:r>
            <a:r>
              <a:rPr lang="en-AU" dirty="0"/>
              <a:t> in a stadium) show that the vast majority of Wi-Fi </a:t>
            </a:r>
            <a:r>
              <a:rPr lang="en-AU" dirty="0" err="1"/>
              <a:t>TxOPs</a:t>
            </a:r>
            <a:r>
              <a:rPr lang="en-AU" dirty="0"/>
              <a:t> are less than 3ms; the maximum Wi-Fi </a:t>
            </a:r>
            <a:r>
              <a:rPr lang="en-AU" dirty="0" err="1"/>
              <a:t>TxOp</a:t>
            </a:r>
            <a:r>
              <a:rPr lang="en-AU" dirty="0"/>
              <a:t> is 5.5ms</a:t>
            </a:r>
          </a:p>
          <a:p>
            <a:pPr lvl="2"/>
            <a:r>
              <a:rPr lang="en-US" dirty="0"/>
              <a:t>Qualcomm noted in their submission to FCC that “</a:t>
            </a:r>
            <a:r>
              <a:rPr lang="en-AU" i="1" dirty="0"/>
              <a:t>… Wi-Fi data packet transmissions are usually a few milliseconds in duration. LAA transmission duration is expected to be on the same order as the duration of Wi-Fi data packet transmission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do </a:t>
            </a:r>
            <a:r>
              <a:rPr lang="en-AU" u="sng" dirty="0"/>
              <a:t>not</a:t>
            </a:r>
            <a:r>
              <a:rPr lang="en-AU" dirty="0"/>
              <a:t> require LAA to respect NAV from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partially resolves hidden station problems by its use of the NAV in frames, and particularly its use of RTS/CTS control frames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NAV in data frames protects ACK in Wi-Fi</a:t>
            </a:r>
          </a:p>
          <a:p>
            <a:pPr lvl="1"/>
            <a:r>
              <a:rPr lang="en-AU" dirty="0"/>
              <a:t>These hidden station mitigation techniques may be less effective if LAA does not respect the NAV in frames transmitted by Wi-Fi devices</a:t>
            </a:r>
          </a:p>
          <a:p>
            <a:pPr lvl="1"/>
            <a:r>
              <a:rPr lang="en-AU" dirty="0"/>
              <a:t>It has been argued that LAA devices should be required respect the NAV transmitted by all Wi-Fi devices</a:t>
            </a:r>
          </a:p>
          <a:p>
            <a:pPr lvl="1"/>
            <a:r>
              <a:rPr lang="en-AU" dirty="0"/>
              <a:t>However, such an approach is not technology neutral and unreasonably forces every LAA device to implement a Wi-Fi </a:t>
            </a:r>
            <a:r>
              <a:rPr lang="en-AU" dirty="0" err="1"/>
              <a:t>rx</a:t>
            </a:r>
            <a:r>
              <a:rPr lang="en-AU" dirty="0"/>
              <a:t> function</a:t>
            </a:r>
          </a:p>
          <a:p>
            <a:pPr lvl="1"/>
            <a:r>
              <a:rPr lang="en-AU" dirty="0"/>
              <a:t>Respecting the NAV might also be unnecessary if the LAA devices use a lower ED of, say, -77dBm as an alternative form of hidden station mitigation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 : devices shall have respect for reservations made by others using common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 is generally unacceptable to require LAA to respect a Wi-Fi NAV</a:t>
            </a:r>
          </a:p>
          <a:p>
            <a:pPr lvl="1"/>
            <a:r>
              <a:rPr lang="en-US" dirty="0"/>
              <a:t>However, there have been some indications that LAA systems may transmit Wi-Fi CTS2Self control frames </a:t>
            </a:r>
          </a:p>
          <a:p>
            <a:pPr lvl="1"/>
            <a:r>
              <a:rPr lang="en-US" dirty="0"/>
              <a:t>It is only fair that if a LAA system expects Wi-Fi systems to respect a NAV it transmits then the same LAA system should respect any NAV received from Wi-Fi systems</a:t>
            </a:r>
            <a:endParaRPr lang="en-AU" b="1" dirty="0"/>
          </a:p>
          <a:p>
            <a:pPr lvl="1"/>
            <a:r>
              <a:rPr lang="en-AU" b="1" dirty="0" smtClean="0"/>
              <a:t>Proposal: </a:t>
            </a:r>
            <a:r>
              <a:rPr lang="en-AU" dirty="0" smtClean="0"/>
              <a:t>This </a:t>
            </a:r>
            <a:r>
              <a:rPr lang="en-AU" dirty="0"/>
              <a:t>principle can be generalised by requiring any system using a particular mechanism to reserve the medium shall respect reservations made by other systems using the same </a:t>
            </a:r>
            <a:r>
              <a:rPr lang="en-AU" dirty="0" smtClean="0"/>
              <a:t>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err="1"/>
              <a:t>TxOPs</a:t>
            </a:r>
            <a:r>
              <a:rPr lang="en-AU" dirty="0"/>
              <a:t> may be continued by another device after completion of a “defer”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3GPP simulations focused in LAA DL only scenarios</a:t>
            </a:r>
          </a:p>
          <a:p>
            <a:pPr lvl="1"/>
            <a:r>
              <a:rPr lang="en-AU" dirty="0"/>
              <a:t>However, there are plans for LAA to support UL traffic too in the future</a:t>
            </a:r>
          </a:p>
          <a:p>
            <a:pPr lvl="1"/>
            <a:r>
              <a:rPr lang="en-AU" dirty="0"/>
              <a:t>A potential problem is that the LAA UE is scheduled by the </a:t>
            </a:r>
            <a:r>
              <a:rPr lang="en-AU" dirty="0" err="1"/>
              <a:t>eNB</a:t>
            </a:r>
            <a:r>
              <a:rPr lang="en-AU" dirty="0"/>
              <a:t>, suggesting it may not undertake LBT sensing or any back-off</a:t>
            </a:r>
          </a:p>
          <a:p>
            <a:pPr lvl="1"/>
            <a:r>
              <a:rPr lang="en-AU" dirty="0"/>
              <a:t>This is an acceptable approach in an environment with no hidden stations</a:t>
            </a:r>
          </a:p>
          <a:p>
            <a:pPr lvl="1"/>
            <a:r>
              <a:rPr lang="en-AU" dirty="0"/>
              <a:t>However, any possibility of hidden stations suggests that UEs also need to execute at least some sort of LBT to ensure fair sharing of the channel</a:t>
            </a:r>
          </a:p>
          <a:p>
            <a:pPr lvl="1"/>
            <a:r>
              <a:rPr lang="en-US" dirty="0"/>
              <a:t>It is proposed that a device may continue a </a:t>
            </a:r>
            <a:r>
              <a:rPr lang="en-US" dirty="0" err="1"/>
              <a:t>TxOP</a:t>
            </a:r>
            <a:r>
              <a:rPr lang="en-US" dirty="0"/>
              <a:t> obtained by another device immediately after a “defer” period of 25us</a:t>
            </a:r>
          </a:p>
          <a:p>
            <a:pPr lvl="2"/>
            <a:r>
              <a:rPr lang="en-US" dirty="0"/>
              <a:t>Note: this allows access at </a:t>
            </a:r>
            <a:r>
              <a:rPr lang="en-US" dirty="0" smtClean="0"/>
              <a:t>PIFS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using or reserving a channel shall only use it for necessary </a:t>
            </a:r>
            <a:r>
              <a:rPr lang="en-AU" dirty="0" err="1"/>
              <a:t>tx</a:t>
            </a:r>
            <a:r>
              <a:rPr lang="en-AU" dirty="0"/>
              <a:t> purposes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Some of the 3GPP simulations allow the LAA system to reserve the channel (using CTS2Self) before it is needed so that it is available when it is needed</a:t>
            </a:r>
          </a:p>
          <a:p>
            <a:pPr lvl="1"/>
            <a:r>
              <a:rPr lang="en-AU" dirty="0"/>
              <a:t>This could result in the LAA system reserving but not using the channel, effectively representing interference for Wi-Fi </a:t>
            </a:r>
          </a:p>
          <a:p>
            <a:pPr lvl="1"/>
            <a:r>
              <a:rPr lang="en-AU" dirty="0"/>
              <a:t>This is contrary to the principle in unlicensed spectrum to accept interference but to avoid causing interference</a:t>
            </a:r>
          </a:p>
          <a:p>
            <a:pPr lvl="1"/>
            <a:r>
              <a:rPr lang="en-US" dirty="0"/>
              <a:t>Similarly it has been suggested that LAA could fill the medium with unnecessary energy to maintain control of the medium until it is ready </a:t>
            </a:r>
          </a:p>
          <a:p>
            <a:pPr lvl="1"/>
            <a:r>
              <a:rPr lang="en-AU" dirty="0"/>
              <a:t>It is proposed that any system reserving or using a channel must only make use of it for necessary and legitimate data and management transmission purposes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9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156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Wi-Fi’s operation must </a:t>
            </a:r>
            <a:r>
              <a:rPr lang="en-AU" sz="1600" dirty="0">
                <a:solidFill>
                  <a:schemeClr val="tx1"/>
                </a:solidFill>
              </a:rPr>
              <a:t>not be </a:t>
            </a:r>
            <a:r>
              <a:rPr lang="en-AU" sz="1600" dirty="0" smtClean="0">
                <a:solidFill>
                  <a:schemeClr val="tx1"/>
                </a:solidFill>
              </a:rPr>
              <a:t>threatened in 5GHz unlicensed spectrum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LAA has every right to use </a:t>
            </a:r>
            <a:r>
              <a:rPr lang="en-AU" sz="1600" dirty="0">
                <a:solidFill>
                  <a:schemeClr val="tx1"/>
                </a:solidFill>
              </a:rPr>
              <a:t>the same </a:t>
            </a:r>
            <a:r>
              <a:rPr lang="en-AU" sz="1600" dirty="0" smtClean="0">
                <a:solidFill>
                  <a:schemeClr val="tx1"/>
                </a:solidFill>
              </a:rPr>
              <a:t>5GHz </a:t>
            </a:r>
            <a:r>
              <a:rPr lang="en-AU" sz="1600" dirty="0">
                <a:solidFill>
                  <a:schemeClr val="tx1"/>
                </a:solidFill>
              </a:rPr>
              <a:t>unlicensed </a:t>
            </a:r>
            <a:r>
              <a:rPr lang="en-AU" sz="1600" dirty="0" smtClean="0">
                <a:solidFill>
                  <a:schemeClr val="tx1"/>
                </a:solidFill>
              </a:rPr>
              <a:t>spectrum as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57912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3657600" y="46482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8742" y="2081717"/>
            <a:ext cx="801458" cy="5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76800" y="2039034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LAA</a:t>
            </a:r>
            <a:endParaRPr lang="en-AU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The currently available evidence shows the best way for LAA and Wi-Fi to </a:t>
            </a:r>
            <a:r>
              <a:rPr lang="en-AU" sz="1600" b="1" dirty="0" smtClean="0">
                <a:solidFill>
                  <a:schemeClr val="tx1"/>
                </a:solidFill>
              </a:rPr>
              <a:t>share the </a:t>
            </a:r>
            <a:r>
              <a:rPr lang="en-AU" sz="1600" b="1" dirty="0">
                <a:solidFill>
                  <a:schemeClr val="tx1"/>
                </a:solidFill>
              </a:rPr>
              <a:t>5GHz unlicensed </a:t>
            </a:r>
            <a:r>
              <a:rPr lang="en-AU" sz="1600" b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is for LAA to adopt “</a:t>
            </a:r>
            <a:r>
              <a:rPr lang="en-AU" sz="1600" dirty="0">
                <a:solidFill>
                  <a:schemeClr val="tx1"/>
                </a:solidFill>
              </a:rPr>
              <a:t>Wi-Fi like”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01913"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is ready and willing to work with 3GPP in a </a:t>
            </a:r>
            <a:r>
              <a:rPr lang="en-AU" sz="1600" b="1" dirty="0" smtClean="0">
                <a:solidFill>
                  <a:schemeClr val="tx1"/>
                </a:solidFill>
              </a:rPr>
              <a:t>truly collaborative manner</a:t>
            </a:r>
            <a:r>
              <a:rPr lang="en-AU" sz="1600" dirty="0" smtClean="0">
                <a:solidFill>
                  <a:schemeClr val="tx1"/>
                </a:solidFill>
              </a:rPr>
              <a:t> to achieve our a common goal of fair sharing of the </a:t>
            </a:r>
            <a:r>
              <a:rPr lang="en-AU" sz="1600" dirty="0">
                <a:solidFill>
                  <a:schemeClr val="tx1"/>
                </a:solidFill>
              </a:rPr>
              <a:t>5GHz unlicensed spectrum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223" y="53721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08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93223" y="541020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95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been a massive socio-economic success in the US, in Europe and globally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41"/>
          <a:stretch/>
        </p:blipFill>
        <p:spPr>
          <a:xfrm>
            <a:off x="228599" y="4724400"/>
            <a:ext cx="1567939" cy="15034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600" y="1829166"/>
            <a:ext cx="1514916" cy="1503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8601" y="1828800"/>
            <a:ext cx="1514915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1" y="4724400"/>
            <a:ext cx="1514915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43516" y="1828800"/>
            <a:ext cx="7182265" cy="1503435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FCC Commissioner </a:t>
            </a:r>
            <a:r>
              <a:rPr lang="en-AU" sz="1600" b="1" dirty="0" smtClean="0">
                <a:solidFill>
                  <a:schemeClr val="tx1"/>
                </a:solidFill>
              </a:rPr>
              <a:t>Jessica </a:t>
            </a:r>
            <a:r>
              <a:rPr lang="en-AU" sz="1600" b="1" dirty="0" err="1" smtClean="0">
                <a:solidFill>
                  <a:schemeClr val="tx1"/>
                </a:solidFill>
              </a:rPr>
              <a:t>Rosenworcel</a:t>
            </a:r>
            <a:r>
              <a:rPr lang="en-AU" sz="1600" b="1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stated at the </a:t>
            </a:r>
            <a:r>
              <a:rPr lang="en-AU" sz="1600" i="1" dirty="0" smtClean="0">
                <a:solidFill>
                  <a:schemeClr val="tx1"/>
                </a:solidFill>
              </a:rPr>
              <a:t>2015 State of the Net 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6036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is a boon to the economy. The economic impact of unlicensed 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has been estimated at more than $140 billion annually and it's only going to grow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43516" y="4724401"/>
            <a:ext cx="7182265" cy="150345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80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European </a:t>
            </a:r>
            <a:r>
              <a:rPr lang="en-GB" sz="1600" dirty="0">
                <a:solidFill>
                  <a:schemeClr val="tx1"/>
                </a:solidFill>
              </a:rPr>
              <a:t>Commission Vice President </a:t>
            </a:r>
            <a:r>
              <a:rPr lang="en-GB" sz="1600" b="1" dirty="0" err="1">
                <a:solidFill>
                  <a:schemeClr val="tx1"/>
                </a:solidFill>
              </a:rPr>
              <a:t>Neelie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Kroes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stated in August 2013:</a:t>
            </a:r>
          </a:p>
          <a:p>
            <a:pPr marL="358775" lvl="1">
              <a:spcBef>
                <a:spcPts val="800"/>
              </a:spcBef>
            </a:pPr>
            <a:r>
              <a:rPr lang="en-GB" sz="1600" i="1" dirty="0" smtClean="0">
                <a:solidFill>
                  <a:schemeClr val="tx1"/>
                </a:solidFill>
              </a:rPr>
              <a:t>“</a:t>
            </a:r>
            <a:r>
              <a:rPr lang="en-GB" sz="1600" i="1" dirty="0">
                <a:solidFill>
                  <a:schemeClr val="tx1"/>
                </a:solidFill>
              </a:rPr>
              <a:t>Wi-Fi is a huge success. It’s a win for everybody involved. I will make sure the European Commission helps to spread use of Wi-Fi through extra spectrum and lighter regulation.” 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3581400"/>
            <a:ext cx="869718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than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10 billion Wi-Fi devices sold worldwide!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baseline="0" dirty="0" smtClean="0">
                <a:latin typeface="+mj-lt"/>
              </a:rPr>
              <a:t>More than 5 billion</a:t>
            </a:r>
            <a:r>
              <a:rPr lang="en-US" sz="1800" b="1" dirty="0" smtClean="0">
                <a:latin typeface="+mj-lt"/>
              </a:rPr>
              <a:t> Wi-Fi devices still in use today!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9285" y="3581400"/>
            <a:ext cx="2688267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800"/>
              </a:spcBef>
            </a:pPr>
            <a:r>
              <a:rPr lang="en-US" sz="1600" b="1" i="1" dirty="0" smtClean="0">
                <a:solidFill>
                  <a:schemeClr val="tx1"/>
                </a:solidFill>
              </a:rPr>
              <a:t>EC Study </a:t>
            </a:r>
            <a:r>
              <a:rPr lang="en-US" sz="1600" i="1" dirty="0" smtClean="0">
                <a:solidFill>
                  <a:schemeClr val="tx1"/>
                </a:solidFill>
              </a:rPr>
              <a:t>in 2013 found:</a:t>
            </a: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74632" y="3955256"/>
            <a:ext cx="198358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2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… and the benefit from Wi-Fi of “anyone, anytime, any place” must not be threatened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and Wi-Fi meets </a:t>
            </a:r>
            <a:r>
              <a:rPr lang="en-AU" sz="1600" b="1" dirty="0">
                <a:solidFill>
                  <a:schemeClr val="bg1"/>
                </a:solidFill>
              </a:rPr>
              <a:t> </a:t>
            </a:r>
            <a:r>
              <a:rPr lang="en-AU" sz="1600" b="1" dirty="0" smtClean="0">
                <a:solidFill>
                  <a:schemeClr val="bg1"/>
                </a:solidFill>
              </a:rPr>
              <a:t>users needs for 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</a:t>
            </a:r>
            <a:r>
              <a:rPr lang="en-AU" sz="1600" dirty="0">
                <a:solidFill>
                  <a:schemeClr val="tx1"/>
                </a:solidFill>
              </a:rPr>
              <a:t>efficiency </a:t>
            </a:r>
            <a:r>
              <a:rPr lang="en-AU" sz="1600" dirty="0" smtClean="0">
                <a:solidFill>
                  <a:schemeClr val="tx1"/>
                </a:solidFill>
              </a:rPr>
              <a:t>in favour of “good enough” performance (to meet users’ needs)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and fair sharing between </a:t>
            </a:r>
            <a:r>
              <a:rPr lang="en-AU" sz="1600" dirty="0">
                <a:solidFill>
                  <a:schemeClr val="tx1"/>
                </a:solidFill>
              </a:rPr>
              <a:t>Wi-Fi networks and </a:t>
            </a:r>
            <a:r>
              <a:rPr lang="en-AU" sz="1600" dirty="0" smtClean="0">
                <a:solidFill>
                  <a:schemeClr val="tx1"/>
                </a:solidFill>
              </a:rPr>
              <a:t>other technologies</a:t>
            </a:r>
          </a:p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It is also low cost, generally not requiring a subscription with a licensed operator!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80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4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1415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022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45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6095998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524000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An evidence based approach indicates that LAA should use a “Wi-Fi like” access mechanism in the short term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399" y="1828800"/>
            <a:ext cx="8839201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is vital to ensure unlicensed spectrum is shared fairly by LAA &amp; Wi-Fi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214482"/>
            <a:ext cx="8839200" cy="73833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The importance of evidence based decision making in relation to LAA was emphasized  by regulators and other stakeholders at </a:t>
            </a:r>
            <a:r>
              <a:rPr lang="en-AU" sz="1600" dirty="0">
                <a:solidFill>
                  <a:schemeClr val="tx1"/>
                </a:solidFill>
              </a:rPr>
              <a:t>the recent ETSI BRAN </a:t>
            </a:r>
            <a:r>
              <a:rPr lang="en-AU" sz="1600" dirty="0" smtClean="0">
                <a:solidFill>
                  <a:schemeClr val="tx1"/>
                </a:solidFill>
              </a:rPr>
              <a:t>meeting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8" y="3257618"/>
            <a:ext cx="4267202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There is evidence for “Wi-Fi like” access</a:t>
            </a:r>
            <a:endParaRPr lang="en-AU" sz="1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2399" y="3643300"/>
            <a:ext cx="4267202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Evidence from 3GPP suggests a “Wi-Fi like” access mechanism  is suitable for sharing 5GHz </a:t>
            </a:r>
            <a:r>
              <a:rPr lang="en-AU" sz="1600" dirty="0" smtClean="0">
                <a:solidFill>
                  <a:schemeClr val="tx1"/>
                </a:solidFill>
              </a:rPr>
              <a:t>channels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… confirming 15 years of Wi-Fi experience that LBT with truncated exponential back off actually </a:t>
            </a:r>
            <a:r>
              <a:rPr lang="en-AU" sz="1600" dirty="0" smtClean="0">
                <a:solidFill>
                  <a:schemeClr val="tx1"/>
                </a:solidFill>
              </a:rPr>
              <a:t>works pretty well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399" y="3257618"/>
            <a:ext cx="4267199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for other access types is limited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3643300"/>
            <a:ext cx="4267199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Innovative </a:t>
            </a:r>
            <a:r>
              <a:rPr lang="en-AU" sz="1600" dirty="0">
                <a:solidFill>
                  <a:schemeClr val="tx1"/>
                </a:solidFill>
              </a:rPr>
              <a:t>new approaches to share the use of unlicensed spectrum must always be considered </a:t>
            </a:r>
            <a:r>
              <a:rPr lang="en-AU" sz="1600" dirty="0" smtClean="0">
                <a:solidFill>
                  <a:schemeClr val="tx1"/>
                </a:solidFill>
              </a:rPr>
              <a:t>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… but should </a:t>
            </a:r>
            <a:r>
              <a:rPr lang="en-AU" sz="1600" dirty="0">
                <a:solidFill>
                  <a:schemeClr val="tx1"/>
                </a:solidFill>
              </a:rPr>
              <a:t>only be adopted after a long period of detailed study and consensus by all </a:t>
            </a:r>
            <a:r>
              <a:rPr lang="en-AU" sz="1600" dirty="0" smtClean="0">
                <a:solidFill>
                  <a:schemeClr val="tx1"/>
                </a:solidFill>
              </a:rPr>
              <a:t>stakeholders (not yet happened!)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rgbClr val="00B050"/>
                </a:solidFill>
              </a:rPr>
              <a:t>E</a:t>
            </a:r>
            <a:r>
              <a:rPr lang="en-AU" sz="1600" b="1" dirty="0" smtClean="0">
                <a:solidFill>
                  <a:srgbClr val="00B050"/>
                </a:solidFill>
              </a:rPr>
              <a:t>vidence is available for  the efficacy of “Wi-Fi like” access today</a:t>
            </a:r>
            <a:endParaRPr lang="en-AU" sz="16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398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rgbClr val="FF0000"/>
                </a:solidFill>
              </a:rPr>
              <a:t>There is unlikely to be consensus on any evidence for new access mechanism in LAA &amp; ETSI BRAN timescales</a:t>
            </a:r>
            <a:endParaRPr lang="en-A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Evidence from 3GPP suggests </a:t>
            </a:r>
            <a:r>
              <a:rPr lang="en-AU" dirty="0" smtClean="0"/>
              <a:t>a “Wi-Fi </a:t>
            </a:r>
            <a:r>
              <a:rPr lang="en-AU" dirty="0"/>
              <a:t>like” </a:t>
            </a:r>
            <a:r>
              <a:rPr lang="en-AU" dirty="0" smtClean="0"/>
              <a:t>access mechanism  </a:t>
            </a:r>
            <a:r>
              <a:rPr lang="en-AU" dirty="0"/>
              <a:t>is suitable for sharing 5GHz channels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3GPP TR 36.889 concludes that a Cat 4 LBT </a:t>
            </a:r>
            <a:r>
              <a:rPr lang="en-AU" dirty="0" smtClean="0"/>
              <a:t>scheme</a:t>
            </a:r>
            <a:br>
              <a:rPr lang="en-AU" dirty="0" smtClean="0"/>
            </a:br>
            <a:r>
              <a:rPr lang="en-AU" dirty="0" smtClean="0"/>
              <a:t>is </a:t>
            </a:r>
            <a:r>
              <a:rPr lang="en-AU" dirty="0"/>
              <a:t>the best way to ensure fair coexistence (with </a:t>
            </a:r>
            <a:r>
              <a:rPr lang="en-AU" dirty="0" smtClean="0"/>
              <a:t>Wi-Fi),</a:t>
            </a:r>
            <a:br>
              <a:rPr lang="en-AU" dirty="0" smtClean="0"/>
            </a:br>
            <a:r>
              <a:rPr lang="en-AU" dirty="0" smtClean="0"/>
              <a:t>at least for </a:t>
            </a:r>
            <a:r>
              <a:rPr lang="en-AU" dirty="0"/>
              <a:t>DL access</a:t>
            </a:r>
          </a:p>
          <a:p>
            <a:pPr lvl="1"/>
            <a:r>
              <a:rPr lang="en-AU" dirty="0"/>
              <a:t>The TR leaves some parameters open for further study but the evidence currently suggests “Wi-Fi like” parameters work </a:t>
            </a:r>
            <a:r>
              <a:rPr lang="en-AU" dirty="0" smtClean="0"/>
              <a:t>well; the TR specifies:</a:t>
            </a:r>
            <a:endParaRPr lang="en-AU" dirty="0"/>
          </a:p>
          <a:p>
            <a:pPr lvl="2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back off as “</a:t>
            </a:r>
            <a:r>
              <a:rPr lang="en-US" dirty="0"/>
              <a:t>dynamic variable” or “semi-static”, but notes the most of the Cat 4 evaluations in the TR are based on </a:t>
            </a:r>
            <a:r>
              <a:rPr lang="en-AU" dirty="0"/>
              <a:t>exponential back off </a:t>
            </a:r>
          </a:p>
          <a:p>
            <a:pPr lvl="2"/>
            <a:r>
              <a:rPr lang="en-AU" dirty="0" err="1" smtClean="0"/>
              <a:t>CWmin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dirty="0" err="1"/>
              <a:t>CWmax</a:t>
            </a:r>
            <a:r>
              <a:rPr lang="en-AU" dirty="0"/>
              <a:t> as configurable parameters, but almost all the Cat 4 </a:t>
            </a:r>
            <a:r>
              <a:rPr lang="en-US" dirty="0"/>
              <a:t>evaluations </a:t>
            </a:r>
            <a:r>
              <a:rPr lang="en-AU" dirty="0"/>
              <a:t>used </a:t>
            </a:r>
            <a:r>
              <a:rPr lang="en-AU" dirty="0" err="1"/>
              <a:t>CWmin</a:t>
            </a:r>
            <a:r>
              <a:rPr lang="en-AU" dirty="0"/>
              <a:t> = 16 and </a:t>
            </a:r>
            <a:r>
              <a:rPr lang="en-AU" dirty="0" err="1"/>
              <a:t>CWmax</a:t>
            </a:r>
            <a:r>
              <a:rPr lang="en-AU" dirty="0"/>
              <a:t> = 1024</a:t>
            </a:r>
          </a:p>
          <a:p>
            <a:pPr lvl="2"/>
            <a:r>
              <a:rPr lang="en-AU" dirty="0" smtClean="0"/>
              <a:t>Either </a:t>
            </a:r>
            <a:r>
              <a:rPr lang="en-AU" dirty="0"/>
              <a:t>ACK/NACK or sensing based feedback, but all the variations of feedback described for Cat 4 use ACK/NACK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variable defer period, but the vast majority of Cat 4 simulations were based on defer periods of 34-43us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slot length less than 20us, </a:t>
            </a:r>
            <a:r>
              <a:rPr lang="en-AU" dirty="0" smtClean="0"/>
              <a:t>but with </a:t>
            </a:r>
            <a:r>
              <a:rPr lang="en-AU" dirty="0"/>
              <a:t>almost all such simulations using a slot length of 9us  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5" y="19812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69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confirming 15 years of Wi-Fi experience that LBT with truncated exponential back off actually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provides 15 years of evidence that …</a:t>
            </a:r>
          </a:p>
          <a:p>
            <a:pPr lvl="2">
              <a:tabLst>
                <a:tab pos="631825" algn="l"/>
              </a:tabLst>
            </a:pPr>
            <a:r>
              <a:rPr lang="en-AU" dirty="0"/>
              <a:t>… an access mechanism using LBT </a:t>
            </a:r>
            <a:r>
              <a:rPr lang="en-AU" dirty="0" smtClean="0"/>
              <a:t>with exponential back</a:t>
            </a:r>
            <a:br>
              <a:rPr lang="en-AU" dirty="0" smtClean="0"/>
            </a:br>
            <a:r>
              <a:rPr lang="en-AU" dirty="0" smtClean="0"/>
              <a:t>	off  provides </a:t>
            </a:r>
            <a:r>
              <a:rPr lang="en-AU" dirty="0"/>
              <a:t>fair coexistence </a:t>
            </a:r>
            <a:r>
              <a:rPr lang="en-AU" dirty="0" smtClean="0"/>
              <a:t>between independent </a:t>
            </a:r>
            <a:r>
              <a:rPr lang="en-AU" dirty="0"/>
              <a:t>systems </a:t>
            </a:r>
          </a:p>
          <a:p>
            <a:pPr lvl="2"/>
            <a:r>
              <a:rPr lang="en-AU" dirty="0"/>
              <a:t>… while also providing “good enough” (not perfect) performance</a:t>
            </a:r>
          </a:p>
          <a:p>
            <a:pPr lvl="1"/>
            <a:r>
              <a:rPr lang="en-AU" dirty="0"/>
              <a:t>The Wi-Fi access mechanism successfully balances …</a:t>
            </a:r>
          </a:p>
          <a:p>
            <a:pPr lvl="2"/>
            <a:r>
              <a:rPr lang="en-AU" dirty="0"/>
              <a:t>… the optimal use of the channel</a:t>
            </a:r>
          </a:p>
          <a:p>
            <a:pPr lvl="2"/>
            <a:r>
              <a:rPr lang="en-AU" dirty="0"/>
              <a:t>… fair sharing of a community resource</a:t>
            </a:r>
          </a:p>
          <a:p>
            <a:pPr lvl="1"/>
            <a:r>
              <a:rPr lang="en-AU" dirty="0"/>
              <a:t>This has shown to be true over many years for </a:t>
            </a:r>
            <a:r>
              <a:rPr lang="en-AU" dirty="0" smtClean="0"/>
              <a:t>many</a:t>
            </a:r>
            <a:br>
              <a:rPr lang="en-AU" dirty="0" smtClean="0"/>
            </a:br>
            <a:r>
              <a:rPr lang="en-AU" dirty="0" smtClean="0"/>
              <a:t>combinations </a:t>
            </a:r>
            <a:r>
              <a:rPr lang="en-AU" dirty="0"/>
              <a:t>of</a:t>
            </a:r>
          </a:p>
          <a:p>
            <a:pPr lvl="2"/>
            <a:r>
              <a:rPr lang="en-AU" dirty="0"/>
              <a:t>Traffic loads</a:t>
            </a:r>
          </a:p>
          <a:p>
            <a:pPr lvl="2"/>
            <a:r>
              <a:rPr lang="en-AU" dirty="0"/>
              <a:t>Device densities</a:t>
            </a:r>
          </a:p>
          <a:p>
            <a:pPr lvl="2"/>
            <a:r>
              <a:rPr lang="en-AU" dirty="0"/>
              <a:t>Hidden stations</a:t>
            </a:r>
          </a:p>
          <a:p>
            <a:pPr lvl="2"/>
            <a:r>
              <a:rPr lang="en-AU" dirty="0"/>
              <a:t>Traffic types</a:t>
            </a:r>
          </a:p>
          <a:p>
            <a:pPr lvl="2"/>
            <a:r>
              <a:rPr lang="en-AU" dirty="0"/>
              <a:t>Up and down link traffic</a:t>
            </a:r>
          </a:p>
          <a:p>
            <a:pPr lvl="2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27986" y="2057401"/>
            <a:ext cx="130641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7338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794337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+</a:t>
            </a:r>
            <a:endParaRPr lang="en-AU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351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IEEE-SA has defined a variety of process that allow all stakeholders to influence IEEE standards …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IEEE-SA review processes give all stakeholders a say</a:t>
            </a:r>
          </a:p>
          <a:p>
            <a:pPr lvl="1"/>
            <a:r>
              <a:rPr lang="en-AU" dirty="0" smtClean="0"/>
              <a:t>IEEE-SA has defined various processes that allow a</a:t>
            </a:r>
            <a:br>
              <a:rPr lang="en-AU" dirty="0" smtClean="0"/>
            </a:br>
            <a:r>
              <a:rPr lang="en-AU" dirty="0" smtClean="0"/>
              <a:t>diversity of stakeholders to have a real say on IEEE</a:t>
            </a:r>
            <a:br>
              <a:rPr lang="en-AU" dirty="0" smtClean="0"/>
            </a:br>
            <a:r>
              <a:rPr lang="en-AU" dirty="0" smtClean="0"/>
              <a:t>standards</a:t>
            </a:r>
          </a:p>
          <a:p>
            <a:pPr lvl="2"/>
            <a:r>
              <a:rPr lang="en-US" dirty="0" smtClean="0"/>
              <a:t>The Sponsor Ballot process allows all stakeholders</a:t>
            </a:r>
            <a:br>
              <a:rPr lang="en-US" dirty="0" smtClean="0"/>
            </a:b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comment on and have a vote on draft standards</a:t>
            </a:r>
          </a:p>
          <a:p>
            <a:pPr lvl="2"/>
            <a:r>
              <a:rPr lang="en-US" dirty="0" smtClean="0"/>
              <a:t>Historically, any stakeholder could enter a “</a:t>
            </a:r>
            <a:r>
              <a:rPr lang="en-US" i="1" dirty="0" smtClean="0"/>
              <a:t>rogue comment</a:t>
            </a:r>
            <a:r>
              <a:rPr lang="en-US" dirty="0" smtClean="0"/>
              <a:t>”, which must be resolved in the same serious way comments by voters are resolved</a:t>
            </a:r>
          </a:p>
          <a:p>
            <a:pPr lvl="2"/>
            <a:r>
              <a:rPr lang="en-US" dirty="0" smtClean="0"/>
              <a:t>The rogue comment process has recently been formalized by IEEE-SA as part of the </a:t>
            </a:r>
            <a:r>
              <a:rPr lang="en-US" i="1" dirty="0" smtClean="0"/>
              <a:t>Pubic Review Process</a:t>
            </a:r>
            <a:endParaRPr lang="en-AU" i="1" dirty="0" smtClean="0"/>
          </a:p>
          <a:p>
            <a:pPr lvl="1"/>
            <a:r>
              <a:rPr lang="en-AU" dirty="0" smtClean="0"/>
              <a:t>These processes apply to all aspects of IEEE standards, but are particularly important for aspects related to how systems based on IEEE standards interoperate or coexist with other systems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 in 5GHz band, which is a community resource</a:t>
            </a:r>
            <a:r>
              <a:rPr lang="en-AU" dirty="0"/>
              <a:t> </a:t>
            </a:r>
            <a:r>
              <a:rPr lang="en-AU" dirty="0" smtClean="0"/>
              <a:t>that needs to be shared by all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793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4585</Words>
  <Application>Microsoft Office PowerPoint</Application>
  <PresentationFormat>On-screen Show (4:3)</PresentationFormat>
  <Paragraphs>552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802-11-Submission</vt:lpstr>
      <vt:lpstr>Proposal for IEEE 802 submission to 3GPP Workshop on LAA in August 2015</vt:lpstr>
      <vt:lpstr>Revision notes</vt:lpstr>
      <vt:lpstr>IEEE 802 welcomes the opportunity to collaborate with 3GPP to ensure LAA &amp; Wi-Fi share fairly</vt:lpstr>
      <vt:lpstr>Wi-Fi has been a massive socio-economic success in the US, in Europe and globally …</vt:lpstr>
      <vt:lpstr>… and the benefit from Wi-Fi of “anyone, anytime, any place” must not be threatened</vt:lpstr>
      <vt:lpstr>An evidence based approach indicates that LAA should use a “Wi-Fi like” access mechanism in the short term</vt:lpstr>
      <vt:lpstr>Evidence from 3GPP suggests a “Wi-Fi like” access mechanism  is suitable for sharing 5GHz channels …</vt:lpstr>
      <vt:lpstr>… confirming 15 years of Wi-Fi experience that LBT with truncated exponential back off actually works</vt:lpstr>
      <vt:lpstr>Aside: IEEE-SA has defined a variety of process that allow all stakeholders to influence IEEE standards … </vt:lpstr>
      <vt:lpstr>Aside: … but it is unclear that 3GPP has processes for LAA to allow review by other stakeholders …</vt:lpstr>
      <vt:lpstr>Aside: … and IEEE 802 requests 3GPP to develop collaborative processes for LAA coexistence with Wi-Fi</vt:lpstr>
      <vt:lpstr>IEEE 802 recommends 3GPP adopt “Wi-Fi like” access for LAA to promote fair sharing with Wi-Fi</vt:lpstr>
      <vt:lpstr>It is proposed that LAA adopt “Wi-Fi like” parameters to maximise probability of coexistence</vt:lpstr>
      <vt:lpstr>Principle: adopt “Wi-Fi like” timing parameters to maximise probability of coexistence</vt:lpstr>
      <vt:lpstr>Proposal: define “busy” &amp; “free” periods based on received energy &amp; channel reservations, similar to Wi-Fi</vt:lpstr>
      <vt:lpstr>Proposal: divide the “free” period into slots, similar to Wi-Fi</vt:lpstr>
      <vt:lpstr>Proposal: define a “defer period”, similar to Wi-Fi </vt:lpstr>
      <vt:lpstr>Proposal: define Energy Detect (ED) &amp; Preamble Detect (PD) thresholds, similar to Wi-Fi</vt:lpstr>
      <vt:lpstr>It is proposed that LAA use “Wi-Fi like” medium access rules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some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device, similar to Wi-Fi</vt:lpstr>
      <vt:lpstr>Principle: set minimum parameters for QoS, similar to Wi-Fi</vt:lpstr>
      <vt:lpstr>Principle: devices must undertake LBT before accessing secondary channels</vt:lpstr>
      <vt:lpstr>Summary: “Access engine” operation can be illustrated by a conceptual flow diagram</vt:lpstr>
      <vt:lpstr>Summary: The revised flow chart removes iCCA because it is ambiguous and overly conservative</vt:lpstr>
      <vt:lpstr>Summary: The revised flow chart ensures transmissions occur on slot boundaries</vt:lpstr>
      <vt:lpstr>Summary: The revised flow chart includes DCF/EDCA hybrid, but EDCA is recommended</vt:lpstr>
      <vt:lpstr>Summary: The revised flow chart incorporates QoS by enabling multiple parallel “access engines”</vt:lpstr>
      <vt:lpstr>It is proposed that LAA adopt a variety of other principles to promote sharing</vt:lpstr>
      <vt:lpstr>Proposal: define the maximum transmission time of about 5ms for each TxOP, similar to Wi-Fi</vt:lpstr>
      <vt:lpstr>Principle: do not require LAA to respect NAV from Wi-Fi</vt:lpstr>
      <vt:lpstr>Proposal : devices shall have respect for reservations made by others using common mechanisms </vt:lpstr>
      <vt:lpstr>Proposal: TxOPs may be continued by another device after completion of a “defer” period</vt:lpstr>
      <vt:lpstr>Proposal: devices using or reserving a channel shall only use it for necessary tx purposes</vt:lpstr>
      <vt:lpstr>IEEE 802 welcomes the opportunity to collaborate with 3GPP to ensure LAA &amp; Wi-Fi share fairly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2015-07-28T04:53:47Z</dcterms:modified>
</cp:coreProperties>
</file>