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ppt/comments/comment3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9" r:id="rId2"/>
    <p:sldId id="378" r:id="rId3"/>
    <p:sldId id="340" r:id="rId4"/>
    <p:sldId id="341" r:id="rId5"/>
    <p:sldId id="342" r:id="rId6"/>
    <p:sldId id="345" r:id="rId7"/>
    <p:sldId id="344" r:id="rId8"/>
    <p:sldId id="346" r:id="rId9"/>
    <p:sldId id="333" r:id="rId10"/>
    <p:sldId id="347" r:id="rId11"/>
    <p:sldId id="348" r:id="rId12"/>
    <p:sldId id="337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73" r:id="rId30"/>
    <p:sldId id="374" r:id="rId31"/>
    <p:sldId id="375" r:id="rId32"/>
    <p:sldId id="379" r:id="rId33"/>
    <p:sldId id="367" r:id="rId34"/>
    <p:sldId id="368" r:id="rId35"/>
    <p:sldId id="369" r:id="rId36"/>
    <p:sldId id="371" r:id="rId37"/>
    <p:sldId id="372" r:id="rId38"/>
    <p:sldId id="376" r:id="rId39"/>
    <p:sldId id="377" r:id="rId4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2">
    <p:pos x="10" y="10"/>
    <p:text>Matched changes in language on later slides on this deck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0:39.178" idx="6">
    <p:pos x="69" y="102"/>
    <p:text>Bolded second dot point to emphasize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13:19.440" idx="6">
    <p:pos x="10" y="10"/>
    <p:text>
Editorial changes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1:12.576" idx="7">
    <p:pos x="10" y="10"/>
    <p:text>
Editorial changes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2:24.668" idx="8">
    <p:pos x="10" y="10"/>
    <p:text>
Editorial changes
Highlighted definitions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12.479" idx="9">
    <p:pos x="10" y="10"/>
    <p:text>
Editorial changes
Highlighted definitions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55.664" idx="10">
    <p:pos x="10" y="10"/>
    <p:text>
Editorial changes
Highlighted definition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4:35.587" idx="11">
    <p:pos x="10" y="10"/>
    <p:text>
Editorial changes
Highlighted definition
Need to look for references in TR to better justify -77dBm 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5:27.252" idx="12">
    <p:pos x="10" y="10"/>
    <p:text>
Editorial changes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8:07.204" idx="13">
    <p:pos x="10" y="10"/>
    <p:text>
Editoriial
Explicitly note that the materia in this deck is similar to but not the same as DCF and EDCA
Removed QoS discussion until later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9:21.750" idx="14">
    <p:pos x="10" y="10"/>
    <p:text>
Editorial cleanup
Removed TxOP material - covered elsewhere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3:35:28.462" idx="4">
    <p:pos x="10" y="10"/>
    <p:text>Added quote from Neelie Kroes
Added numnber of Wi-Fi devices sold and still being used
Added EC quote "Europe loves Wi-Fi"
Deleted references to Katz and Plum reports</p:tex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0:04.553" idx="15">
    <p:pos x="10" y="10"/>
    <p:text>
Editorial cleanup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8T14:33:19.753" idx="2">
    <p:pos x="10" y="10"/>
    <p:text>
Clarified that teh 3GPP sims do not appear to define QoS for LAA
Editorial update
Added queston asing if 3GPP want QoS for DL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03.152" idx="2">
    <p:pos x="10" y="10"/>
    <p:text>Editorial changes
Covered the issue of AP suinf different parameters
Highlighted conceptual nature of proposal; solid proposal was to adopt EDCA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8T14:30:54.443" idx="1">
    <p:pos x="10" y="10"/>
    <p:text>No changes
It has been suggested that this item be marked as "future work" as wider channels are not a short term focus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41.639" idx="5">
    <p:pos x="10" y="10"/>
    <p:text>No changes</p:tex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08.071" idx="6">
    <p:pos x="106" y="106"/>
    <p:text>Added call out highligting iCCA difference
</p:tex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37.146" idx="7">
    <p:pos x="10" y="10"/>
    <p:text>Added callout highlighting slot sync issue</p:tex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6:44.511" idx="8">
    <p:pos x="10" y="10"/>
    <p:text>Addded callout highlighting conceptual nature of access propsal
Emphasies reecommendation to adopt EDCA
Emphasis need to COLLABORATE</p:tex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8T14:49:32.594" idx="1">
    <p:pos x="10" y="10"/>
    <p:text>Added slide</p:tex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13.150" idx="9">
    <p:pos x="10" y="10"/>
    <p:text>Editorials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7:51.626" idx="4">
    <p:pos x="10" y="10"/>
    <p:text>Changed "benefit" to "benefit from Wi-F"
Added "generally not requiring a subscription or a cellular operator!" to emphasis its accessibility
Removed text from "Anyone" box
Kept "good enough" but clarified with "to meet user needs"
</p:tex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35.283" idx="10">
    <p:pos x="10" y="10"/>
    <p:text>Editorials
Added Qualcomm quote</p:tex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2:24.300" idx="1">
    <p:pos x="10" y="10"/>
    <p:text>Made pint in ine slide rather than two slides
Editorial changes</p:tex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9:00.795" idx="12">
    <p:pos x="10" y="10"/>
    <p:text>No changes</p:text>
  </p:cm>
</p:cmLst>
</file>

<file path=ppt/comments/comment3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1">
    <p:pos x="10" y="10"/>
    <p:text>Matched changes in language on later slides on this deck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5:38.267" idx="1">
    <p:pos x="10" y="10"/>
    <p:text>Made slide more visual - less blocks of text
Refined message to align with "Minto pyramid"
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4:46.250" idx="3">
    <p:pos x="10" y="10"/>
    <p:text>Swapped with next slide
Added logo
Simplified text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52:40.395" idx="5">
    <p:pos x="10" y="10"/>
    <p:text>Added logo
Editorial cleanup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3:15.495" idx="7">
    <p:pos x="10" y="10"/>
    <p:text>Divided into three  slides
Slide 1 focuses on what IEEE-SA does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5:03.855" idx="8">
    <p:pos x="10" y="10"/>
    <p:text>Slide 2 notes problem with LAA development processes; no review and too fast
Notes possibility of regulators intervening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2:58.334" idx="9">
    <p:pos x="10" y="10"/>
    <p:text>Slide 2 notes problem with LAA development processes; no review and too fast
Notes possibility of regulators intervening
Notes that not ideal and instead makes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802.19-15/0063r3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3GPP Workshop on LAA in August 2015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28 July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Editor: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47932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contains a proposal for the IEEE 802 submission to the 3GPP Workshop on LAA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It was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initially discussed at the IEEE 802 plenary in Hawaii in July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baseline="0" dirty="0" smtClean="0">
                <a:latin typeface="+mj-lt"/>
              </a:rPr>
              <a:t>It needs</a:t>
            </a:r>
            <a:r>
              <a:rPr lang="en-US" sz="1600" dirty="0" smtClean="0">
                <a:latin typeface="+mj-lt"/>
              </a:rPr>
              <a:t> to be approved by the IEEE 802.19 WG by about 10 </a:t>
            </a:r>
            <a:r>
              <a:rPr lang="en-US" sz="1600" smtClean="0">
                <a:latin typeface="+mj-lt"/>
              </a:rPr>
              <a:t>August 2015 to </a:t>
            </a:r>
            <a:r>
              <a:rPr lang="en-US" sz="1600" dirty="0" smtClean="0">
                <a:latin typeface="+mj-lt"/>
              </a:rPr>
              <a:t>meet the IEEE 802 EC approval deadlines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but it is unclear that 3GPP has processes for LAA to allow review by other stakeholders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3GPP review processes provide little real say to others</a:t>
            </a:r>
          </a:p>
          <a:p>
            <a:pPr lvl="1"/>
            <a:r>
              <a:rPr lang="en-AU" dirty="0" smtClean="0"/>
              <a:t>It is unclear how 3GPP is planning to give other unlicensed</a:t>
            </a:r>
            <a:br>
              <a:rPr lang="en-AU" dirty="0" smtClean="0"/>
            </a:br>
            <a:r>
              <a:rPr lang="en-AU" dirty="0" smtClean="0"/>
              <a:t>stakeholders a real say on how LAA shares the 5GHz band</a:t>
            </a:r>
          </a:p>
          <a:p>
            <a:pPr lvl="2"/>
            <a:r>
              <a:rPr lang="en-AU" dirty="0" smtClean="0"/>
              <a:t>It appears 3GPP has no formal review processes accessible to other stakeholders, particularly other users of 5Ghz unlicensed spectrum</a:t>
            </a:r>
          </a:p>
          <a:p>
            <a:pPr lvl="2"/>
            <a:r>
              <a:rPr lang="en-AU" dirty="0" smtClean="0"/>
              <a:t>Many stakeholders believe that 3GPP has unreasonably dismissed at least some comments received via LS’s from IEEE 802</a:t>
            </a:r>
          </a:p>
          <a:p>
            <a:pPr lvl="2"/>
            <a:r>
              <a:rPr lang="en-US" dirty="0" smtClean="0"/>
              <a:t>The 3GPP timelines for LAA do not appear to have sufficient time for proper review by other stakeholders </a:t>
            </a:r>
            <a:endParaRPr lang="en-AU" dirty="0" smtClean="0"/>
          </a:p>
          <a:p>
            <a:r>
              <a:rPr lang="en-AU" dirty="0" smtClean="0"/>
              <a:t>Regulatory solution is possible but not ideal</a:t>
            </a:r>
          </a:p>
          <a:p>
            <a:pPr lvl="1"/>
            <a:r>
              <a:rPr lang="en-AU" dirty="0" smtClean="0"/>
              <a:t>Regulators could impose rules on behalf of other stakeholders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his is what is happening in Europe with ETSI BRAN</a:t>
            </a:r>
          </a:p>
          <a:p>
            <a:pPr lvl="2"/>
            <a:r>
              <a:rPr lang="en-US" dirty="0" smtClean="0"/>
              <a:t>This option is not ideal because it takes decisions about LAA and Wi-Fi out of the hands of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20574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and IEEE </a:t>
            </a:r>
            <a:r>
              <a:rPr lang="en-AU" dirty="0"/>
              <a:t>802 </a:t>
            </a:r>
            <a:r>
              <a:rPr lang="en-AU" dirty="0" smtClean="0"/>
              <a:t>requests </a:t>
            </a:r>
            <a:r>
              <a:rPr lang="en-AU" dirty="0"/>
              <a:t>3GPP </a:t>
            </a:r>
            <a:r>
              <a:rPr lang="en-AU" dirty="0" smtClean="0"/>
              <a:t>to develop collaborative processes for LAA coexistence with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AU" dirty="0" smtClean="0"/>
              <a:t>A 3GPP/IEEE 802 collaboration based solution is ideal!</a:t>
            </a:r>
          </a:p>
          <a:p>
            <a:pPr lvl="1"/>
            <a:r>
              <a:rPr lang="en-US" dirty="0" smtClean="0"/>
              <a:t>Collaboration is the key to ensuring all stakeholders are happy with the outcome</a:t>
            </a:r>
          </a:p>
          <a:p>
            <a:pPr lvl="2"/>
            <a:r>
              <a:rPr lang="en-US" dirty="0" smtClean="0"/>
              <a:t>Collaboration implies joint work and consensus outputs</a:t>
            </a:r>
          </a:p>
          <a:p>
            <a:pPr lvl="2"/>
            <a:r>
              <a:rPr lang="en-US" dirty="0" smtClean="0"/>
              <a:t>Communication is not the same as collaboration!</a:t>
            </a:r>
            <a:endParaRPr lang="en-AU" dirty="0"/>
          </a:p>
          <a:p>
            <a:pPr lvl="1"/>
            <a:r>
              <a:rPr lang="en-AU" dirty="0" smtClean="0"/>
              <a:t>IEEE 802 requests that 3GPP develop processes  that</a:t>
            </a:r>
            <a:br>
              <a:rPr lang="en-AU" dirty="0" smtClean="0"/>
            </a:br>
            <a:r>
              <a:rPr lang="en-AU" dirty="0" smtClean="0"/>
              <a:t>allow all stakeholders have a real opportunity to review</a:t>
            </a:r>
            <a:br>
              <a:rPr lang="en-AU" dirty="0" smtClean="0"/>
            </a:br>
            <a:r>
              <a:rPr lang="en-AU" dirty="0" smtClean="0"/>
              <a:t>and influence LAA in a collaborative manner</a:t>
            </a:r>
          </a:p>
          <a:p>
            <a:pPr lvl="2"/>
            <a:r>
              <a:rPr lang="en-AU" dirty="0" smtClean="0"/>
              <a:t>The focus should be on fairly sharing the community</a:t>
            </a:r>
            <a:br>
              <a:rPr lang="en-AU" dirty="0" smtClean="0"/>
            </a:br>
            <a:r>
              <a:rPr lang="en-AU" dirty="0" smtClean="0"/>
              <a:t>resource also known as “unlicensed spectrum”</a:t>
            </a:r>
          </a:p>
          <a:p>
            <a:pPr lvl="1"/>
            <a:r>
              <a:rPr lang="en-US" dirty="0" smtClean="0"/>
              <a:t>Note: the establishment of effective collaboration processes between 3GPP and IEEE 802 on LAA/Wi-Fi coexistence is likely to mean that the aggressive LAA schedule may be unachievable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62350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4384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6120" y="41148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+mj-lt"/>
              </a:rPr>
              <a:t>=</a:t>
            </a:r>
            <a:endParaRPr lang="en-AU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5774" y="4953000"/>
            <a:ext cx="1050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3GPP adopt “Wi-Fi like” </a:t>
            </a:r>
            <a:r>
              <a:rPr lang="en-AU" dirty="0" smtClean="0"/>
              <a:t>access </a:t>
            </a:r>
            <a:r>
              <a:rPr lang="en-AU" dirty="0"/>
              <a:t>for LAA </a:t>
            </a:r>
            <a:r>
              <a:rPr lang="en-AU" dirty="0" smtClean="0"/>
              <a:t>to </a:t>
            </a:r>
            <a:r>
              <a:rPr lang="en-AU" dirty="0"/>
              <a:t>promote fair sharing with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“Wi-Fi 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“Wi-Fi like” medium </a:t>
            </a:r>
            <a:r>
              <a:rPr lang="en-AU" dirty="0"/>
              <a:t>access rules similar to those used by Wi-Fi </a:t>
            </a:r>
            <a:endParaRPr lang="en-AU" dirty="0" smtClean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sharing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“Wi-Fi like”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98537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“Wi-Fi 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“Wi-Fi like”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IEEE 802.11 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Wi-Fi is likely to make fair sharing much harder ...</a:t>
            </a:r>
          </a:p>
          <a:p>
            <a:pPr lvl="1"/>
            <a:r>
              <a:rPr lang="en-AU" dirty="0"/>
              <a:t>… and forcing LAA to use similar timing parameters to Wi-Fi is unlikely to make LAA any less functional</a:t>
            </a:r>
          </a:p>
          <a:p>
            <a:pPr lvl="1"/>
            <a:r>
              <a:rPr lang="en-AU" dirty="0"/>
              <a:t>IEEE 802 recommends 3GPP adopt a limited number of timing parameters taken directly from the Wi-Fi 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times  …</a:t>
            </a:r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reservations,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Wi-Fi </a:t>
            </a:r>
          </a:p>
          <a:p>
            <a:pPr lvl="2"/>
            <a:r>
              <a:rPr lang="en-AU" dirty="0"/>
              <a:t>Note there is no need for 3GPP to adopt exactly the same terms as used in the IEEE 802.11 standard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wireless medium is deemed to be “busy” for the period a device:</a:t>
            </a:r>
          </a:p>
          <a:p>
            <a:pPr lvl="2"/>
            <a:r>
              <a:rPr lang="en-AU" dirty="0"/>
              <a:t>Receives energy above an energy threshold, and an additional “defer” period</a:t>
            </a:r>
          </a:p>
          <a:p>
            <a:pPr lvl="2"/>
            <a:r>
              <a:rPr lang="en-AU" dirty="0"/>
              <a:t>Transmits energy on the medium, and an additional “defer” period</a:t>
            </a:r>
          </a:p>
          <a:p>
            <a:pPr lvl="2"/>
            <a:r>
              <a:rPr lang="en-AU" dirty="0"/>
              <a:t>The device is aware another device has “reserved” the channel, and an additional “defer” period</a:t>
            </a:r>
          </a:p>
          <a:p>
            <a:pPr lvl="3"/>
            <a:r>
              <a:rPr lang="en-AU" dirty="0"/>
              <a:t>Note: reservation occurs by the use of NAV in Wi-Fi; LAA may use something different</a:t>
            </a:r>
          </a:p>
          <a:p>
            <a:pPr lvl="2"/>
            <a:r>
              <a:rPr lang="en-AU" dirty="0"/>
              <a:t>The device is aware another device is probably transmitting on a channel, and an additional “defer” period</a:t>
            </a:r>
          </a:p>
          <a:p>
            <a:pPr lvl="3"/>
            <a:r>
              <a:rPr lang="en-AU" dirty="0"/>
              <a:t>This idea encapsulates the EIFS concept in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slots,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“slot” similar to that used in Wi-Fi 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Energy detection shall occur during each slot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Each slot has a period of at least 9us, similar to Wi-Fi</a:t>
            </a:r>
          </a:p>
          <a:p>
            <a:pPr lvl="2"/>
            <a:r>
              <a:rPr lang="en-AU" dirty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/>
              <a:t>Ideally LAA will define a slot time as exactly 9us, but </a:t>
            </a:r>
            <a:r>
              <a:rPr lang="en-AU" dirty="0" smtClean="0"/>
              <a:t>longer slot </a:t>
            </a:r>
            <a:r>
              <a:rPr lang="en-AU" dirty="0"/>
              <a:t>times are possible too – this flexibility was requested by ETSI BRAN </a:t>
            </a:r>
            <a:r>
              <a:rPr lang="en-AU" dirty="0" smtClean="0"/>
              <a:t>participants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period”, similar to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Wi-Fi </a:t>
            </a:r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“defer period” is defined to be of length (16us + n * slot times),</a:t>
            </a:r>
            <a:br>
              <a:rPr lang="en-AU" dirty="0"/>
            </a:br>
            <a:r>
              <a:rPr lang="en-AU" dirty="0"/>
              <a:t>n &gt;= 1, and consists of </a:t>
            </a:r>
          </a:p>
          <a:p>
            <a:pPr lvl="2"/>
            <a:r>
              <a:rPr lang="en-AU" dirty="0"/>
              <a:t>16us that is analogous to SIFS in Wi-Fi followed by …</a:t>
            </a:r>
          </a:p>
          <a:p>
            <a:pPr lvl="2"/>
            <a:r>
              <a:rPr lang="en-AU" dirty="0"/>
              <a:t>… one or more slot periods</a:t>
            </a:r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/>
              <a:t>See later in this deck for discussion related to priority</a:t>
            </a:r>
          </a:p>
          <a:p>
            <a:pPr lvl="1"/>
            <a:r>
              <a:rPr lang="en-AU" dirty="0"/>
              <a:t>Note: energy detection are assumed to occur at least during the slots of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thresholds,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from 3GPP indicate a need for LAA to have either:</a:t>
            </a:r>
          </a:p>
          <a:p>
            <a:pPr lvl="2"/>
            <a:r>
              <a:rPr lang="en-AU" dirty="0"/>
              <a:t>Wi-Fi preamble detection (PD) at -82dBm &amp; energy detection (ED) at -62dBm (same as Wi-Fi)</a:t>
            </a:r>
          </a:p>
          <a:p>
            <a:pPr lvl="2"/>
            <a:r>
              <a:rPr lang="en-AU" dirty="0"/>
              <a:t>ED at least 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It is proposed that 3GPP adopt, similar to </a:t>
            </a:r>
            <a:r>
              <a:rPr lang="en-AU" dirty="0" smtClean="0"/>
              <a:t>Wi-Fi in the 5Ghz band, </a:t>
            </a:r>
            <a:r>
              <a:rPr lang="en-AU" dirty="0"/>
              <a:t>for a 20MHz channel, either ED threshold </a:t>
            </a:r>
          </a:p>
          <a:p>
            <a:pPr lvl="2"/>
            <a:r>
              <a:rPr lang="en-AU" dirty="0"/>
              <a:t>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  <a:r>
              <a:rPr lang="en-AU" dirty="0"/>
              <a:t> OR</a:t>
            </a:r>
          </a:p>
          <a:p>
            <a:pPr lvl="3"/>
            <a:r>
              <a:rPr lang="en-AU" dirty="0"/>
              <a:t>Note: a lower ED threshold has the beneficial side effect of assisting LAA mitigate hidden station issues</a:t>
            </a:r>
          </a:p>
          <a:p>
            <a:pPr lvl="2"/>
            <a:r>
              <a:rPr lang="en-AU" dirty="0"/>
              <a:t>Less than -62dBm if the device also undertakes Wi-Fi PD at less than -82dBm</a:t>
            </a:r>
          </a:p>
          <a:p>
            <a:pPr lvl="3"/>
            <a:r>
              <a:rPr lang="en-US" dirty="0"/>
              <a:t>Note: PD is not strictly technology neutral but it does pragmatically recognize there is a huge base of legacy Wi-Fi equipment that can’t be changed and does hidden station mitigation, at least with other Wi-Fi devices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use “Wi-Fi like” medium access rules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18061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a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R0: presented to IEEE 802.19 WG at Hawaii plenary</a:t>
            </a:r>
          </a:p>
          <a:p>
            <a:pPr lvl="1"/>
            <a:r>
              <a:rPr lang="en-US" dirty="0" smtClean="0"/>
              <a:t>R1: incorporates </a:t>
            </a:r>
            <a:r>
              <a:rPr lang="en-US" dirty="0" smtClean="0"/>
              <a:t>comments made </a:t>
            </a:r>
            <a:r>
              <a:rPr lang="en-US" dirty="0" smtClean="0"/>
              <a:t>in Hawaii and </a:t>
            </a:r>
            <a:r>
              <a:rPr lang="en-US" dirty="0" smtClean="0"/>
              <a:t>afterwards</a:t>
            </a:r>
          </a:p>
          <a:p>
            <a:pPr lvl="1"/>
            <a:r>
              <a:rPr lang="en-US" dirty="0" smtClean="0"/>
              <a:t>R2: mainly editorial fixes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EDCA  in Wi-Fi</a:t>
            </a:r>
          </a:p>
          <a:p>
            <a:pPr lvl="2"/>
            <a:r>
              <a:rPr lang="en-AU" dirty="0"/>
              <a:t>It is also roughly aligned with the Cat 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RE-D 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err="1"/>
              <a:t>tx</a:t>
            </a:r>
            <a:r>
              <a:rPr lang="en-US" dirty="0"/>
              <a:t> deferral 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Wi-Fi</a:t>
            </a:r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Wi-Fi</a:t>
            </a:r>
          </a:p>
          <a:p>
            <a:pPr lvl="2"/>
            <a:r>
              <a:rPr lang="en-AU" dirty="0"/>
              <a:t>Similar exceptions are in ETSI BRAN rules</a:t>
            </a:r>
          </a:p>
          <a:p>
            <a:pPr lvl="1"/>
            <a:r>
              <a:rPr lang="en-AU" b="1" dirty="0" smtClean="0"/>
              <a:t>Proposal</a:t>
            </a:r>
            <a:r>
              <a:rPr lang="en-AU" b="1" dirty="0" smtClean="0"/>
              <a:t>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Wi-Fi the control frames is sent as SIFS, ensuring other systems cannot grab the medium during the turnaround</a:t>
            </a:r>
          </a:p>
          <a:p>
            <a:pPr lvl="1"/>
            <a:r>
              <a:rPr lang="en-AU" dirty="0"/>
              <a:t>Note: another alternative might be to allow a limited duty cycle for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A back-off procedure in each “access engine” operates as follows</a:t>
            </a:r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their own CW independently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Wi-Fi, a delayed ACK in LAA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doubled (plus one) each time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evidence could be from missing ACK in 802.11, a delayed NACK in LAA</a:t>
            </a:r>
          </a:p>
          <a:p>
            <a:pPr lvl="2"/>
            <a:r>
              <a:rPr lang="en-AU" dirty="0"/>
              <a:t>Note: CW remains the same when transmission by a higher priority “access engine” causes the transmission of a </a:t>
            </a:r>
            <a:r>
              <a:rPr lang="en-AU" dirty="0" err="1"/>
              <a:t>TxOP</a:t>
            </a:r>
            <a:r>
              <a:rPr lang="en-AU" dirty="0"/>
              <a:t> to be </a:t>
            </a:r>
            <a:r>
              <a:rPr lang="en-AU" dirty="0" smtClean="0"/>
              <a:t>deferred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device, similar to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do 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Wi-Fi using EDCA 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of (</a:t>
            </a:r>
            <a:r>
              <a:rPr lang="en-AU" dirty="0" err="1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period)</a:t>
            </a:r>
          </a:p>
          <a:p>
            <a:pPr lvl="1"/>
            <a:r>
              <a:rPr lang="en-US" dirty="0"/>
              <a:t>It is proposed that 3GPP adopt 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/>
              <a:t>QoS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828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as if one was adding </a:t>
            </a:r>
            <a:r>
              <a:rPr lang="en-AU" b="0" dirty="0" err="1" smtClean="0"/>
              <a:t>QoS</a:t>
            </a:r>
            <a:r>
              <a:rPr lang="en-AU" b="0" dirty="0" smtClean="0"/>
              <a:t> to DCF – they are not quite the same as IEEE</a:t>
            </a:r>
            <a:r>
              <a:rPr lang="en-US" b="0" dirty="0" smtClean="0"/>
              <a:t> </a:t>
            </a:r>
            <a:r>
              <a:rPr lang="en-AU" b="0" dirty="0" smtClean="0"/>
              <a:t>802.11 EDCA or WFA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WFA WMM also defines slightly relaxed parameters for 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These parameters are conceptual – IEEE 802 recommends that 3GPP adopt EDCA as defined in IEEE 802.11 and WFA WMM</a:t>
            </a:r>
            <a:endParaRPr lang="en-AU" b="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10685"/>
              </p:ext>
            </p:extLst>
          </p:nvPr>
        </p:nvGraphicFramePr>
        <p:xfrm>
          <a:off x="1638300" y="1752600"/>
          <a:ext cx="5524500" cy="2607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6325"/>
                <a:gridCol w="1362075"/>
                <a:gridCol w="1028700"/>
                <a:gridCol w="1028700"/>
                <a:gridCol w="1028700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Wi-Fi accesses 40MHz, 80MHz, 160Mhz too, and presumably LAA will want the same flexibility</a:t>
            </a:r>
          </a:p>
          <a:p>
            <a:pPr lvl="1"/>
            <a:r>
              <a:rPr lang="en-AU" dirty="0"/>
              <a:t>It is proposed that LAA use a similar mechanism to Wi-Fi 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dirty="0"/>
              <a:t>This means that at least a short LBT is undertaken in secondary channels after execution of a full access procedure  in 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876800" y="1675234"/>
            <a:ext cx="4038600" cy="4078870"/>
          </a:xfrm>
          <a:prstGeom prst="roundRect">
            <a:avLst>
              <a:gd name="adj" fmla="val 4027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 4  flow 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</a:t>
            </a:r>
            <a:r>
              <a:rPr lang="en-US" sz="1600" dirty="0" err="1" smtClean="0">
                <a:latin typeface="+mj-lt"/>
              </a:rPr>
              <a:t>tx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Cat 4 flow chart is either ambiguous or overly conservative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Wi-Fi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609600" cy="9984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has been a massive economic success </a:t>
            </a:r>
            <a:r>
              <a:rPr lang="en-AU" sz="1600" dirty="0" smtClean="0">
                <a:solidFill>
                  <a:schemeClr val="tx1"/>
                </a:solidFill>
              </a:rPr>
              <a:t>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benefit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>
                <a:solidFill>
                  <a:schemeClr val="tx1"/>
                </a:solidFill>
              </a:rPr>
              <a:t>anyone, anytime, any </a:t>
            </a:r>
            <a:r>
              <a:rPr lang="en-AU" sz="1600" i="1" dirty="0" smtClean="0">
                <a:solidFill>
                  <a:schemeClr val="tx1"/>
                </a:solidFill>
              </a:rPr>
              <a:t>place</a:t>
            </a:r>
            <a:r>
              <a:rPr lang="en-AU" sz="1600" dirty="0" smtClean="0">
                <a:solidFill>
                  <a:schemeClr val="tx1"/>
                </a:solidFill>
              </a:rPr>
              <a:t>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threatened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indicates that </a:t>
            </a:r>
            <a:r>
              <a:rPr lang="en-AU" sz="1600" dirty="0" smtClean="0">
                <a:solidFill>
                  <a:schemeClr val="tx1"/>
                </a:solidFill>
              </a:rPr>
              <a:t>3GPP’s LAA should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use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 </a:t>
            </a:r>
            <a:r>
              <a:rPr lang="en-AU" sz="1600" dirty="0">
                <a:solidFill>
                  <a:schemeClr val="tx1"/>
                </a:solidFill>
              </a:rPr>
              <a:t>“Wi-Fi like” access mechanism in the short </a:t>
            </a:r>
            <a:r>
              <a:rPr lang="en-AU" sz="1600" dirty="0" smtClean="0">
                <a:solidFill>
                  <a:schemeClr val="tx1"/>
                </a:solidFill>
              </a:rPr>
              <a:t>term to ensure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fair sharing between LAA and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recommends </a:t>
            </a:r>
            <a:r>
              <a:rPr lang="en-AU" sz="1600" dirty="0" smtClean="0">
                <a:solidFill>
                  <a:schemeClr val="tx1"/>
                </a:solidFill>
              </a:rPr>
              <a:t>3GPP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adopt </a:t>
            </a:r>
            <a:r>
              <a:rPr lang="en-AU" sz="1600" dirty="0">
                <a:solidFill>
                  <a:schemeClr val="tx1"/>
                </a:solidFill>
              </a:rPr>
              <a:t>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for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LAA </a:t>
            </a:r>
            <a:r>
              <a:rPr lang="en-AU" sz="1600" dirty="0">
                <a:solidFill>
                  <a:schemeClr val="tx1"/>
                </a:solidFill>
              </a:rPr>
              <a:t>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with </a:t>
            </a:r>
            <a:r>
              <a:rPr lang="en-AU" sz="1600" dirty="0">
                <a:solidFill>
                  <a:schemeClr val="tx1"/>
                </a:solidFill>
              </a:rPr>
              <a:t>Wi-Fi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/>
              <a:t>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4097064"/>
            <a:ext cx="4038600" cy="211248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Cat 4  flow chart </a:t>
            </a:r>
            <a:r>
              <a:rPr lang="en-US" sz="1600" dirty="0" smtClean="0">
                <a:latin typeface="+mj-lt"/>
              </a:rPr>
              <a:t>does not force </a:t>
            </a:r>
            <a:r>
              <a:rPr lang="en-US" sz="1600" dirty="0" err="1" smtClean="0">
                <a:latin typeface="+mj-lt"/>
              </a:rPr>
              <a:t>tx</a:t>
            </a:r>
            <a:r>
              <a:rPr lang="en-US" sz="1600" dirty="0" smtClean="0">
                <a:latin typeface="+mj-lt"/>
              </a:rPr>
              <a:t> on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will adversely affect both Wi-Fi and LAA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 4 flow chart be refined to transmit only on </a:t>
            </a:r>
            <a:r>
              <a:rPr lang="en-US" sz="1600" dirty="0">
                <a:latin typeface="+mj-lt"/>
              </a:rPr>
              <a:t>slot boundaries </a:t>
            </a:r>
            <a:endParaRPr lang="en-US" sz="1600" dirty="0" smtClean="0">
              <a:latin typeface="+mj-lt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935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2695967" y="531842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4259775" y="5153305"/>
            <a:ext cx="464625" cy="611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/>
              <a:t>The revised flow chart </a:t>
            </a:r>
            <a:r>
              <a:rPr lang="en-AU" dirty="0" smtClean="0"/>
              <a:t>includes DCF/EDCA hybrid, but EDCA is recommended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2295374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914400" y="3799647"/>
            <a:ext cx="3505200" cy="2421828"/>
          </a:xfrm>
          <a:prstGeom prst="roundRect">
            <a:avLst>
              <a:gd name="adj" fmla="val 945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876800" y="1675233"/>
            <a:ext cx="4038600" cy="433380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back off mechanism shown here is a “weird” hybrid of DCF and EDCA and is included  for illustrative purposes only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recommends that 3GPP adopt IEEE 802.11 EDCA and/or WFA WMM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Many of the issues related to the differences between the various access mechanisms are subtle and complex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 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419600" y="3842134"/>
            <a:ext cx="457200" cy="1168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/>
              <a:t>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2295374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943216" y="1611500"/>
            <a:ext cx="2914710" cy="1147184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V="1">
            <a:off x="7050662" y="2758684"/>
            <a:ext cx="349909" cy="10409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17881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5ms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5ms for each </a:t>
            </a:r>
            <a:r>
              <a:rPr lang="en-AU" dirty="0" err="1"/>
              <a:t>TxOP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~5ms 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Cat 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/>
              <a:t>TxOp</a:t>
            </a:r>
            <a:r>
              <a:rPr lang="en-AU" dirty="0"/>
              <a:t> 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from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/>
              <a:t>It has been argued that LAA devices should be required respect the NAV transmitted by all Wi-Fi devices</a:t>
            </a:r>
          </a:p>
          <a:p>
            <a:pPr lvl="1"/>
            <a:r>
              <a:rPr lang="en-AU" dirty="0"/>
              <a:t>However, such an approach is not technology neutral and unreasonably forces every LAA device to implement a Wi-Fi </a:t>
            </a:r>
            <a:r>
              <a:rPr lang="en-AU" dirty="0" err="1"/>
              <a:t>rx</a:t>
            </a:r>
            <a:r>
              <a:rPr lang="en-AU" dirty="0"/>
              <a:t> function</a:t>
            </a:r>
          </a:p>
          <a:p>
            <a:pPr lvl="1"/>
            <a:r>
              <a:rPr lang="en-AU" dirty="0"/>
              <a:t>Respecting the NAV might also be unnecessary if the LAA devices use a lower ED of, say, -77dBm as an alternative form of hidden station mitigation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 : 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unacceptable to require LAA to respect a Wi-Fi NAV</a:t>
            </a:r>
          </a:p>
          <a:p>
            <a:pPr lvl="1"/>
            <a:r>
              <a:rPr lang="en-US" dirty="0"/>
              <a:t>However, there have been some indications that LAA systems may transmit Wi-Fi CTS2Self control frames </a:t>
            </a:r>
          </a:p>
          <a:p>
            <a:pPr lvl="1"/>
            <a:r>
              <a:rPr lang="en-US" dirty="0"/>
              <a:t>It is only fair that if a LAA system expects Wi-Fi systems to respect a NAV it transmits then the same LAA system should respect any NAV received from Wi-Fi systems</a:t>
            </a:r>
            <a:endParaRPr lang="en-AU" b="1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err="1"/>
              <a:t>TxOPs</a:t>
            </a:r>
            <a:r>
              <a:rPr lang="en-AU" dirty="0"/>
              <a:t> may be continued by another device after completion of a “defer”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scenarios</a:t>
            </a:r>
          </a:p>
          <a:p>
            <a:pPr lvl="1"/>
            <a:r>
              <a:rPr lang="en-AU" dirty="0"/>
              <a:t>However, there are plans for LAA to support UL traffic too in the future</a:t>
            </a:r>
          </a:p>
          <a:p>
            <a:pPr lvl="1"/>
            <a:r>
              <a:rPr lang="en-AU" dirty="0"/>
              <a:t>A potential problem is that the LAA UE is scheduled by the </a:t>
            </a:r>
            <a:r>
              <a:rPr lang="en-AU" dirty="0" err="1"/>
              <a:t>eNB</a:t>
            </a:r>
            <a:r>
              <a:rPr lang="en-AU" dirty="0"/>
              <a:t>, suggesting it may not undertake LBT sensing or any back-off</a:t>
            </a:r>
          </a:p>
          <a:p>
            <a:pPr lvl="1"/>
            <a:r>
              <a:rPr lang="en-AU" dirty="0"/>
              <a:t>This is an acceptable approach in an environment with no hidden 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dirty="0"/>
              <a:t>It is proposed that a device may continue a </a:t>
            </a:r>
            <a:r>
              <a:rPr lang="en-US" dirty="0" err="1"/>
              <a:t>TxOP</a:t>
            </a:r>
            <a:r>
              <a:rPr lang="en-US" dirty="0"/>
              <a:t> obtained by another device immediately after a “defer” period of 25us</a:t>
            </a:r>
          </a:p>
          <a:p>
            <a:pPr lvl="2"/>
            <a:r>
              <a:rPr lang="en-US" dirty="0"/>
              <a:t>Note: this allows access at </a:t>
            </a:r>
            <a:r>
              <a:rPr lang="en-US" dirty="0" smtClean="0"/>
              <a:t>PIFS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err="1"/>
              <a:t>tx</a:t>
            </a:r>
            <a:r>
              <a:rPr lang="en-AU" dirty="0"/>
              <a:t>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for Wi-Fi </a:t>
            </a:r>
          </a:p>
          <a:p>
            <a:pPr lvl="1"/>
            <a:r>
              <a:rPr lang="en-AU" dirty="0"/>
              <a:t>This is contrary to the principle in unlicensed spectrum to accept interference but to avoid causing interference</a:t>
            </a:r>
          </a:p>
          <a:p>
            <a:pPr lvl="1"/>
            <a:r>
              <a:rPr lang="en-US" dirty="0"/>
              <a:t>Similarly it has been suggested that LAA could fill the medium with unnecessary energy to maintain control of the medium until it is ready </a:t>
            </a:r>
          </a:p>
          <a:p>
            <a:pPr lvl="1"/>
            <a:r>
              <a:rPr lang="en-AU" dirty="0"/>
              <a:t>It is proposed that any system reserving or using a channel must only make use of it for necessary and legitimate data and management transmission purposes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</a:t>
            </a:r>
            <a:r>
              <a:rPr lang="en-AU" sz="1600" dirty="0">
                <a:solidFill>
                  <a:schemeClr val="tx1"/>
                </a:solidFill>
              </a:rPr>
              <a:t>Wi-Fi like”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1913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a common goal of fair sharing of the </a:t>
            </a:r>
            <a:r>
              <a:rPr lang="en-AU" sz="1600" dirty="0">
                <a:solidFill>
                  <a:schemeClr val="tx1"/>
                </a:solidFill>
              </a:rPr>
              <a:t>5GHz unlicensed spectrum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3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8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3223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41"/>
          <a:stretch/>
        </p:blipFill>
        <p:spPr>
          <a:xfrm>
            <a:off x="228599" y="4724400"/>
            <a:ext cx="1567939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00" y="1829166"/>
            <a:ext cx="1514916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1" y="18288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1" y="47244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3516" y="1828800"/>
            <a:ext cx="7182265" cy="150343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3516" y="4724401"/>
            <a:ext cx="7182265" cy="150345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Wi-Fi devices still in use today!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5" y="3581400"/>
            <a:ext cx="26882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… and the benefit from Wi-Fi of “anyone, anytime, any place” must not be threatened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meets </a:t>
            </a:r>
            <a:r>
              <a:rPr lang="en-AU" sz="1600" b="1" dirty="0">
                <a:solidFill>
                  <a:schemeClr val="bg1"/>
                </a:solidFill>
              </a:rPr>
              <a:t> </a:t>
            </a:r>
            <a:r>
              <a:rPr lang="en-AU" sz="1600" b="1" dirty="0" smtClean="0">
                <a:solidFill>
                  <a:schemeClr val="bg1"/>
                </a:solidFill>
              </a:rPr>
              <a:t>users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</a:t>
            </a:r>
            <a:r>
              <a:rPr lang="en-AU" sz="1600" dirty="0">
                <a:solidFill>
                  <a:schemeClr val="tx1"/>
                </a:solidFill>
              </a:rPr>
              <a:t>efficiency </a:t>
            </a:r>
            <a:r>
              <a:rPr lang="en-AU" sz="1600" dirty="0" smtClean="0">
                <a:solidFill>
                  <a:schemeClr val="tx1"/>
                </a:solidFill>
              </a:rPr>
              <a:t>in favour of “good enough” performance (to meet users’ needs)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technologies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It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An evidence based approach indicates that LAA should use a “Wi-Fi like” access mechanism in the short term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ensure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“Wi-Fi 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a “Wi-Fi like” access mechanism  is 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Wi-Fi experience that LBT with truncated exponential back off actually </a:t>
            </a:r>
            <a:r>
              <a:rPr lang="en-AU" sz="1600" dirty="0" smtClean="0">
                <a:solidFill>
                  <a:schemeClr val="tx1"/>
                </a:solidFill>
              </a:rPr>
              <a:t>works pretty well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considered </a:t>
            </a:r>
            <a:r>
              <a:rPr lang="en-AU" sz="1600" dirty="0" smtClean="0">
                <a:solidFill>
                  <a:schemeClr val="tx1"/>
                </a:solidFill>
              </a:rPr>
              <a:t>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a long period of detailed 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 (not yet happened!)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 the efficacy of “Wi-Fi like” access today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new access mechanism in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a “Wi-Fi </a:t>
            </a:r>
            <a:r>
              <a:rPr lang="en-AU" dirty="0"/>
              <a:t>like” </a:t>
            </a:r>
            <a:r>
              <a:rPr lang="en-AU" dirty="0" smtClean="0"/>
              <a:t>access mechanism  </a:t>
            </a:r>
            <a:r>
              <a:rPr lang="en-AU" dirty="0"/>
              <a:t>is suitable for sharing 5GHz channels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concludes that a Cat 4 LBT </a:t>
            </a:r>
            <a:r>
              <a:rPr lang="en-AU" dirty="0" smtClean="0"/>
              <a:t>scheme</a:t>
            </a:r>
            <a:br>
              <a:rPr lang="en-AU" dirty="0" smtClean="0"/>
            </a:br>
            <a:r>
              <a:rPr lang="en-AU" dirty="0" smtClean="0"/>
              <a:t>is </a:t>
            </a:r>
            <a:r>
              <a:rPr lang="en-AU" dirty="0"/>
              <a:t>the best way to ensure fair coexistence (with </a:t>
            </a:r>
            <a:r>
              <a:rPr lang="en-AU" dirty="0" smtClean="0"/>
              <a:t>Wi-Fi),</a:t>
            </a:r>
            <a:br>
              <a:rPr lang="en-AU" dirty="0" smtClean="0"/>
            </a:br>
            <a:r>
              <a:rPr lang="en-AU" dirty="0" smtClean="0"/>
              <a:t>at least for </a:t>
            </a:r>
            <a:r>
              <a:rPr lang="en-AU" dirty="0"/>
              <a:t>DL access</a:t>
            </a:r>
          </a:p>
          <a:p>
            <a:pPr lvl="1"/>
            <a:r>
              <a:rPr lang="en-AU" dirty="0"/>
              <a:t>The TR leaves some parameters open for further study but the evidence currently suggests “Wi-Fi like”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Cat 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Cat 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Cat 4 use ACK/NACK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Cat 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9us 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confirming 15 years of Wi-Fi experience that LBT with truncated exponential back off actually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an access 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“good enough” (not perfect) performance</a:t>
            </a:r>
          </a:p>
          <a:p>
            <a:pPr lvl="1"/>
            <a:r>
              <a:rPr lang="en-AU" dirty="0"/>
              <a:t>The Wi-Fi access 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shown 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</a:t>
            </a:r>
            <a:r>
              <a:rPr lang="en-AU" dirty="0"/>
              <a:t>of</a:t>
            </a:r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traffic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7986" y="2057401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33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79433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IEEE-SA has defined a variety of process that allow all stakeholders to influence IEEE standards 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IEEE-SA review processes give all stakeholders a say</a:t>
            </a:r>
          </a:p>
          <a:p>
            <a:pPr lvl="1"/>
            <a:r>
              <a:rPr lang="en-AU" dirty="0" smtClean="0"/>
              <a:t>IEEE-SA has defined various processes that allow a</a:t>
            </a:r>
            <a:br>
              <a:rPr lang="en-AU" dirty="0" smtClean="0"/>
            </a:br>
            <a:r>
              <a:rPr lang="en-AU" dirty="0" smtClean="0"/>
              <a:t>diversity of stakeholders to have a real say on IEEE</a:t>
            </a:r>
            <a:br>
              <a:rPr lang="en-AU" dirty="0" smtClean="0"/>
            </a:br>
            <a:r>
              <a:rPr lang="en-AU" dirty="0" smtClean="0"/>
              <a:t>standards</a:t>
            </a:r>
          </a:p>
          <a:p>
            <a:pPr lvl="2"/>
            <a:r>
              <a:rPr lang="en-US" dirty="0" smtClean="0"/>
              <a:t>The Sponsor Ballot process allows all stakeholders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comment on and have a vote on draft standards</a:t>
            </a:r>
          </a:p>
          <a:p>
            <a:pPr lvl="2"/>
            <a:r>
              <a:rPr lang="en-US" dirty="0" smtClean="0"/>
              <a:t>Historically, any stakeholder could enter a “</a:t>
            </a:r>
            <a:r>
              <a:rPr lang="en-US" i="1" dirty="0" smtClean="0"/>
              <a:t>rogue comment</a:t>
            </a:r>
            <a:r>
              <a:rPr lang="en-US" dirty="0" smtClean="0"/>
              <a:t>”, which must be resolved in the same serious way comments by voters are resolved</a:t>
            </a:r>
          </a:p>
          <a:p>
            <a:pPr lvl="2"/>
            <a:r>
              <a:rPr lang="en-US" dirty="0" smtClean="0"/>
              <a:t>The rogue comment process has recently been formalized by IEEE-SA as part of the </a:t>
            </a:r>
            <a:r>
              <a:rPr lang="en-US" i="1" dirty="0" smtClean="0"/>
              <a:t>Pubic Review Process</a:t>
            </a:r>
            <a:endParaRPr lang="en-AU" i="1" dirty="0" smtClean="0"/>
          </a:p>
          <a:p>
            <a:pPr lvl="1"/>
            <a:r>
              <a:rPr lang="en-AU" dirty="0" smtClean="0"/>
              <a:t>These processes apply to all aspects of IEEE standards, but are particularly important for aspects related to how systems based on IEEE standards interoperate or coexist with other systems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in 5GHz band, which is a community resource</a:t>
            </a:r>
            <a:r>
              <a:rPr lang="en-AU" dirty="0"/>
              <a:t> </a:t>
            </a:r>
            <a:r>
              <a:rPr lang="en-AU" dirty="0" smtClean="0"/>
              <a:t>that needs to be shared by 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4585</Words>
  <Application>Microsoft Office PowerPoint</Application>
  <PresentationFormat>On-screen Show (4:3)</PresentationFormat>
  <Paragraphs>552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802-11-Submission</vt:lpstr>
      <vt:lpstr>Proposal for IEEE 802 submission to 3GPP Workshop on LAA in August 2015</vt:lpstr>
      <vt:lpstr>Revision notes</vt:lpstr>
      <vt:lpstr>IEEE 802 welcomes the opportunity to collaborate with 3GPP to ensure LAA &amp; Wi-Fi share fairly</vt:lpstr>
      <vt:lpstr>Wi-Fi has been a massive socio-economic success in the US, in Europe and globally …</vt:lpstr>
      <vt:lpstr>… and the benefit from Wi-Fi of “anyone, anytime, any place” must not be threatened</vt:lpstr>
      <vt:lpstr>An evidence based approach indicates that LAA should use a “Wi-Fi like” access mechanism in the short term</vt:lpstr>
      <vt:lpstr>Evidence from 3GPP suggests a “Wi-Fi like” access mechanism  is suitable for sharing 5GHz channels …</vt:lpstr>
      <vt:lpstr>… confirming 15 years of Wi-Fi experience that LBT with truncated exponential back off actually works</vt:lpstr>
      <vt:lpstr>Aside: IEEE-SA has defined a variety of process that allow all stakeholders to influence IEEE standards … </vt:lpstr>
      <vt:lpstr>Aside: … but it is unclear that 3GPP has processes for LAA to allow review by other stakeholders …</vt:lpstr>
      <vt:lpstr>Aside: … and IEEE 802 requests 3GPP to develop collaborative processes for LAA coexistence with Wi-Fi</vt:lpstr>
      <vt:lpstr>IEEE 802 recommends 3GPP adopt “Wi-Fi like” access for LAA to promote fair sharing with Wi-Fi</vt:lpstr>
      <vt:lpstr>It is proposed that LAA adopt “Wi-Fi like” parameters to maximise probability of coexistence</vt:lpstr>
      <vt:lpstr>Principle: adopt “Wi-Fi like” timing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“Wi-Fi like” medium access rules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Principle: set minimum parameters for QoS, similar to Wi-Fi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includes DCF/EDCA hybrid, but EDCA is recommended</vt:lpstr>
      <vt:lpstr>Summary: The revised flow chart incorporates QoS by enabling multiple parallel “access engines”</vt:lpstr>
      <vt:lpstr>It is proposed that LAA adopt a variety of other principles to promote sharing</vt:lpstr>
      <vt:lpstr>Proposal: define the maximum transmission time of about 5ms for each TxOP, similar to Wi-Fi</vt:lpstr>
      <vt:lpstr>Principle: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tx purposes</vt:lpstr>
      <vt:lpstr>IEEE 802 welcomes the opportunity to collaborate with 3GPP to ensure LAA &amp; Wi-Fi share fairly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2015-07-28T04:53:47Z</dcterms:modified>
</cp:coreProperties>
</file>