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69" r:id="rId2"/>
    <p:sldId id="279" r:id="rId3"/>
    <p:sldId id="313" r:id="rId4"/>
    <p:sldId id="314" r:id="rId5"/>
    <p:sldId id="328" r:id="rId6"/>
    <p:sldId id="329" r:id="rId7"/>
    <p:sldId id="330" r:id="rId8"/>
    <p:sldId id="283" r:id="rId9"/>
    <p:sldId id="333" r:id="rId10"/>
    <p:sldId id="337" r:id="rId11"/>
    <p:sldId id="290" r:id="rId12"/>
    <p:sldId id="317" r:id="rId13"/>
    <p:sldId id="318" r:id="rId14"/>
    <p:sldId id="319" r:id="rId15"/>
    <p:sldId id="320" r:id="rId16"/>
    <p:sldId id="321" r:id="rId17"/>
    <p:sldId id="291" r:id="rId18"/>
    <p:sldId id="322" r:id="rId19"/>
    <p:sldId id="323" r:id="rId20"/>
    <p:sldId id="334" r:id="rId21"/>
    <p:sldId id="324" r:id="rId22"/>
    <p:sldId id="325" r:id="rId23"/>
    <p:sldId id="326" r:id="rId24"/>
    <p:sldId id="327" r:id="rId25"/>
    <p:sldId id="336" r:id="rId26"/>
    <p:sldId id="335" r:id="rId27"/>
    <p:sldId id="292" r:id="rId28"/>
    <p:sldId id="304" r:id="rId29"/>
    <p:sldId id="305" r:id="rId30"/>
    <p:sldId id="306" r:id="rId31"/>
    <p:sldId id="307" r:id="rId32"/>
    <p:sldId id="308" r:id="rId33"/>
    <p:sldId id="309" r:id="rId34"/>
    <p:sldId id="339" r:id="rId35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61" autoAdjust="0"/>
    <p:restoredTop sz="94660" autoAdjust="0"/>
  </p:normalViewPr>
  <p:slideViewPr>
    <p:cSldViewPr>
      <p:cViewPr varScale="1">
        <p:scale>
          <a:sx n="87" d="100"/>
          <a:sy n="87" d="100"/>
        </p:scale>
        <p:origin x="-1254" y="-7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32"/>
    </p:cViewPr>
  </p:sorterViewPr>
  <p:notesViewPr>
    <p:cSldViewPr>
      <p:cViewPr>
        <p:scale>
          <a:sx n="100" d="100"/>
          <a:sy n="100" d="100"/>
        </p:scale>
        <p:origin x="-2808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</a:t>
            </a:r>
            <a:r>
              <a:rPr lang="en-US" dirty="0" smtClean="0"/>
              <a:t>802.11-15/0476r1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8127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May 2015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doc.: IEEE 802.11-15/0476r1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8127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May 2015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Andrew Myles, Cisco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64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Andrew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658444" y="8985250"/>
            <a:ext cx="76944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57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658444" y="8985250"/>
            <a:ext cx="76944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262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72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72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72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993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99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81500" y="8985250"/>
            <a:ext cx="153888" cy="184666"/>
          </a:xfrm>
        </p:spPr>
        <p:txBody>
          <a:bodyPr/>
          <a:lstStyle/>
          <a:p>
            <a:fld id="{7B2FCB79-2C0C-F84D-A224-30C295992FC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64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53388" y="6475413"/>
            <a:ext cx="4905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292521" y="363379"/>
            <a:ext cx="315297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/>
            <a:r>
              <a:rPr lang="en-US" sz="1600" b="1" dirty="0">
                <a:latin typeface="Arial" pitchFamily="34" charset="0"/>
              </a:rPr>
              <a:t>doc.: IEEE </a:t>
            </a:r>
            <a:r>
              <a:rPr lang="en-US" sz="1600" b="1" dirty="0" smtClean="0">
                <a:latin typeface="Arial" pitchFamily="34" charset="0"/>
              </a:rPr>
              <a:t>802.11-19/0063r0</a:t>
            </a:r>
            <a:endParaRPr lang="en-US" sz="1600" b="1" dirty="0" smtClean="0">
              <a:latin typeface="Arial" pitchFamily="34" charset="0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9233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July 2015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://www.gsma.com/spectrum/wp-content/uploads/2013/06/Economic-Value-of-Spectrum-Use-in-Europe_Junev4.1.pdf" TargetMode="External"/><Relationship Id="rId4" Type="http://schemas.openxmlformats.org/officeDocument/2006/relationships/hyperlink" Target="http://www.wififorward.org/wp-content/uploads/2014/01/Value-of-Unlicensed-Spectrum-to-the-US-Economy-Full-Report.pdf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Proposal for IEEE 802 submission to 3GPP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14 July 2015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latin typeface="Arial" pitchFamily="34" charset="0"/>
              </a:rPr>
              <a:t>Authors:</a:t>
            </a:r>
            <a:endParaRPr lang="en-US" sz="160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585389"/>
              </p:ext>
            </p:extLst>
          </p:nvPr>
        </p:nvGraphicFramePr>
        <p:xfrm>
          <a:off x="685800" y="3429000"/>
          <a:ext cx="7696200" cy="7413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Company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Phone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email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Andrew Myles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Cisco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+61 2 84461010</a:t>
                      </a:r>
                      <a:endParaRPr lang="en-AU" sz="1200">
                        <a:effectLst/>
                      </a:endParaRPr>
                    </a:p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+61 418 656587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amyles@cisco.com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 recommends 3GPP consider a variety of principles for LAA to promote fair sharing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following </a:t>
            </a:r>
            <a:r>
              <a:rPr lang="en-AU" dirty="0" smtClean="0"/>
              <a:t>slides contain </a:t>
            </a:r>
            <a:r>
              <a:rPr lang="en-AU" dirty="0" smtClean="0"/>
              <a:t>a set of principles that IEEE 802 recommends considered from adoption as access mechanisms for LAA</a:t>
            </a:r>
            <a:endParaRPr lang="en-AU" dirty="0" smtClean="0"/>
          </a:p>
          <a:p>
            <a:pPr lvl="1"/>
            <a:r>
              <a:rPr lang="en-AU" dirty="0" smtClean="0"/>
              <a:t>They are not intended to represent detailed specifications because that is the responsibility of 3GPP and not IEEE 802</a:t>
            </a:r>
          </a:p>
          <a:p>
            <a:pPr lvl="1"/>
            <a:r>
              <a:rPr lang="en-AU" dirty="0" smtClean="0"/>
              <a:t>The goal of the recommendations are to enable LAA and Wi-Fi to share unlicensed spectrum fairly …</a:t>
            </a:r>
          </a:p>
          <a:p>
            <a:pPr lvl="1"/>
            <a:r>
              <a:rPr lang="en-AU" dirty="0" smtClean="0"/>
              <a:t>… and ultimately to </a:t>
            </a:r>
            <a:r>
              <a:rPr lang="en-AU" dirty="0"/>
              <a:t>allow unlicensed spectrum </a:t>
            </a:r>
            <a:r>
              <a:rPr lang="en-AU" dirty="0" smtClean="0"/>
              <a:t>to continue to be a community resource available for all</a:t>
            </a:r>
          </a:p>
          <a:p>
            <a:pPr lvl="1"/>
            <a:r>
              <a:rPr lang="en-AU" dirty="0"/>
              <a:t>In summary </a:t>
            </a:r>
            <a:r>
              <a:rPr lang="en-AU" dirty="0" smtClean="0"/>
              <a:t>principles are proposed that LAA:</a:t>
            </a:r>
          </a:p>
          <a:p>
            <a:pPr lvl="2"/>
            <a:r>
              <a:rPr lang="en-AU" dirty="0" smtClean="0"/>
              <a:t>Adopt </a:t>
            </a:r>
            <a:r>
              <a:rPr lang="en-AU" dirty="0"/>
              <a:t>Wi-Fi like parameters to maximise probability of </a:t>
            </a:r>
            <a:r>
              <a:rPr lang="en-AU" dirty="0" smtClean="0"/>
              <a:t>coexistence</a:t>
            </a:r>
          </a:p>
          <a:p>
            <a:pPr lvl="2"/>
            <a:r>
              <a:rPr lang="en-AU" dirty="0" smtClean="0"/>
              <a:t>Use </a:t>
            </a:r>
            <a:r>
              <a:rPr lang="en-AU" dirty="0"/>
              <a:t>access rules similar to those used by Wi-Fi </a:t>
            </a:r>
            <a:endParaRPr lang="en-AU" dirty="0" smtClean="0"/>
          </a:p>
          <a:p>
            <a:pPr lvl="2"/>
            <a:r>
              <a:rPr lang="en-AU" dirty="0" smtClean="0"/>
              <a:t>Adopt </a:t>
            </a:r>
            <a:r>
              <a:rPr lang="en-AU" dirty="0"/>
              <a:t>a variety of other principles and </a:t>
            </a:r>
            <a:r>
              <a:rPr lang="en-AU" dirty="0" smtClean="0"/>
              <a:t>proposals </a:t>
            </a:r>
            <a:r>
              <a:rPr lang="en-AU" dirty="0"/>
              <a:t>to promote sharing</a:t>
            </a:r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12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It is proposed that LAA </a:t>
            </a:r>
            <a:r>
              <a:rPr lang="en-AU" dirty="0" smtClean="0"/>
              <a:t>adopt </a:t>
            </a:r>
            <a:r>
              <a:rPr lang="en-AU" dirty="0" smtClean="0"/>
              <a:t>Wi-Fi </a:t>
            </a:r>
            <a:r>
              <a:rPr lang="en-AU" dirty="0"/>
              <a:t>like parameters to maximise probability of coexistence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051020"/>
              </p:ext>
            </p:extLst>
          </p:nvPr>
        </p:nvGraphicFramePr>
        <p:xfrm>
          <a:off x="304798" y="2392762"/>
          <a:ext cx="8610601" cy="289250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7403"/>
                <a:gridCol w="1131387"/>
                <a:gridCol w="6141811"/>
              </a:tblGrid>
              <a:tr h="557768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Summary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Adopt Wi-Fi like parameters to maximise probability of coexistence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rowSpan="4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Definitions based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on Wi-Fi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“busy” &amp; “free” states based on received energy &amp; channel reservations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Divide the “free” period into slots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pPr marL="0" marR="0" indent="0" algn="l" defTabSz="6858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 a “defer” period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Energy Detect (ED) &amp; Preamble Detect (PD) thresholds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8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Principle</a:t>
            </a:r>
            <a:r>
              <a:rPr lang="en-AU" dirty="0" smtClean="0"/>
              <a:t>: adopt Wi-Fi like parameters to maximise probability of coexistence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reality is that billions of Wi-Fi devices do exist and the 802.11 standard has defined various timing parameters</a:t>
            </a:r>
          </a:p>
          <a:p>
            <a:pPr lvl="2"/>
            <a:r>
              <a:rPr lang="en-AU" dirty="0"/>
              <a:t>e</a:t>
            </a:r>
            <a:r>
              <a:rPr lang="en-AU" dirty="0" smtClean="0"/>
              <a:t>g slot times, CCA mechanism, AIFS mechanism</a:t>
            </a:r>
          </a:p>
          <a:p>
            <a:pPr lvl="1"/>
            <a:r>
              <a:rPr lang="en-AU" dirty="0" smtClean="0"/>
              <a:t>Allowing LAA to use different parameters is likely to make fair sharing much harder ...</a:t>
            </a:r>
          </a:p>
          <a:p>
            <a:pPr lvl="1"/>
            <a:r>
              <a:rPr lang="en-AU" dirty="0" smtClean="0"/>
              <a:t>… and forcing LAA to use similar parameters is unlikely to make it any less functional</a:t>
            </a:r>
          </a:p>
          <a:p>
            <a:pPr lvl="1"/>
            <a:r>
              <a:rPr lang="en-AU" dirty="0" smtClean="0"/>
              <a:t>Therefore IEEE 802 recommends 3GPP adopt a limited number of parameters taken directly from the Wi-Fi access mechanism</a:t>
            </a:r>
          </a:p>
          <a:p>
            <a:pPr lvl="1"/>
            <a:r>
              <a:rPr lang="en-AU" dirty="0" smtClean="0"/>
              <a:t>This approach is aligned with the Ericsson proposal in 3GPP in relation to “defer” and “slot” </a:t>
            </a:r>
            <a:r>
              <a:rPr lang="en-AU" dirty="0" smtClean="0"/>
              <a:t>times … and much of the simulation work undertaken during the Study Item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64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05800" cy="1066800"/>
          </a:xfrm>
        </p:spPr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define “busy” &amp; “free” periods based on received energy &amp; channel reservations, similar to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smtClean="0"/>
              <a:t>It is proposed by IEEE 802 that LAA adopt concepts of a “busy” and “free” medium similar to those used in Wi-Fi </a:t>
            </a:r>
          </a:p>
          <a:p>
            <a:pPr lvl="2"/>
            <a:r>
              <a:rPr lang="en-AU" smtClean="0"/>
              <a:t>Note there is no need for 3GPP to adopt exactly the same terms as used in the IEEE 802.11 standard</a:t>
            </a:r>
            <a:endParaRPr lang="en-AU" smtClean="0"/>
          </a:p>
          <a:p>
            <a:pPr lvl="1"/>
            <a:r>
              <a:rPr lang="en-AU" smtClean="0"/>
              <a:t>The wireless medium is deemed to be “busy” for the period a device:</a:t>
            </a:r>
          </a:p>
          <a:p>
            <a:pPr lvl="2"/>
            <a:r>
              <a:rPr lang="en-AU" smtClean="0"/>
              <a:t>Receives energy above an energy threshold, and an additional “defer” period</a:t>
            </a:r>
          </a:p>
          <a:p>
            <a:pPr lvl="2"/>
            <a:r>
              <a:rPr lang="en-AU" smtClean="0"/>
              <a:t>Transmits energy on the medium, and an additional “defer” period</a:t>
            </a:r>
          </a:p>
          <a:p>
            <a:pPr lvl="2"/>
            <a:r>
              <a:rPr lang="en-AU" smtClean="0"/>
              <a:t>The device is aware another device has “reserved” the channel, and an additional “defer” period</a:t>
            </a:r>
          </a:p>
          <a:p>
            <a:pPr lvl="3"/>
            <a:r>
              <a:rPr lang="en-AU" smtClean="0"/>
              <a:t>Note: reservation occurs by the use of NAV in Wi-Fi; other technologies may use different mechanisms </a:t>
            </a:r>
          </a:p>
          <a:p>
            <a:pPr lvl="2"/>
            <a:r>
              <a:rPr lang="en-AU" smtClean="0"/>
              <a:t>The device is aware another device is probably transmitting on a channel, and an additional “defer” period</a:t>
            </a:r>
          </a:p>
          <a:p>
            <a:pPr lvl="3"/>
            <a:r>
              <a:rPr lang="en-AU" smtClean="0"/>
              <a:t>This idea </a:t>
            </a:r>
            <a:r>
              <a:rPr lang="en-AU" smtClean="0"/>
              <a:t>encapsulates the EIFS concept in Wi-Fi</a:t>
            </a:r>
            <a:endParaRPr lang="en-AU" smtClean="0"/>
          </a:p>
          <a:p>
            <a:pPr lvl="1"/>
            <a:r>
              <a:rPr lang="en-AU" smtClean="0"/>
              <a:t>In all other circumstances the medium is deemed to be “free”</a:t>
            </a:r>
          </a:p>
          <a:p>
            <a:endParaRPr lang="en-AU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78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divide the “free” period into slots, similar to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It is proposed by IEEE 802 that LAA adopt concepts of a “slot” similar to that used in Wi-Fi </a:t>
            </a:r>
          </a:p>
          <a:p>
            <a:pPr lvl="1"/>
            <a:r>
              <a:rPr lang="en-AU" dirty="0" smtClean="0"/>
              <a:t>The period the medium is “free” is divided into slots</a:t>
            </a:r>
          </a:p>
          <a:p>
            <a:pPr lvl="1"/>
            <a:r>
              <a:rPr lang="en-AU" dirty="0" smtClean="0"/>
              <a:t>Energy detection shall occur during each slot</a:t>
            </a:r>
          </a:p>
          <a:p>
            <a:pPr lvl="1"/>
            <a:r>
              <a:rPr lang="en-AU" dirty="0" smtClean="0"/>
              <a:t>Each slot has a period of at least 9us, similar to Wi-Fi</a:t>
            </a:r>
          </a:p>
          <a:p>
            <a:pPr lvl="2"/>
            <a:r>
              <a:rPr lang="en-AU" dirty="0" smtClean="0"/>
              <a:t>A device must be capable of detecting energy (with 90% probability) and executing any other necessary actions, such as processing and turnaround, within this slot period</a:t>
            </a:r>
          </a:p>
          <a:p>
            <a:pPr lvl="2"/>
            <a:r>
              <a:rPr lang="en-AU" dirty="0" smtClean="0"/>
              <a:t>Note: Wi-Fi systems must detect energy on the medium in each slot within 4us, leaving 5us for propagation delay, processing time and turnaround time; other technologies may use different timing</a:t>
            </a:r>
          </a:p>
          <a:p>
            <a:pPr lvl="2"/>
            <a:r>
              <a:rPr lang="en-AU" dirty="0" smtClean="0"/>
              <a:t>Ideally LAA will define a slot time as exactly 9us, but great slot times are possible </a:t>
            </a:r>
            <a:r>
              <a:rPr lang="en-AU" dirty="0" smtClean="0"/>
              <a:t>too – this was requested by ETSI BRAN participants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2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define a “defer period”, similar to Wi-Fi 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adopt concepts of a </a:t>
            </a:r>
            <a:r>
              <a:rPr lang="en-AU" dirty="0" smtClean="0"/>
              <a:t>“defer period” </a:t>
            </a:r>
            <a:r>
              <a:rPr lang="en-AU" dirty="0"/>
              <a:t>similar to that used in Wi-Fi </a:t>
            </a:r>
            <a:endParaRPr lang="en-AU" dirty="0" smtClean="0"/>
          </a:p>
          <a:p>
            <a:pPr lvl="2"/>
            <a:r>
              <a:rPr lang="en-AU" dirty="0"/>
              <a:t>PIFS, DIFS in the DCF version of Wi-Fi</a:t>
            </a:r>
          </a:p>
          <a:p>
            <a:pPr lvl="2"/>
            <a:r>
              <a:rPr lang="en-AU" dirty="0"/>
              <a:t>AIFS in the EDCA version of Wi-Fi</a:t>
            </a:r>
          </a:p>
          <a:p>
            <a:pPr lvl="1"/>
            <a:r>
              <a:rPr lang="en-AU" dirty="0" smtClean="0"/>
              <a:t>The “defer period” is defined to be of length (16us + n * slot times</a:t>
            </a:r>
            <a:r>
              <a:rPr lang="en-AU" dirty="0" smtClean="0"/>
              <a:t>),</a:t>
            </a:r>
            <a:br>
              <a:rPr lang="en-AU" dirty="0" smtClean="0"/>
            </a:br>
            <a:r>
              <a:rPr lang="en-AU" dirty="0" smtClean="0"/>
              <a:t>n </a:t>
            </a:r>
            <a:r>
              <a:rPr lang="en-AU" dirty="0" smtClean="0"/>
              <a:t>&gt;= 1, and consists of </a:t>
            </a:r>
          </a:p>
          <a:p>
            <a:pPr lvl="2"/>
            <a:r>
              <a:rPr lang="en-AU" dirty="0" smtClean="0"/>
              <a:t>16us that is analogous to SIFS in Wi-Fi followed by …</a:t>
            </a:r>
          </a:p>
          <a:p>
            <a:pPr lvl="2"/>
            <a:r>
              <a:rPr lang="en-AU" dirty="0" smtClean="0"/>
              <a:t>… one or more slot periods</a:t>
            </a:r>
          </a:p>
          <a:p>
            <a:pPr lvl="1"/>
            <a:r>
              <a:rPr lang="en-AU" dirty="0" smtClean="0"/>
              <a:t>Energy detection are assumed to occur at least during the slots of the “defer period”</a:t>
            </a:r>
          </a:p>
          <a:p>
            <a:pPr lvl="1"/>
            <a:r>
              <a:rPr lang="en-AU" dirty="0" smtClean="0"/>
              <a:t>The value of “n” depends on the priority level</a:t>
            </a:r>
          </a:p>
          <a:p>
            <a:pPr lvl="2"/>
            <a:r>
              <a:rPr lang="en-US" dirty="0" smtClean="0"/>
              <a:t>See later in this deck for details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9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define Energy Detect (ED) &amp; Preamble Detect (PD) thresholds, similar to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Simulations with </a:t>
            </a:r>
            <a:r>
              <a:rPr lang="en-AU" dirty="0" smtClean="0"/>
              <a:t>20MHz </a:t>
            </a:r>
            <a:r>
              <a:rPr lang="en-AU" dirty="0" smtClean="0"/>
              <a:t>channels </a:t>
            </a:r>
            <a:r>
              <a:rPr lang="en-AU" dirty="0"/>
              <a:t>from 3GPP </a:t>
            </a:r>
            <a:r>
              <a:rPr lang="en-AU" dirty="0" smtClean="0"/>
              <a:t>indicate </a:t>
            </a:r>
            <a:r>
              <a:rPr lang="en-AU" dirty="0"/>
              <a:t>a need for LAA to have either:</a:t>
            </a:r>
          </a:p>
          <a:p>
            <a:pPr lvl="2"/>
            <a:r>
              <a:rPr lang="en-AU" dirty="0"/>
              <a:t>Wi-Fi preamble detection (PD) at -</a:t>
            </a:r>
            <a:r>
              <a:rPr lang="en-AU" dirty="0" smtClean="0"/>
              <a:t>82dBm &amp; energy </a:t>
            </a:r>
            <a:r>
              <a:rPr lang="en-AU" dirty="0"/>
              <a:t>detection (ED) at -62dBm (same as Wi-Fi)</a:t>
            </a:r>
          </a:p>
          <a:p>
            <a:pPr lvl="2"/>
            <a:r>
              <a:rPr lang="en-AU" dirty="0"/>
              <a:t>ED </a:t>
            </a:r>
            <a:r>
              <a:rPr lang="en-AU" dirty="0" smtClean="0"/>
              <a:t>at least less </a:t>
            </a:r>
            <a:r>
              <a:rPr lang="en-AU" dirty="0"/>
              <a:t>than -77dBm</a:t>
            </a:r>
          </a:p>
          <a:p>
            <a:pPr lvl="1"/>
            <a:r>
              <a:rPr lang="en-AU" dirty="0" smtClean="0"/>
              <a:t>It is proposed that ETSI </a:t>
            </a:r>
            <a:r>
              <a:rPr lang="en-AU" dirty="0"/>
              <a:t>BRAN adopt, similar to </a:t>
            </a:r>
            <a:r>
              <a:rPr lang="en-AU" dirty="0" smtClean="0"/>
              <a:t>Wi-Fi, for a 20MHz channel, either:</a:t>
            </a:r>
          </a:p>
          <a:p>
            <a:pPr lvl="2"/>
            <a:r>
              <a:rPr lang="en-AU" dirty="0" smtClean="0"/>
              <a:t>ED threshold as less than </a:t>
            </a:r>
            <a:r>
              <a:rPr lang="en-AU" dirty="0" smtClean="0"/>
              <a:t>-</a:t>
            </a:r>
            <a:r>
              <a:rPr lang="en-AU" dirty="0" smtClean="0"/>
              <a:t>77</a:t>
            </a:r>
            <a:r>
              <a:rPr lang="en-AU" dirty="0" smtClean="0"/>
              <a:t>dBm</a:t>
            </a:r>
            <a:endParaRPr lang="en-AU" dirty="0" smtClean="0"/>
          </a:p>
          <a:p>
            <a:pPr lvl="3"/>
            <a:r>
              <a:rPr lang="en-AU" dirty="0"/>
              <a:t>Note: a lower ED threshold assists LAA mitigate hidden station issues</a:t>
            </a:r>
          </a:p>
          <a:p>
            <a:pPr lvl="2"/>
            <a:r>
              <a:rPr lang="en-AU" dirty="0" smtClean="0"/>
              <a:t>ED threshold as less than -62dBm if the device also undertakes </a:t>
            </a:r>
            <a:r>
              <a:rPr lang="en-AU" dirty="0"/>
              <a:t>Wi-Fi </a:t>
            </a:r>
            <a:r>
              <a:rPr lang="en-AU" dirty="0" smtClean="0"/>
              <a:t>PD </a:t>
            </a:r>
            <a:r>
              <a:rPr lang="en-AU" dirty="0"/>
              <a:t>at </a:t>
            </a:r>
            <a:r>
              <a:rPr lang="en-AU" dirty="0" smtClean="0"/>
              <a:t>less than </a:t>
            </a:r>
            <a:r>
              <a:rPr lang="en-AU" dirty="0"/>
              <a:t>-</a:t>
            </a:r>
            <a:r>
              <a:rPr lang="en-AU" dirty="0" smtClean="0"/>
              <a:t>82dBm</a:t>
            </a:r>
          </a:p>
          <a:p>
            <a:pPr lvl="1"/>
            <a:r>
              <a:rPr lang="en-US" dirty="0" smtClean="0"/>
              <a:t>Note</a:t>
            </a:r>
            <a:r>
              <a:rPr lang="en-US" dirty="0" smtClean="0"/>
              <a:t>: PD is not strictly technology neutral but it does pragmatically recognize there is a huge base of legacy Wi-Fi equipment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</a:t>
            </a:r>
            <a:r>
              <a:rPr lang="en-AU" dirty="0" smtClean="0"/>
              <a:t>use access rules similar to those used by Wi-Fi 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53465"/>
              </p:ext>
            </p:extLst>
          </p:nvPr>
        </p:nvGraphicFramePr>
        <p:xfrm>
          <a:off x="152400" y="1823931"/>
          <a:ext cx="8839200" cy="45886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72908"/>
                <a:gridCol w="1161423"/>
                <a:gridCol w="6304869"/>
              </a:tblGrid>
              <a:tr h="592011">
                <a:tc rowSpan="8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Access based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on Wi-Fi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LBT rules in terms that allow flexibility and innovation, within limits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Execute LBT and exponential back-off mechanisms before any transmission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Allow a limited number of control frames to be transmitted without any LBT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Count a random number of slots within a contention window as a back-off procedure 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Adjust contention window based on successful &amp; unsuccessful transmission of frames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Enable </a:t>
                      </a:r>
                      <a:r>
                        <a:rPr lang="en-US" sz="1600" dirty="0" err="1" smtClean="0"/>
                        <a:t>QoS</a:t>
                      </a:r>
                      <a:r>
                        <a:rPr lang="en-US" sz="1600" dirty="0" smtClean="0"/>
                        <a:t> using multiple access engines in a device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Set parameters for </a:t>
                      </a:r>
                      <a:r>
                        <a:rPr lang="en-AU" sz="1600" dirty="0" err="1" smtClean="0"/>
                        <a:t>QoS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must undertake LBT before accessing secondary channels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5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Principle</a:t>
            </a:r>
            <a:r>
              <a:rPr lang="en-AU" dirty="0" smtClean="0"/>
              <a:t>: define LBT rules in terms that allow flexibility and innovation, within limits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It is proposed that </a:t>
            </a:r>
            <a:r>
              <a:rPr lang="en-AU" dirty="0" smtClean="0"/>
              <a:t>an LAA </a:t>
            </a:r>
            <a:r>
              <a:rPr lang="en-AU" dirty="0" smtClean="0"/>
              <a:t>device must use a LBT plus “truncated, exponential back-off” mechanism before it can access the medium</a:t>
            </a:r>
          </a:p>
          <a:p>
            <a:pPr lvl="2"/>
            <a:r>
              <a:rPr lang="en-AU" dirty="0" smtClean="0"/>
              <a:t>This proposal is aligned with the Cat 4 LAA proposal in 3GPP and Wi-Fi</a:t>
            </a:r>
          </a:p>
          <a:p>
            <a:pPr lvl="1"/>
            <a:r>
              <a:rPr lang="en-AU" dirty="0" smtClean="0"/>
              <a:t>The mechanism is defined in terms that allow systems a degree of flexibility in implementation details</a:t>
            </a:r>
          </a:p>
          <a:p>
            <a:pPr lvl="2"/>
            <a:r>
              <a:rPr lang="en-AU" dirty="0" smtClean="0"/>
              <a:t>This approach enables innovative solutions, while also achieving the goal of fair sharing of unlicensed spectrum (article 3.2 of the </a:t>
            </a:r>
            <a:r>
              <a:rPr lang="en-AU" dirty="0" smtClean="0"/>
              <a:t>RE-D in Europe)</a:t>
            </a:r>
            <a:endParaRPr lang="en-AU" dirty="0" smtClean="0"/>
          </a:p>
          <a:p>
            <a:pPr lvl="1"/>
            <a:r>
              <a:rPr lang="en-AU" dirty="0" smtClean="0"/>
              <a:t>It is proposed that multiple priority levels are defined by the use of multiple virtual “access engines” within a device</a:t>
            </a:r>
          </a:p>
          <a:p>
            <a:pPr lvl="2"/>
            <a:r>
              <a:rPr lang="en-AU" dirty="0" smtClean="0"/>
              <a:t>A priority level is defined by tuple of </a:t>
            </a:r>
            <a:r>
              <a:rPr lang="en-AU" dirty="0" err="1" smtClean="0"/>
              <a:t>CWmin</a:t>
            </a:r>
            <a:r>
              <a:rPr lang="en-AU" dirty="0" smtClean="0"/>
              <a:t>, </a:t>
            </a:r>
            <a:r>
              <a:rPr lang="en-AU" dirty="0" err="1" smtClean="0"/>
              <a:t>CWmax</a:t>
            </a:r>
            <a:r>
              <a:rPr lang="en-AU" dirty="0" smtClean="0"/>
              <a:t> and the defer </a:t>
            </a:r>
            <a:r>
              <a:rPr lang="en-AU" dirty="0" smtClean="0"/>
              <a:t>period</a:t>
            </a:r>
          </a:p>
          <a:p>
            <a:pPr lvl="2"/>
            <a:r>
              <a:rPr lang="en-AU" dirty="0" smtClean="0"/>
              <a:t>Note: there has been no consideration of priority in 3GPP simulations</a:t>
            </a:r>
            <a:endParaRPr lang="en-AU" dirty="0" smtClean="0"/>
          </a:p>
          <a:p>
            <a:pPr lvl="2"/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98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execute LBT and exponential back-off mechanisms before and after any transmission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An “access engine” within a device may </a:t>
            </a:r>
            <a:r>
              <a:rPr lang="en-AU" dirty="0"/>
              <a:t>transmit </a:t>
            </a:r>
            <a:r>
              <a:rPr lang="en-AU" dirty="0" smtClean="0"/>
              <a:t>consecutive multiple frames (in a TxOP) starting on </a:t>
            </a:r>
            <a:r>
              <a:rPr lang="en-AU" dirty="0"/>
              <a:t>a slot boundary </a:t>
            </a:r>
            <a:r>
              <a:rPr lang="en-AU" dirty="0" smtClean="0"/>
              <a:t>if:</a:t>
            </a:r>
          </a:p>
          <a:p>
            <a:pPr lvl="2"/>
            <a:r>
              <a:rPr lang="en-AU" dirty="0"/>
              <a:t>T</a:t>
            </a:r>
            <a:r>
              <a:rPr lang="en-AU" dirty="0" smtClean="0"/>
              <a:t>he medium </a:t>
            </a:r>
            <a:r>
              <a:rPr lang="en-AU" dirty="0"/>
              <a:t>is “</a:t>
            </a:r>
            <a:r>
              <a:rPr lang="en-AU" dirty="0" smtClean="0"/>
              <a:t>free” AND</a:t>
            </a:r>
          </a:p>
          <a:p>
            <a:pPr lvl="2"/>
            <a:r>
              <a:rPr lang="en-AU" dirty="0"/>
              <a:t>A</a:t>
            </a:r>
            <a:r>
              <a:rPr lang="en-AU" dirty="0" smtClean="0"/>
              <a:t>ny back-off procedure has completed AND</a:t>
            </a:r>
          </a:p>
          <a:p>
            <a:pPr lvl="2"/>
            <a:r>
              <a:rPr lang="en-US" dirty="0" smtClean="0"/>
              <a:t>No </a:t>
            </a:r>
            <a:r>
              <a:rPr lang="en-US" dirty="0"/>
              <a:t>higher priority </a:t>
            </a:r>
            <a:r>
              <a:rPr lang="en-US" dirty="0" smtClean="0"/>
              <a:t>“access </a:t>
            </a:r>
            <a:r>
              <a:rPr lang="en-US" dirty="0" smtClean="0"/>
              <a:t>engine” </a:t>
            </a:r>
            <a:r>
              <a:rPr lang="en-US" dirty="0" smtClean="0"/>
              <a:t>in the same device </a:t>
            </a:r>
            <a:r>
              <a:rPr lang="en-US" dirty="0" smtClean="0"/>
              <a:t>is </a:t>
            </a:r>
            <a:r>
              <a:rPr lang="en-US" dirty="0" smtClean="0"/>
              <a:t>eligible to transmit</a:t>
            </a:r>
            <a:endParaRPr lang="en-AU" dirty="0" smtClean="0"/>
          </a:p>
          <a:p>
            <a:pPr lvl="1"/>
            <a:r>
              <a:rPr lang="en-AU" dirty="0" smtClean="0"/>
              <a:t>An “access engine” </a:t>
            </a:r>
            <a:r>
              <a:rPr lang="en-AU" dirty="0"/>
              <a:t>within a device</a:t>
            </a:r>
            <a:r>
              <a:rPr lang="en-AU" dirty="0" smtClean="0"/>
              <a:t> </a:t>
            </a:r>
            <a:r>
              <a:rPr lang="en-AU" dirty="0"/>
              <a:t>must </a:t>
            </a:r>
            <a:r>
              <a:rPr lang="en-AU" dirty="0" smtClean="0"/>
              <a:t>execute a back-off procedure</a:t>
            </a:r>
          </a:p>
          <a:p>
            <a:pPr lvl="2"/>
            <a:r>
              <a:rPr lang="en-AU" dirty="0"/>
              <a:t>W</a:t>
            </a:r>
            <a:r>
              <a:rPr lang="en-AU" dirty="0" smtClean="0"/>
              <a:t>hen the medium is “busy” at the time it queues the first frame in the </a:t>
            </a:r>
            <a:r>
              <a:rPr lang="en-AU" dirty="0" err="1" smtClean="0"/>
              <a:t>TxOP</a:t>
            </a:r>
            <a:r>
              <a:rPr lang="en-AU" dirty="0" smtClean="0"/>
              <a:t> for </a:t>
            </a:r>
            <a:r>
              <a:rPr lang="en-AU" dirty="0"/>
              <a:t>transmission OR</a:t>
            </a:r>
            <a:endParaRPr lang="en-AU" dirty="0" smtClean="0"/>
          </a:p>
          <a:p>
            <a:pPr lvl="2"/>
            <a:r>
              <a:rPr lang="en-AU" dirty="0"/>
              <a:t>A</a:t>
            </a:r>
            <a:r>
              <a:rPr lang="en-AU" dirty="0" smtClean="0"/>
              <a:t>fter transmission of a complete </a:t>
            </a:r>
            <a:r>
              <a:rPr lang="en-AU" dirty="0" err="1" smtClean="0"/>
              <a:t>TxOP</a:t>
            </a:r>
            <a:r>
              <a:rPr lang="en-AU" dirty="0" smtClean="0"/>
              <a:t> OR</a:t>
            </a:r>
          </a:p>
          <a:p>
            <a:pPr lvl="2"/>
            <a:r>
              <a:rPr lang="en-US" dirty="0" smtClean="0"/>
              <a:t>When an “access engine” in the same device at a higher priority level causes a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smtClean="0"/>
              <a:t>deferral</a:t>
            </a:r>
            <a:endParaRPr lang="en-AU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5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 welcomes the opportunity to collaborate with 3GPP today and into the future</a:t>
            </a:r>
            <a:endParaRPr lang="en-AU" dirty="0"/>
          </a:p>
        </p:txBody>
      </p:sp>
      <p:sp>
        <p:nvSpPr>
          <p:cNvPr id="8" name="Rectangle 7"/>
          <p:cNvSpPr/>
          <p:nvPr/>
        </p:nvSpPr>
        <p:spPr>
          <a:xfrm>
            <a:off x="609600" y="17526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Wi-Fi </a:t>
            </a:r>
            <a:r>
              <a:rPr lang="en-AU" sz="1600" dirty="0">
                <a:solidFill>
                  <a:schemeClr val="tx1"/>
                </a:solidFill>
              </a:rPr>
              <a:t>has been a massive economic success in the US, in Europe and globally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This benefit of “</a:t>
            </a:r>
            <a:r>
              <a:rPr lang="en-AU" sz="1600" i="1" dirty="0">
                <a:solidFill>
                  <a:schemeClr val="tx1"/>
                </a:solidFill>
              </a:rPr>
              <a:t>anyone, anytime, any place</a:t>
            </a:r>
            <a:r>
              <a:rPr lang="en-AU" sz="1600" dirty="0">
                <a:solidFill>
                  <a:schemeClr val="tx1"/>
                </a:solidFill>
              </a:rPr>
              <a:t>” must not be threatened by new access </a:t>
            </a:r>
            <a:r>
              <a:rPr lang="en-AU" sz="1600" dirty="0" smtClean="0">
                <a:solidFill>
                  <a:schemeClr val="tx1"/>
                </a:solidFill>
              </a:rPr>
              <a:t>mechanisms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34290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New </a:t>
            </a:r>
            <a:r>
              <a:rPr lang="en-AU" sz="1600" dirty="0">
                <a:solidFill>
                  <a:schemeClr val="tx1"/>
                </a:solidFill>
              </a:rPr>
              <a:t>access mechanisms such as LAA need compelling evidence – and there is not much time to gather it!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Evidence from 15 years of  Wi-Fi suggests LBT with exponential back off is a suitable solution, as does recent work by 3GPP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5105400"/>
            <a:ext cx="419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IEEE </a:t>
            </a:r>
            <a:r>
              <a:rPr lang="en-AU" sz="1600" dirty="0">
                <a:solidFill>
                  <a:schemeClr val="tx1"/>
                </a:solidFill>
              </a:rPr>
              <a:t>802 recommends 3GPP consider a variety of principles for LAA to promote fair </a:t>
            </a:r>
            <a:r>
              <a:rPr lang="en-AU" sz="1600" dirty="0" smtClean="0">
                <a:solidFill>
                  <a:schemeClr val="tx1"/>
                </a:solidFill>
              </a:rPr>
              <a:t>sharing, </a:t>
            </a:r>
            <a:r>
              <a:rPr lang="en-AU" sz="1600" dirty="0">
                <a:solidFill>
                  <a:schemeClr val="tx1"/>
                </a:solidFill>
              </a:rPr>
              <a:t>based on Wi-Fi like </a:t>
            </a:r>
            <a:r>
              <a:rPr lang="en-AU" sz="1600" dirty="0" smtClean="0">
                <a:solidFill>
                  <a:schemeClr val="tx1"/>
                </a:solidFill>
              </a:rPr>
              <a:t>access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5105400"/>
            <a:ext cx="3505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tx1"/>
                </a:solidFill>
              </a:rPr>
              <a:t>Aside</a:t>
            </a:r>
            <a:r>
              <a:rPr lang="en-AU" sz="1600" dirty="0">
                <a:solidFill>
                  <a:schemeClr val="tx1"/>
                </a:solidFill>
              </a:rPr>
              <a:t>: IEEE 802 request 3GPP </a:t>
            </a:r>
            <a:r>
              <a:rPr lang="en-AU" sz="1600" dirty="0" smtClean="0">
                <a:solidFill>
                  <a:schemeClr val="tx1"/>
                </a:solidFill>
              </a:rPr>
              <a:t>develop processes for </a:t>
            </a:r>
            <a:r>
              <a:rPr lang="en-AU" sz="1600" dirty="0">
                <a:solidFill>
                  <a:schemeClr val="tx1"/>
                </a:solidFill>
              </a:rPr>
              <a:t>all stakeholders to have a </a:t>
            </a:r>
            <a:r>
              <a:rPr lang="en-AU" sz="1600" dirty="0" smtClean="0">
                <a:solidFill>
                  <a:schemeClr val="tx1"/>
                </a:solidFill>
              </a:rPr>
              <a:t>real say </a:t>
            </a:r>
            <a:r>
              <a:rPr lang="en-AU" sz="1600" dirty="0">
                <a:solidFill>
                  <a:schemeClr val="tx1"/>
                </a:solidFill>
              </a:rPr>
              <a:t>in LAA </a:t>
            </a:r>
            <a:r>
              <a:rPr lang="en-AU" sz="1600" dirty="0" smtClean="0">
                <a:solidFill>
                  <a:schemeClr val="tx1"/>
                </a:solidFill>
              </a:rPr>
              <a:t>coexistence mechanisms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>
            <a:off x="1752600" y="29718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1752600" y="46482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8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</a:t>
            </a:r>
            <a:r>
              <a:rPr lang="en-AU" dirty="0" smtClean="0"/>
              <a:t>allow a limited number of control frames to be transmitted without any LBT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Normally the access mechanism must operate before any transmission</a:t>
            </a:r>
          </a:p>
          <a:p>
            <a:pPr lvl="1"/>
            <a:r>
              <a:rPr lang="en-AU" dirty="0" smtClean="0"/>
              <a:t>Exception</a:t>
            </a:r>
            <a:r>
              <a:rPr lang="en-AU" dirty="0" smtClean="0"/>
              <a:t>: a short </a:t>
            </a:r>
            <a:r>
              <a:rPr lang="en-AU" dirty="0"/>
              <a:t>control frame </a:t>
            </a:r>
            <a:r>
              <a:rPr lang="en-AU" dirty="0" smtClean="0"/>
              <a:t>may be transmitted immediately </a:t>
            </a:r>
            <a:r>
              <a:rPr lang="en-AU" dirty="0"/>
              <a:t>after a reception </a:t>
            </a:r>
            <a:r>
              <a:rPr lang="en-AU" dirty="0" smtClean="0"/>
              <a:t>of a frame from </a:t>
            </a:r>
            <a:r>
              <a:rPr lang="en-AU" dirty="0"/>
              <a:t>another access engine without checking for a “</a:t>
            </a:r>
            <a:r>
              <a:rPr lang="en-AU" dirty="0" smtClean="0"/>
              <a:t>free” medium</a:t>
            </a:r>
          </a:p>
          <a:p>
            <a:pPr lvl="2"/>
            <a:r>
              <a:rPr lang="en-AU" dirty="0" smtClean="0"/>
              <a:t>Note: this is to provide for ACKs, CTSs, </a:t>
            </a:r>
            <a:r>
              <a:rPr lang="en-AU" dirty="0" err="1" smtClean="0"/>
              <a:t>etc</a:t>
            </a:r>
            <a:r>
              <a:rPr lang="en-AU" dirty="0" smtClean="0"/>
              <a:t> in Wi-Fi and similar frames in LAA</a:t>
            </a:r>
          </a:p>
          <a:p>
            <a:pPr lvl="1"/>
            <a:r>
              <a:rPr lang="en-AU" dirty="0" smtClean="0"/>
              <a:t>It is assumed the “other</a:t>
            </a:r>
            <a:r>
              <a:rPr lang="en-AU" dirty="0" smtClean="0"/>
              <a:t>” </a:t>
            </a:r>
            <a:r>
              <a:rPr lang="en-AU" dirty="0"/>
              <a:t>access engine can </a:t>
            </a:r>
            <a:r>
              <a:rPr lang="en-AU" dirty="0" smtClean="0"/>
              <a:t>continue the TxOP immediately after the control </a:t>
            </a:r>
            <a:r>
              <a:rPr lang="en-AU" dirty="0" smtClean="0"/>
              <a:t>frame</a:t>
            </a:r>
          </a:p>
          <a:p>
            <a:pPr lvl="2"/>
            <a:r>
              <a:rPr lang="en-AU" dirty="0" err="1"/>
              <a:t>e</a:t>
            </a:r>
            <a:r>
              <a:rPr lang="en-AU" dirty="0" err="1" smtClean="0"/>
              <a:t>g</a:t>
            </a:r>
            <a:r>
              <a:rPr lang="en-AU" dirty="0" smtClean="0"/>
              <a:t> allows data, </a:t>
            </a:r>
            <a:r>
              <a:rPr lang="en-AU" dirty="0" err="1" smtClean="0"/>
              <a:t>ack</a:t>
            </a:r>
            <a:r>
              <a:rPr lang="en-AU" dirty="0" smtClean="0"/>
              <a:t>, data, </a:t>
            </a:r>
            <a:r>
              <a:rPr lang="en-AU" dirty="0" err="1" smtClean="0"/>
              <a:t>etc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23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</a:t>
            </a:r>
            <a:r>
              <a:rPr lang="en-AU" dirty="0" smtClean="0"/>
              <a:t>count a random number of slots within a contention window </a:t>
            </a:r>
            <a:r>
              <a:rPr lang="en-AU" dirty="0"/>
              <a:t>as </a:t>
            </a:r>
            <a:r>
              <a:rPr lang="en-AU" dirty="0" smtClean="0"/>
              <a:t>a back-off </a:t>
            </a:r>
            <a:r>
              <a:rPr lang="en-AU" dirty="0"/>
              <a:t>procedure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back-off procedure in each “access engine” in a device is driven by a parameter called CW (contention window), which may take values between</a:t>
            </a:r>
          </a:p>
          <a:p>
            <a:pPr lvl="2"/>
            <a:r>
              <a:rPr lang="en-AU" dirty="0" smtClean="0"/>
              <a:t>CWmin: minimum value of CW</a:t>
            </a:r>
          </a:p>
          <a:p>
            <a:pPr lvl="2"/>
            <a:r>
              <a:rPr lang="en-AU" dirty="0" smtClean="0"/>
              <a:t>CWmax: maximum value of CW</a:t>
            </a:r>
          </a:p>
          <a:p>
            <a:pPr lvl="1"/>
            <a:r>
              <a:rPr lang="en-AU" dirty="0" smtClean="0"/>
              <a:t>A </a:t>
            </a:r>
            <a:r>
              <a:rPr lang="en-AU" dirty="0"/>
              <a:t>back-off procedure in each </a:t>
            </a:r>
            <a:r>
              <a:rPr lang="en-AU" dirty="0" smtClean="0"/>
              <a:t>“access engine” </a:t>
            </a:r>
            <a:r>
              <a:rPr lang="en-AU" dirty="0"/>
              <a:t>operates </a:t>
            </a:r>
            <a:r>
              <a:rPr lang="en-AU" dirty="0" smtClean="0"/>
              <a:t>as </a:t>
            </a:r>
            <a:r>
              <a:rPr lang="en-AU" dirty="0"/>
              <a:t>follows</a:t>
            </a:r>
          </a:p>
          <a:p>
            <a:pPr lvl="2"/>
            <a:r>
              <a:rPr lang="en-AU" dirty="0"/>
              <a:t>Choose a random number q between </a:t>
            </a:r>
            <a:r>
              <a:rPr lang="en-AU" dirty="0" smtClean="0"/>
              <a:t>0 </a:t>
            </a:r>
            <a:r>
              <a:rPr lang="en-AU" dirty="0"/>
              <a:t>and CW</a:t>
            </a:r>
          </a:p>
          <a:p>
            <a:pPr lvl="2" algn="just"/>
            <a:r>
              <a:rPr lang="en-AU" dirty="0"/>
              <a:t>Count q </a:t>
            </a:r>
            <a:r>
              <a:rPr lang="en-AU" dirty="0" smtClean="0"/>
              <a:t>slots</a:t>
            </a:r>
          </a:p>
          <a:p>
            <a:pPr lvl="1" algn="just"/>
            <a:r>
              <a:rPr lang="en-AU" dirty="0" smtClean="0"/>
              <a:t>Note that a back-off procedure will implicitly countdown only while the medium is “free” because slots are defined to be “free</a:t>
            </a:r>
            <a:r>
              <a:rPr lang="en-AU" dirty="0" smtClean="0"/>
              <a:t>”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4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</a:t>
            </a:r>
            <a:r>
              <a:rPr lang="en-AU" dirty="0" smtClean="0"/>
              <a:t>adjust contention window based on successful &amp; unsuccessful transmission of frames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Each </a:t>
            </a:r>
            <a:r>
              <a:rPr lang="en-AU" dirty="0" smtClean="0"/>
              <a:t>“access engine” in a device adjusts CW independently</a:t>
            </a:r>
          </a:p>
          <a:p>
            <a:pPr lvl="1"/>
            <a:r>
              <a:rPr lang="en-AU" dirty="0" smtClean="0"/>
              <a:t>CW is initially set to </a:t>
            </a:r>
            <a:r>
              <a:rPr lang="en-AU" dirty="0" err="1" smtClean="0"/>
              <a:t>CWmin</a:t>
            </a:r>
            <a:r>
              <a:rPr lang="en-AU" dirty="0"/>
              <a:t>, </a:t>
            </a:r>
            <a:r>
              <a:rPr lang="en-AU" dirty="0" smtClean="0"/>
              <a:t>with a maximum </a:t>
            </a:r>
            <a:r>
              <a:rPr lang="en-AU" dirty="0"/>
              <a:t>value of </a:t>
            </a:r>
            <a:r>
              <a:rPr lang="en-AU" dirty="0" err="1" smtClean="0"/>
              <a:t>CWmax</a:t>
            </a:r>
            <a:endParaRPr lang="en-AU" dirty="0" smtClean="0"/>
          </a:p>
          <a:p>
            <a:pPr lvl="1"/>
            <a:r>
              <a:rPr lang="en-AU" dirty="0" smtClean="0"/>
              <a:t>CW is reset to CWmin when evidence is received that the first frame in a past TxOP has been successfully received</a:t>
            </a:r>
          </a:p>
          <a:p>
            <a:pPr lvl="2"/>
            <a:r>
              <a:rPr lang="en-AU" dirty="0" err="1" smtClean="0"/>
              <a:t>eg</a:t>
            </a:r>
            <a:r>
              <a:rPr lang="en-AU" dirty="0" smtClean="0"/>
              <a:t> </a:t>
            </a:r>
            <a:r>
              <a:rPr lang="en-AU" dirty="0" smtClean="0"/>
              <a:t>an immediate </a:t>
            </a:r>
            <a:r>
              <a:rPr lang="en-AU" dirty="0" smtClean="0"/>
              <a:t>ACK in </a:t>
            </a:r>
            <a:r>
              <a:rPr lang="en-AU" dirty="0" smtClean="0"/>
              <a:t>Wi-Fi, </a:t>
            </a:r>
            <a:r>
              <a:rPr lang="en-AU" dirty="0" smtClean="0"/>
              <a:t>a delayed ACK in LAA</a:t>
            </a:r>
          </a:p>
          <a:p>
            <a:pPr lvl="1"/>
            <a:r>
              <a:rPr lang="en-AU" dirty="0"/>
              <a:t>CW may also be reset after a system defined number of consecutive transmission failures</a:t>
            </a:r>
          </a:p>
          <a:p>
            <a:pPr lvl="2"/>
            <a:r>
              <a:rPr lang="en-US" dirty="0"/>
              <a:t>Note: this is analogous to the retry counts in Wi-Fi</a:t>
            </a:r>
            <a:endParaRPr lang="en-AU" dirty="0"/>
          </a:p>
          <a:p>
            <a:pPr lvl="1"/>
            <a:r>
              <a:rPr lang="en-AU" dirty="0" smtClean="0"/>
              <a:t>CW is doubled (plus one) each time evidence </a:t>
            </a:r>
            <a:r>
              <a:rPr lang="en-AU" dirty="0"/>
              <a:t>is received that the first frame in a </a:t>
            </a:r>
            <a:r>
              <a:rPr lang="en-AU" dirty="0" smtClean="0"/>
              <a:t>past TxOP </a:t>
            </a:r>
            <a:r>
              <a:rPr lang="en-AU" dirty="0"/>
              <a:t>has </a:t>
            </a:r>
            <a:r>
              <a:rPr lang="en-AU" dirty="0" smtClean="0"/>
              <a:t>not been </a:t>
            </a:r>
            <a:r>
              <a:rPr lang="en-AU" dirty="0"/>
              <a:t>successfully </a:t>
            </a:r>
            <a:r>
              <a:rPr lang="en-AU" dirty="0" smtClean="0"/>
              <a:t>received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</a:t>
            </a:r>
            <a:r>
              <a:rPr lang="en-AU" dirty="0" smtClean="0"/>
              <a:t>evidence could be from missing ACK </a:t>
            </a:r>
            <a:r>
              <a:rPr lang="en-AU" dirty="0"/>
              <a:t>in 802.11, a delayed </a:t>
            </a:r>
            <a:r>
              <a:rPr lang="en-AU" dirty="0" smtClean="0"/>
              <a:t>NACK in LAA</a:t>
            </a:r>
          </a:p>
          <a:p>
            <a:pPr lvl="2"/>
            <a:r>
              <a:rPr lang="en-AU" dirty="0" smtClean="0"/>
              <a:t>Note: CW remains the same when transmission by a higher priority “access engine” causes the transmission of a </a:t>
            </a:r>
            <a:r>
              <a:rPr lang="en-AU" dirty="0" err="1" smtClean="0"/>
              <a:t>TxOP</a:t>
            </a:r>
            <a:r>
              <a:rPr lang="en-AU" dirty="0" smtClean="0"/>
              <a:t> to be deferred</a:t>
            </a:r>
          </a:p>
          <a:p>
            <a:pPr marL="474662" lvl="2" indent="0">
              <a:buNone/>
            </a:pPr>
            <a:endParaRPr lang="en-AU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05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Principle</a:t>
            </a:r>
            <a:r>
              <a:rPr lang="en-US" dirty="0" smtClean="0"/>
              <a:t>: enable </a:t>
            </a:r>
            <a:r>
              <a:rPr lang="en-US" dirty="0" err="1" smtClean="0"/>
              <a:t>QoS</a:t>
            </a:r>
            <a:r>
              <a:rPr lang="en-US" dirty="0" smtClean="0"/>
              <a:t> using multiple “access engines” in a device, similar to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QoS</a:t>
            </a:r>
            <a:r>
              <a:rPr lang="en-US" dirty="0" smtClean="0"/>
              <a:t> is enabled in a LBT plus back-off environment in Wi-Fi using four “access engines” operating in parallel within a device</a:t>
            </a:r>
          </a:p>
          <a:p>
            <a:pPr lvl="2"/>
            <a:r>
              <a:rPr lang="en-US" dirty="0" smtClean="0"/>
              <a:t>The priority levels are voice, video, best effort (typical) and background</a:t>
            </a:r>
          </a:p>
          <a:p>
            <a:pPr lvl="1"/>
            <a:r>
              <a:rPr lang="en-US" dirty="0" smtClean="0"/>
              <a:t>3GPP do not appear to have considered </a:t>
            </a:r>
            <a:r>
              <a:rPr lang="en-US" dirty="0" err="1" smtClean="0"/>
              <a:t>QoS</a:t>
            </a:r>
            <a:r>
              <a:rPr lang="en-US" dirty="0" smtClean="0"/>
              <a:t> (either for Wi-Fi or LAA) in their simulations to date</a:t>
            </a:r>
          </a:p>
          <a:p>
            <a:pPr lvl="1"/>
            <a:r>
              <a:rPr lang="en-US" dirty="0" smtClean="0"/>
              <a:t>It </a:t>
            </a:r>
            <a:r>
              <a:rPr lang="en-US" dirty="0" smtClean="0"/>
              <a:t>is proposed that 3GPP adopt a similar </a:t>
            </a:r>
            <a:r>
              <a:rPr lang="en-US" dirty="0" err="1" smtClean="0"/>
              <a:t>QoS</a:t>
            </a:r>
            <a:r>
              <a:rPr lang="en-US" dirty="0" smtClean="0"/>
              <a:t> mechanism, if </a:t>
            </a:r>
            <a:r>
              <a:rPr lang="en-US" dirty="0" err="1" smtClean="0"/>
              <a:t>QoS</a:t>
            </a:r>
            <a:r>
              <a:rPr lang="en-US" dirty="0" smtClean="0"/>
              <a:t> is required, </a:t>
            </a:r>
            <a:r>
              <a:rPr lang="en-US" dirty="0" smtClean="0"/>
              <a:t>because it is proven and mature</a:t>
            </a:r>
          </a:p>
          <a:p>
            <a:pPr lvl="1"/>
            <a:r>
              <a:rPr lang="en-US" dirty="0" smtClean="0"/>
              <a:t>Note: the way the “access engine” is described in this proposal means it is more aligned with DCF in Wi-Fi than EDCA in Wi-Fi; this means EDCA is more conservative than this proposal </a:t>
            </a:r>
          </a:p>
          <a:p>
            <a:pPr lvl="1"/>
            <a:r>
              <a:rPr lang="en-US" dirty="0" smtClean="0"/>
              <a:t>While this proposal does not limit the use of high priority access, it is expected that devices would use high priority responsibly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02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</a:t>
            </a:r>
            <a:r>
              <a:rPr lang="en-AU" dirty="0" smtClean="0"/>
              <a:t>set minimum parameters for </a:t>
            </a:r>
            <a:r>
              <a:rPr lang="en-AU" dirty="0" err="1" smtClean="0"/>
              <a:t>QoS</a:t>
            </a:r>
            <a:r>
              <a:rPr lang="en-AU" dirty="0" smtClean="0"/>
              <a:t>, similar to Wi-Fi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4800600"/>
            <a:ext cx="7772400" cy="1295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/>
              <a:t>Note: an “access engine” may use higher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/>
              <a:t>Note: we will probably want to define different values for </a:t>
            </a:r>
            <a:r>
              <a:rPr lang="en-AU" b="0" dirty="0" smtClean="0"/>
              <a:t>APs, </a:t>
            </a:r>
            <a:r>
              <a:rPr lang="en-AU" b="0" dirty="0"/>
              <a:t>like Wi-Fi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/>
              <a:t>Note: these values are based on a DCF interpretation of </a:t>
            </a:r>
            <a:r>
              <a:rPr lang="en-AU" b="0" dirty="0" smtClean="0"/>
              <a:t>EDCA – we could make it straight EDCA!</a:t>
            </a:r>
            <a:endParaRPr lang="en-AU" b="0" dirty="0">
              <a:solidFill>
                <a:srgbClr val="FF0000"/>
              </a:solidFill>
            </a:endParaRPr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492017"/>
              </p:ext>
            </p:extLst>
          </p:nvPr>
        </p:nvGraphicFramePr>
        <p:xfrm>
          <a:off x="1066801" y="2084851"/>
          <a:ext cx="7086600" cy="256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  <a:gridCol w="1417320"/>
              </a:tblGrid>
              <a:tr h="4328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Level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Priority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CWmin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Cwmax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4328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Highest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Voice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Next highest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Video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Typical</a:t>
                      </a:r>
                      <a:r>
                        <a:rPr lang="en-US" sz="1600" baseline="0" dirty="0" smtClean="0"/>
                        <a:t> 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Best effort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1023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Background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1023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3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devices </a:t>
            </a:r>
            <a:r>
              <a:rPr lang="en-AU" dirty="0" smtClean="0"/>
              <a:t>must undertake LBT before accessing secondary channels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access mechanisms described in this document are based on access to a 20MHz channel</a:t>
            </a:r>
          </a:p>
          <a:p>
            <a:pPr lvl="1"/>
            <a:r>
              <a:rPr lang="en-AU" dirty="0" smtClean="0"/>
              <a:t>However, Wi-Fi accesses 40MHz, 80MHz, 160Mhz too, and presumably LAA will want the same flexibility</a:t>
            </a:r>
          </a:p>
          <a:p>
            <a:pPr lvl="1"/>
            <a:r>
              <a:rPr lang="en-AU" dirty="0" smtClean="0"/>
              <a:t>It is proposed that LAA use a similar mechanism to Wi-Fi to access secondary channels</a:t>
            </a:r>
          </a:p>
          <a:p>
            <a:pPr lvl="1"/>
            <a:r>
              <a:rPr lang="en-AU" dirty="0" smtClean="0"/>
              <a:t>This means that at least a short LBT is undertaken in secondary channels after execution of a full access procedure </a:t>
            </a:r>
            <a:r>
              <a:rPr lang="en-AU" dirty="0" smtClean="0"/>
              <a:t> in the primary channel</a:t>
            </a:r>
            <a:endParaRPr lang="en-AU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4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Summary</a:t>
            </a:r>
            <a:r>
              <a:rPr lang="en-AU" dirty="0" smtClean="0"/>
              <a:t>: “Access </a:t>
            </a:r>
            <a:r>
              <a:rPr lang="en-AU" dirty="0" smtClean="0"/>
              <a:t>engine” operation is defined by a flow diagram</a:t>
            </a:r>
            <a:endParaRPr lang="en-AU" dirty="0"/>
          </a:p>
        </p:txBody>
      </p:sp>
      <p:grpSp>
        <p:nvGrpSpPr>
          <p:cNvPr id="2" name="Group 1"/>
          <p:cNvGrpSpPr/>
          <p:nvPr/>
        </p:nvGrpSpPr>
        <p:grpSpPr>
          <a:xfrm>
            <a:off x="1066800" y="1752600"/>
            <a:ext cx="6787443" cy="4596340"/>
            <a:chOff x="539551" y="981124"/>
            <a:chExt cx="7416825" cy="3894882"/>
          </a:xfrm>
          <a:effectLst/>
        </p:grpSpPr>
        <p:sp>
          <p:nvSpPr>
            <p:cNvPr id="4" name="Rectangle 3"/>
            <p:cNvSpPr/>
            <p:nvPr/>
          </p:nvSpPr>
          <p:spPr>
            <a:xfrm>
              <a:off x="2411758" y="987574"/>
              <a:ext cx="1512169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5" name="Flowchart: Decision 4"/>
            <p:cNvSpPr/>
            <p:nvPr/>
          </p:nvSpPr>
          <p:spPr>
            <a:xfrm>
              <a:off x="2411760" y="1491630"/>
              <a:ext cx="1512168" cy="576064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411758" y="2283718"/>
              <a:ext cx="1512169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11760" y="2787774"/>
              <a:ext cx="1512169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411760" y="3291830"/>
              <a:ext cx="1512168" cy="576064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9551" y="3795886"/>
              <a:ext cx="1512169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  <p:cxnSp>
          <p:nvCxnSpPr>
            <p:cNvPr id="12" name="Elbow Connector 11"/>
            <p:cNvCxnSpPr>
              <a:stCxn id="35" idx="1"/>
              <a:endCxn id="10" idx="2"/>
            </p:cNvCxnSpPr>
            <p:nvPr/>
          </p:nvCxnSpPr>
          <p:spPr>
            <a:xfrm rot="10800000">
              <a:off x="1295636" y="4155926"/>
              <a:ext cx="1116124" cy="2160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0"/>
              <a:endCxn id="8" idx="1"/>
            </p:cNvCxnSpPr>
            <p:nvPr/>
          </p:nvCxnSpPr>
          <p:spPr>
            <a:xfrm rot="5400000" flipH="1" flipV="1">
              <a:off x="1745686" y="3129812"/>
              <a:ext cx="216024" cy="11161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8" idx="2"/>
              <a:endCxn id="35" idx="0"/>
            </p:cNvCxnSpPr>
            <p:nvPr/>
          </p:nvCxnSpPr>
          <p:spPr>
            <a:xfrm rot="5400000">
              <a:off x="3059832" y="3975906"/>
              <a:ext cx="21602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7" idx="2"/>
              <a:endCxn id="8" idx="0"/>
            </p:cNvCxnSpPr>
            <p:nvPr/>
          </p:nvCxnSpPr>
          <p:spPr>
            <a:xfrm rot="5400000">
              <a:off x="3095837" y="3219822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Flowchart: Decision 34"/>
            <p:cNvSpPr/>
            <p:nvPr/>
          </p:nvSpPr>
          <p:spPr>
            <a:xfrm>
              <a:off x="2411760" y="4083918"/>
              <a:ext cx="1512168" cy="576064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Elbow Connector 38"/>
            <p:cNvCxnSpPr>
              <a:stCxn id="35" idx="2"/>
              <a:endCxn id="7" idx="1"/>
            </p:cNvCxnSpPr>
            <p:nvPr/>
          </p:nvCxnSpPr>
          <p:spPr>
            <a:xfrm rot="5400000" flipH="1">
              <a:off x="1943708" y="3435846"/>
              <a:ext cx="1692188" cy="756084"/>
            </a:xfrm>
            <a:prstGeom prst="bentConnector4">
              <a:avLst>
                <a:gd name="adj1" fmla="val -13509"/>
                <a:gd name="adj2" fmla="val 39003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Flowchart: Decision 57"/>
            <p:cNvSpPr/>
            <p:nvPr/>
          </p:nvSpPr>
          <p:spPr>
            <a:xfrm>
              <a:off x="6300192" y="1491630"/>
              <a:ext cx="1512168" cy="576064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59" name="Elbow Connector 58"/>
            <p:cNvCxnSpPr>
              <a:stCxn id="5" idx="3"/>
              <a:endCxn id="58" idx="1"/>
            </p:cNvCxnSpPr>
            <p:nvPr/>
          </p:nvCxnSpPr>
          <p:spPr>
            <a:xfrm>
              <a:off x="3923928" y="1779662"/>
              <a:ext cx="237626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61"/>
            <p:cNvCxnSpPr>
              <a:stCxn id="58" idx="2"/>
              <a:endCxn id="6" idx="3"/>
            </p:cNvCxnSpPr>
            <p:nvPr/>
          </p:nvCxnSpPr>
          <p:spPr>
            <a:xfrm rot="5400000">
              <a:off x="5292080" y="699542"/>
              <a:ext cx="396044" cy="31323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Elbow Connector 64"/>
            <p:cNvCxnSpPr>
              <a:stCxn id="5" idx="2"/>
              <a:endCxn id="6" idx="0"/>
            </p:cNvCxnSpPr>
            <p:nvPr/>
          </p:nvCxnSpPr>
          <p:spPr>
            <a:xfrm rot="5400000">
              <a:off x="3059832" y="2175706"/>
              <a:ext cx="216024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>
              <a:stCxn id="6" idx="2"/>
              <a:endCxn id="7" idx="0"/>
            </p:cNvCxnSpPr>
            <p:nvPr/>
          </p:nvCxnSpPr>
          <p:spPr>
            <a:xfrm rot="16200000" flipH="1">
              <a:off x="3095836" y="2715765"/>
              <a:ext cx="144016" cy="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lowchart: Decision 73"/>
            <p:cNvSpPr/>
            <p:nvPr/>
          </p:nvSpPr>
          <p:spPr>
            <a:xfrm>
              <a:off x="6300192" y="4011910"/>
              <a:ext cx="1512168" cy="576064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355976" y="2895785"/>
              <a:ext cx="1512169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76" name="Elbow Connector 75"/>
            <p:cNvCxnSpPr>
              <a:stCxn id="75" idx="1"/>
              <a:endCxn id="6" idx="3"/>
            </p:cNvCxnSpPr>
            <p:nvPr/>
          </p:nvCxnSpPr>
          <p:spPr>
            <a:xfrm rot="10800000">
              <a:off x="3923928" y="2463739"/>
              <a:ext cx="432049" cy="612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Elbow Connector 78"/>
            <p:cNvCxnSpPr>
              <a:stCxn id="74" idx="0"/>
              <a:endCxn id="105" idx="2"/>
            </p:cNvCxnSpPr>
            <p:nvPr/>
          </p:nvCxnSpPr>
          <p:spPr>
            <a:xfrm rot="16200000" flipV="1">
              <a:off x="6729065" y="3684699"/>
              <a:ext cx="648072" cy="63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>
              <a:stCxn id="8" idx="3"/>
              <a:endCxn id="74" idx="1"/>
            </p:cNvCxnSpPr>
            <p:nvPr/>
          </p:nvCxnSpPr>
          <p:spPr>
            <a:xfrm>
              <a:off x="3923928" y="3579862"/>
              <a:ext cx="2376264" cy="7200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/>
            <p:cNvCxnSpPr>
              <a:stCxn id="58" idx="3"/>
              <a:endCxn id="105" idx="3"/>
            </p:cNvCxnSpPr>
            <p:nvPr/>
          </p:nvCxnSpPr>
          <p:spPr>
            <a:xfrm flipH="1">
              <a:off x="7806010" y="1779662"/>
              <a:ext cx="6350" cy="1296144"/>
            </a:xfrm>
            <a:prstGeom prst="bentConnector3">
              <a:avLst>
                <a:gd name="adj1" fmla="val -360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lbow Connector 89"/>
            <p:cNvCxnSpPr>
              <a:stCxn id="74" idx="3"/>
              <a:endCxn id="4" idx="3"/>
            </p:cNvCxnSpPr>
            <p:nvPr/>
          </p:nvCxnSpPr>
          <p:spPr>
            <a:xfrm flipH="1" flipV="1">
              <a:off x="3923927" y="1167594"/>
              <a:ext cx="3888433" cy="3132348"/>
            </a:xfrm>
            <a:prstGeom prst="bentConnector3">
              <a:avLst>
                <a:gd name="adj1" fmla="val -1575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Flowchart: Preparation 92"/>
            <p:cNvSpPr/>
            <p:nvPr/>
          </p:nvSpPr>
          <p:spPr>
            <a:xfrm>
              <a:off x="755576" y="981124"/>
              <a:ext cx="882098" cy="366490"/>
            </a:xfrm>
            <a:prstGeom prst="flowChartPrepara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94" name="Elbow Connector 93"/>
            <p:cNvCxnSpPr>
              <a:stCxn id="93" idx="3"/>
              <a:endCxn id="4" idx="1"/>
            </p:cNvCxnSpPr>
            <p:nvPr/>
          </p:nvCxnSpPr>
          <p:spPr>
            <a:xfrm>
              <a:off x="1637674" y="1164369"/>
              <a:ext cx="774084" cy="322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>
              <a:stCxn id="4" idx="2"/>
              <a:endCxn id="5" idx="0"/>
            </p:cNvCxnSpPr>
            <p:nvPr/>
          </p:nvCxnSpPr>
          <p:spPr>
            <a:xfrm rot="16200000" flipH="1">
              <a:off x="3095835" y="1419621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Flowchart: Decision 104"/>
            <p:cNvSpPr/>
            <p:nvPr/>
          </p:nvSpPr>
          <p:spPr>
            <a:xfrm>
              <a:off x="6293842" y="2787774"/>
              <a:ext cx="1512168" cy="576064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ready?</a:t>
              </a:r>
            </a:p>
          </p:txBody>
        </p:sp>
        <p:cxnSp>
          <p:nvCxnSpPr>
            <p:cNvPr id="112" name="Elbow Connector 111"/>
            <p:cNvCxnSpPr>
              <a:stCxn id="105" idx="0"/>
              <a:endCxn id="6" idx="3"/>
            </p:cNvCxnSpPr>
            <p:nvPr/>
          </p:nvCxnSpPr>
          <p:spPr>
            <a:xfrm rot="16200000" flipV="1">
              <a:off x="5324909" y="1062756"/>
              <a:ext cx="324036" cy="312599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>
              <a:stCxn id="105" idx="1"/>
              <a:endCxn id="75" idx="3"/>
            </p:cNvCxnSpPr>
            <p:nvPr/>
          </p:nvCxnSpPr>
          <p:spPr>
            <a:xfrm rot="10800000">
              <a:off x="5868146" y="3075806"/>
              <a:ext cx="425697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Rectangle 148"/>
            <p:cNvSpPr/>
            <p:nvPr/>
          </p:nvSpPr>
          <p:spPr>
            <a:xfrm>
              <a:off x="3173086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3923928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776357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092280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6110177" y="2855711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7056277" y="2571750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7776357" y="408391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056277" y="379588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3167845" y="4659982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2215111" y="415592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3956475" y="33638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3203848" y="38678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304800" y="2567487"/>
            <a:ext cx="1964630" cy="9347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This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2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adopt </a:t>
            </a:r>
            <a:r>
              <a:rPr lang="en-AU" dirty="0" smtClean="0"/>
              <a:t>a variety of other principles to promote sharing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238232"/>
              </p:ext>
            </p:extLst>
          </p:nvPr>
        </p:nvGraphicFramePr>
        <p:xfrm>
          <a:off x="228600" y="2226779"/>
          <a:ext cx="8686800" cy="32596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49238"/>
                <a:gridCol w="1141399"/>
                <a:gridCol w="6196163"/>
              </a:tblGrid>
              <a:tr h="651924">
                <a:tc rowSpan="5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the maximum transmission time of 5ms for each access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Do </a:t>
                      </a:r>
                      <a:r>
                        <a:rPr lang="en-AU" sz="1600" u="sng" dirty="0" smtClean="0"/>
                        <a:t>not</a:t>
                      </a:r>
                      <a:r>
                        <a:rPr lang="en-AU" sz="1600" dirty="0" smtClean="0"/>
                        <a:t> require LAA to respect NAV from Wi-Fi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shall have mutual respect for reservations made by others using same mechanisms 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TxOPs</a:t>
                      </a:r>
                      <a:r>
                        <a:rPr lang="en-AU" sz="1600" dirty="0" smtClean="0"/>
                        <a:t> may be continued by another device after completion of a “defer” period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>
                          <a:solidFill>
                            <a:schemeClr val="tx1"/>
                          </a:solidFill>
                        </a:rPr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using or reserving channel shall use it necessary transmission purposes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2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</a:t>
            </a:r>
            <a:r>
              <a:rPr lang="en-AU" dirty="0" smtClean="0"/>
              <a:t>efine the maximum transmission time of </a:t>
            </a:r>
            <a:r>
              <a:rPr lang="en-AU" dirty="0" smtClean="0"/>
              <a:t>about 5ms </a:t>
            </a:r>
            <a:r>
              <a:rPr lang="en-AU" dirty="0" smtClean="0"/>
              <a:t>for each </a:t>
            </a:r>
            <a:r>
              <a:rPr lang="en-AU" dirty="0" err="1" smtClean="0"/>
              <a:t>TxOP</a:t>
            </a:r>
            <a:r>
              <a:rPr lang="en-AU" dirty="0" smtClean="0"/>
              <a:t>, similar to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Define a </a:t>
            </a:r>
            <a:r>
              <a:rPr lang="en-AU" dirty="0" err="1" smtClean="0"/>
              <a:t>TxOP</a:t>
            </a:r>
            <a:r>
              <a:rPr lang="en-AU" dirty="0" smtClean="0"/>
              <a:t> as the contiguous transmissions after an “access engine” gains access to the </a:t>
            </a:r>
            <a:r>
              <a:rPr lang="en-AU" dirty="0" smtClean="0"/>
              <a:t>medium (both DL and UL)</a:t>
            </a:r>
            <a:endParaRPr lang="en-AU" dirty="0" smtClean="0"/>
          </a:p>
          <a:p>
            <a:pPr lvl="1"/>
            <a:r>
              <a:rPr lang="en-AU" dirty="0"/>
              <a:t>M</a:t>
            </a:r>
            <a:r>
              <a:rPr lang="en-AU" dirty="0" smtClean="0"/>
              <a:t>ost </a:t>
            </a:r>
            <a:r>
              <a:rPr lang="en-AU" dirty="0"/>
              <a:t>3GPP Cat 4 simulations </a:t>
            </a:r>
            <a:r>
              <a:rPr lang="en-AU" dirty="0" smtClean="0"/>
              <a:t>were undertaken using maximum </a:t>
            </a:r>
            <a:r>
              <a:rPr lang="en-AU" dirty="0" err="1" smtClean="0"/>
              <a:t>TxOP</a:t>
            </a:r>
            <a:r>
              <a:rPr lang="en-AU" dirty="0" smtClean="0"/>
              <a:t> times of about 4ms, and showed reasonable </a:t>
            </a:r>
            <a:r>
              <a:rPr lang="en-AU" dirty="0"/>
              <a:t>fairness and performance </a:t>
            </a:r>
            <a:r>
              <a:rPr lang="en-AU" dirty="0" smtClean="0"/>
              <a:t>with exponential back-off</a:t>
            </a:r>
          </a:p>
          <a:p>
            <a:pPr lvl="1"/>
            <a:r>
              <a:rPr lang="en-AU" dirty="0" smtClean="0"/>
              <a:t>Some simulations </a:t>
            </a:r>
            <a:r>
              <a:rPr lang="en-AU" dirty="0" smtClean="0"/>
              <a:t>(</a:t>
            </a:r>
            <a:r>
              <a:rPr lang="en-AU" dirty="0" smtClean="0"/>
              <a:t>R1-153421) showed that a maximum </a:t>
            </a:r>
            <a:r>
              <a:rPr lang="en-AU" dirty="0" err="1" smtClean="0"/>
              <a:t>TxOP</a:t>
            </a:r>
            <a:r>
              <a:rPr lang="en-AU" dirty="0" smtClean="0"/>
              <a:t> time of </a:t>
            </a:r>
            <a:r>
              <a:rPr lang="en-AU" dirty="0"/>
              <a:t>10ms was probably too </a:t>
            </a:r>
            <a:r>
              <a:rPr lang="en-AU" dirty="0" smtClean="0"/>
              <a:t>long</a:t>
            </a:r>
          </a:p>
          <a:p>
            <a:pPr lvl="1"/>
            <a:r>
              <a:rPr lang="en-AU" dirty="0" smtClean="0"/>
              <a:t>Measurements in the field (</a:t>
            </a:r>
            <a:r>
              <a:rPr lang="en-AU" dirty="0" err="1" smtClean="0"/>
              <a:t>eg</a:t>
            </a:r>
            <a:r>
              <a:rPr lang="en-AU" dirty="0" smtClean="0"/>
              <a:t> in </a:t>
            </a:r>
            <a:r>
              <a:rPr lang="en-AU" dirty="0"/>
              <a:t>a stadium) show </a:t>
            </a:r>
            <a:r>
              <a:rPr lang="en-AU" dirty="0" smtClean="0"/>
              <a:t>that the vast majority of Wi-Fi </a:t>
            </a:r>
            <a:r>
              <a:rPr lang="en-AU" dirty="0" err="1" smtClean="0"/>
              <a:t>TxOPs</a:t>
            </a:r>
            <a:r>
              <a:rPr lang="en-AU" dirty="0" smtClean="0"/>
              <a:t> are less than </a:t>
            </a:r>
            <a:r>
              <a:rPr lang="en-AU" dirty="0" smtClean="0"/>
              <a:t>3ms – the maximum is 5.5ms</a:t>
            </a:r>
            <a:endParaRPr lang="en-AU" dirty="0" smtClean="0"/>
          </a:p>
          <a:p>
            <a:pPr lvl="1"/>
            <a:r>
              <a:rPr lang="en-AU" dirty="0" smtClean="0"/>
              <a:t>It is proposed that a reasonable upper bound for the maximum length of a TxOP is </a:t>
            </a:r>
            <a:r>
              <a:rPr lang="en-AU" dirty="0" smtClean="0"/>
              <a:t>about 5ms</a:t>
            </a:r>
            <a:endParaRPr lang="en-AU" dirty="0" smtClean="0"/>
          </a:p>
          <a:p>
            <a:pPr lvl="2"/>
            <a:r>
              <a:rPr lang="en-AU" dirty="0" smtClean="0"/>
              <a:t>5ms provides a little more efficiency and a little less fairness than </a:t>
            </a:r>
            <a:r>
              <a:rPr lang="en-AU" dirty="0" smtClean="0"/>
              <a:t>4ms</a:t>
            </a:r>
          </a:p>
          <a:p>
            <a:pPr lvl="2"/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90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Principle</a:t>
            </a:r>
            <a:r>
              <a:rPr lang="en-AU" dirty="0" smtClean="0"/>
              <a:t>: do </a:t>
            </a:r>
            <a:r>
              <a:rPr lang="en-AU" u="sng" dirty="0" smtClean="0"/>
              <a:t>not</a:t>
            </a:r>
            <a:r>
              <a:rPr lang="en-AU" dirty="0" smtClean="0"/>
              <a:t> require LAA to respect NAV from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LBT is a compromise in that it listens for energy at the tx’er, whereas energy at the rx’er is more relevant to successful reception of the transmitted frames</a:t>
            </a:r>
          </a:p>
          <a:p>
            <a:pPr lvl="1"/>
            <a:r>
              <a:rPr lang="en-AU" dirty="0" smtClean="0"/>
              <a:t>LBT is also a compromise in that there are configurations where LBT cannot be used avoid interfering with transmissions between other devices it can’t hear</a:t>
            </a:r>
          </a:p>
          <a:p>
            <a:pPr lvl="1"/>
            <a:r>
              <a:rPr lang="en-AU" dirty="0" smtClean="0"/>
              <a:t>These issues represent various forms of what are known as hidden station problems</a:t>
            </a:r>
          </a:p>
          <a:p>
            <a:pPr lvl="1"/>
            <a:r>
              <a:rPr lang="en-AU" dirty="0" smtClean="0"/>
              <a:t>Wi-Fi partially resolves hidden station problems by its use of the NAV in frames, and particularly its use of RTS/CTS control frames</a:t>
            </a:r>
          </a:p>
          <a:p>
            <a:pPr lvl="2"/>
            <a:r>
              <a:rPr lang="en-US" dirty="0" smtClean="0"/>
              <a:t>NAV in data frames actually protects ACK in Wi-Fi</a:t>
            </a:r>
            <a:endParaRPr lang="en-AU" dirty="0"/>
          </a:p>
          <a:p>
            <a:pPr lvl="1"/>
            <a:r>
              <a:rPr lang="en-AU" dirty="0" smtClean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9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228600" y="1676032"/>
            <a:ext cx="1538087" cy="1503137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endParaRPr lang="en-AU" sz="1600" i="1" dirty="0">
              <a:solidFill>
                <a:schemeClr val="tx1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2" r="14122"/>
          <a:stretch/>
        </p:blipFill>
        <p:spPr bwMode="auto">
          <a:xfrm>
            <a:off x="251769" y="1699087"/>
            <a:ext cx="1491748" cy="148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Wi-Fi has been a massive </a:t>
            </a:r>
            <a:r>
              <a:rPr lang="en-AU" dirty="0" smtClean="0"/>
              <a:t>socio-economic </a:t>
            </a:r>
            <a:r>
              <a:rPr lang="en-AU" dirty="0" smtClean="0"/>
              <a:t>success in the US, in Europe and globally …</a:t>
            </a:r>
            <a:endParaRPr lang="en-AU" dirty="0"/>
          </a:p>
        </p:txBody>
      </p:sp>
      <p:sp>
        <p:nvSpPr>
          <p:cNvPr id="5" name="Rectangle 4"/>
          <p:cNvSpPr/>
          <p:nvPr/>
        </p:nvSpPr>
        <p:spPr>
          <a:xfrm>
            <a:off x="1319512" y="3605311"/>
            <a:ext cx="1265224" cy="1106917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chemeClr val="accent5"/>
                </a:solidFill>
              </a:rPr>
              <a:t>TELECOM ADVISORY SERVICES</a:t>
            </a:r>
            <a:endParaRPr lang="en-AU" sz="1400" dirty="0" smtClean="0">
              <a:solidFill>
                <a:schemeClr val="accent5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66686" y="1676400"/>
            <a:ext cx="7153031" cy="1499658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r>
              <a:rPr lang="en-AU" sz="1600" dirty="0">
                <a:solidFill>
                  <a:schemeClr val="tx1"/>
                </a:solidFill>
              </a:rPr>
              <a:t>FCC </a:t>
            </a:r>
            <a:r>
              <a:rPr lang="en-AU" sz="1600" dirty="0" smtClean="0">
                <a:solidFill>
                  <a:schemeClr val="tx1"/>
                </a:solidFill>
              </a:rPr>
              <a:t>Commissioner </a:t>
            </a:r>
            <a:r>
              <a:rPr lang="en-AU" sz="1600" b="1" dirty="0">
                <a:solidFill>
                  <a:schemeClr val="tx1"/>
                </a:solidFill>
              </a:rPr>
              <a:t>Jessica </a:t>
            </a:r>
            <a:r>
              <a:rPr lang="en-AU" sz="1600" b="1" dirty="0" err="1">
                <a:solidFill>
                  <a:schemeClr val="tx1"/>
                </a:solidFill>
              </a:rPr>
              <a:t>Rosenworcel</a:t>
            </a:r>
            <a:r>
              <a:rPr lang="en-AU" sz="1600" b="1" dirty="0">
                <a:solidFill>
                  <a:schemeClr val="tx1"/>
                </a:solidFill>
              </a:rPr>
              <a:t> </a:t>
            </a:r>
            <a:r>
              <a:rPr lang="en-AU" sz="1600" dirty="0">
                <a:solidFill>
                  <a:schemeClr val="tx1"/>
                </a:solidFill>
              </a:rPr>
              <a:t>stated </a:t>
            </a:r>
            <a:r>
              <a:rPr lang="en-AU" sz="1600" dirty="0" smtClean="0">
                <a:solidFill>
                  <a:schemeClr val="tx1"/>
                </a:solidFill>
              </a:rPr>
              <a:t>at the </a:t>
            </a:r>
            <a:r>
              <a:rPr lang="en-AU" sz="1600" i="1" dirty="0" smtClean="0">
                <a:solidFill>
                  <a:schemeClr val="tx1"/>
                </a:solidFill>
              </a:rPr>
              <a:t>2015 </a:t>
            </a:r>
            <a:r>
              <a:rPr lang="en-AU" sz="1600" i="1" dirty="0">
                <a:solidFill>
                  <a:schemeClr val="tx1"/>
                </a:solidFill>
              </a:rPr>
              <a:t>State of the Net </a:t>
            </a:r>
            <a:r>
              <a:rPr lang="en-AU" sz="1600" i="1" dirty="0" smtClean="0">
                <a:solidFill>
                  <a:schemeClr val="tx1"/>
                </a:solidFill>
              </a:rPr>
              <a:t>Conference</a:t>
            </a:r>
            <a:r>
              <a:rPr lang="en-AU" sz="1600" dirty="0" smtClean="0">
                <a:solidFill>
                  <a:schemeClr val="tx1"/>
                </a:solidFill>
              </a:rPr>
              <a:t>:</a:t>
            </a:r>
          </a:p>
          <a:p>
            <a:pPr marL="176213" lvl="1">
              <a:spcBef>
                <a:spcPts val="700"/>
              </a:spcBef>
            </a:pPr>
            <a:r>
              <a:rPr lang="en-AU" sz="1600" i="1" dirty="0" smtClean="0">
                <a:solidFill>
                  <a:schemeClr val="tx1"/>
                </a:solidFill>
              </a:rPr>
              <a:t>Wi-Fi </a:t>
            </a:r>
            <a:r>
              <a:rPr lang="en-AU" sz="1600" i="1" dirty="0">
                <a:solidFill>
                  <a:schemeClr val="tx1"/>
                </a:solidFill>
              </a:rPr>
              <a:t>is a boon to the economy. The economic impact of unlicensed </a:t>
            </a:r>
            <a:r>
              <a:rPr lang="en-AU" sz="1600" i="1" dirty="0" smtClean="0">
                <a:solidFill>
                  <a:schemeClr val="tx1"/>
                </a:solidFill>
              </a:rPr>
              <a:t>spectrum </a:t>
            </a:r>
            <a:r>
              <a:rPr lang="en-AU" sz="1600" dirty="0" smtClean="0">
                <a:solidFill>
                  <a:schemeClr val="tx1"/>
                </a:solidFill>
              </a:rPr>
              <a:t>(in the US)</a:t>
            </a:r>
            <a:r>
              <a:rPr lang="en-AU" sz="1600" i="1" dirty="0" smtClean="0">
                <a:solidFill>
                  <a:schemeClr val="tx1"/>
                </a:solidFill>
              </a:rPr>
              <a:t> </a:t>
            </a:r>
            <a:r>
              <a:rPr lang="en-AU" sz="1600" i="1" dirty="0">
                <a:solidFill>
                  <a:schemeClr val="tx1"/>
                </a:solidFill>
              </a:rPr>
              <a:t>has been estimated at more than $140 billion annually and it's only going to grow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3605311"/>
            <a:ext cx="6334982" cy="1106917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r>
              <a:rPr lang="en-AU" sz="1600" b="1" dirty="0" smtClean="0">
                <a:solidFill>
                  <a:schemeClr val="tx1"/>
                </a:solidFill>
                <a:hlinkClick r:id="rId4"/>
              </a:rPr>
              <a:t>Katz</a:t>
            </a:r>
            <a:r>
              <a:rPr lang="en-AU" sz="1600" dirty="0" smtClean="0">
                <a:solidFill>
                  <a:schemeClr val="tx1"/>
                </a:solidFill>
                <a:hlinkClick r:id="rId4"/>
              </a:rPr>
              <a:t> </a:t>
            </a:r>
            <a:r>
              <a:rPr lang="en-AU" sz="1600" dirty="0" smtClean="0">
                <a:solidFill>
                  <a:schemeClr val="tx1"/>
                </a:solidFill>
              </a:rPr>
              <a:t>in a report in 2014, combining four previous studies, calculated an economic impact of $140 billion p.a. (</a:t>
            </a:r>
            <a:r>
              <a:rPr lang="en-AU" sz="1600" b="1" dirty="0" smtClean="0">
                <a:solidFill>
                  <a:schemeClr val="tx1"/>
                </a:solidFill>
              </a:rPr>
              <a:t>US only</a:t>
            </a:r>
            <a:r>
              <a:rPr lang="en-AU" sz="1600" dirty="0" smtClean="0">
                <a:solidFill>
                  <a:schemeClr val="tx1"/>
                </a:solidFill>
              </a:rPr>
              <a:t>), noting that this was probably an underestimate </a:t>
            </a:r>
          </a:p>
        </p:txBody>
      </p:sp>
      <p:sp>
        <p:nvSpPr>
          <p:cNvPr id="10" name="AutoShape 8" descr="http://upload.wikimedia.org/wikipedia/commons/6/64/Cisco_logo.svg"/>
          <p:cNvSpPr>
            <a:spLocks noChangeAspect="1" noChangeArrowheads="1"/>
          </p:cNvSpPr>
          <p:nvPr/>
        </p:nvSpPr>
        <p:spPr bwMode="auto">
          <a:xfrm>
            <a:off x="155575" y="-2387599"/>
            <a:ext cx="6657975" cy="49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2" name="AutoShape 13" descr="http://upload.wikimedia.org/wikipedia/commons/6/64/Cisco_logo.svg"/>
          <p:cNvSpPr>
            <a:spLocks noChangeAspect="1" noChangeArrowheads="1"/>
          </p:cNvSpPr>
          <p:nvPr/>
        </p:nvSpPr>
        <p:spPr bwMode="auto">
          <a:xfrm>
            <a:off x="460376" y="-1981199"/>
            <a:ext cx="6657975" cy="49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1325576" y="5141482"/>
            <a:ext cx="1265224" cy="1106917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2590800" y="5141482"/>
            <a:ext cx="6334982" cy="1106917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r>
              <a:rPr lang="en-AU" sz="1600" b="1" dirty="0">
                <a:solidFill>
                  <a:schemeClr val="tx1"/>
                </a:solidFill>
                <a:hlinkClick r:id="rId5"/>
              </a:rPr>
              <a:t>Plum Consulting</a:t>
            </a:r>
            <a:r>
              <a:rPr lang="en-AU" sz="1600" b="1" dirty="0">
                <a:solidFill>
                  <a:schemeClr val="tx1"/>
                </a:solidFill>
              </a:rPr>
              <a:t> </a:t>
            </a:r>
            <a:r>
              <a:rPr lang="en-AU" sz="1600" dirty="0" smtClean="0">
                <a:solidFill>
                  <a:schemeClr val="tx1"/>
                </a:solidFill>
              </a:rPr>
              <a:t>in a report in 2013 for GSMA estimated </a:t>
            </a:r>
            <a:r>
              <a:rPr lang="en-AU" sz="1600" dirty="0">
                <a:solidFill>
                  <a:schemeClr val="tx1"/>
                </a:solidFill>
              </a:rPr>
              <a:t>in 2013 that the economic value of Wi-Fi in </a:t>
            </a:r>
            <a:r>
              <a:rPr lang="en-AU" sz="1600" b="1" dirty="0" smtClean="0">
                <a:solidFill>
                  <a:schemeClr val="tx1"/>
                </a:solidFill>
              </a:rPr>
              <a:t>Europe</a:t>
            </a:r>
            <a:r>
              <a:rPr lang="en-AU" sz="1600" dirty="0" smtClean="0">
                <a:solidFill>
                  <a:schemeClr val="tx1"/>
                </a:solidFill>
              </a:rPr>
              <a:t> </a:t>
            </a:r>
            <a:r>
              <a:rPr lang="en-AU" sz="1600" dirty="0">
                <a:solidFill>
                  <a:schemeClr val="tx1"/>
                </a:solidFill>
              </a:rPr>
              <a:t>will increase from €23 billion </a:t>
            </a:r>
            <a:r>
              <a:rPr lang="en-AU" sz="1600" dirty="0" smtClean="0">
                <a:solidFill>
                  <a:schemeClr val="tx1"/>
                </a:solidFill>
              </a:rPr>
              <a:t>p.a. </a:t>
            </a:r>
            <a:r>
              <a:rPr lang="en-AU" sz="1600" dirty="0">
                <a:solidFill>
                  <a:schemeClr val="tx1"/>
                </a:solidFill>
              </a:rPr>
              <a:t>in 2013 to €95 billion </a:t>
            </a:r>
            <a:r>
              <a:rPr lang="en-AU" sz="1600" dirty="0" smtClean="0">
                <a:solidFill>
                  <a:schemeClr val="tx1"/>
                </a:solidFill>
              </a:rPr>
              <a:t>p.a. </a:t>
            </a:r>
            <a:r>
              <a:rPr lang="en-AU" sz="1600" dirty="0">
                <a:solidFill>
                  <a:schemeClr val="tx1"/>
                </a:solidFill>
              </a:rPr>
              <a:t>in 2023</a:t>
            </a:r>
            <a:endParaRPr lang="en-AU" sz="1600" i="1" dirty="0" smtClean="0">
              <a:solidFill>
                <a:schemeClr val="tx1"/>
              </a:solidFill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526" y="5461799"/>
            <a:ext cx="879874" cy="48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Elbow Connector 8"/>
          <p:cNvCxnSpPr>
            <a:stCxn id="5" idx="1"/>
            <a:endCxn id="31" idx="2"/>
          </p:cNvCxnSpPr>
          <p:nvPr/>
        </p:nvCxnSpPr>
        <p:spPr>
          <a:xfrm rot="10800000">
            <a:off x="997644" y="3179170"/>
            <a:ext cx="321868" cy="979601"/>
          </a:xfrm>
          <a:prstGeom prst="bentConnector2">
            <a:avLst/>
          </a:prstGeom>
          <a:ln w="762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6" idx="1"/>
            <a:endCxn id="15" idx="2"/>
          </p:cNvCxnSpPr>
          <p:nvPr/>
        </p:nvCxnSpPr>
        <p:spPr>
          <a:xfrm rot="10800000">
            <a:off x="997644" y="3179169"/>
            <a:ext cx="327933" cy="2515772"/>
          </a:xfrm>
          <a:prstGeom prst="bentConnector2">
            <a:avLst/>
          </a:prstGeom>
          <a:ln w="762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82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do not require LAA to respect NAV from Wi-Fi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…</a:t>
            </a:r>
          </a:p>
          <a:p>
            <a:pPr lvl="1"/>
            <a:r>
              <a:rPr lang="en-AU" dirty="0" smtClean="0"/>
              <a:t>These hidden station mitigation techniques may be less effective if LAA does not respect the NAV in frames transmitted by Wi-Fi devices</a:t>
            </a:r>
          </a:p>
          <a:p>
            <a:pPr lvl="1"/>
            <a:r>
              <a:rPr lang="en-AU" dirty="0" smtClean="0"/>
              <a:t>Given it does not seem reasonable to adversely affect billions of existing Wi-Fi devices, it could be argued that we should require LAA devices to at least respect the NAV transmitted by all Wi-Fi devices</a:t>
            </a:r>
          </a:p>
          <a:p>
            <a:pPr lvl="1"/>
            <a:r>
              <a:rPr lang="en-AU" dirty="0" smtClean="0"/>
              <a:t>However, this approach is not very technology neutral and unreasonably forces every LAA device to implement a Wi-Fi </a:t>
            </a:r>
            <a:r>
              <a:rPr lang="en-AU" dirty="0" err="1" smtClean="0"/>
              <a:t>rx</a:t>
            </a:r>
            <a:r>
              <a:rPr lang="en-AU" dirty="0" smtClean="0"/>
              <a:t> function</a:t>
            </a:r>
          </a:p>
          <a:p>
            <a:pPr lvl="1"/>
            <a:r>
              <a:rPr lang="en-AU" dirty="0" smtClean="0"/>
              <a:t>Respecting the NAV might also be unnecessary if the LAA devices use an ED </a:t>
            </a:r>
            <a:r>
              <a:rPr lang="en-AU" dirty="0" smtClean="0"/>
              <a:t>of, say, -77dBm </a:t>
            </a:r>
            <a:r>
              <a:rPr lang="en-AU" dirty="0" smtClean="0"/>
              <a:t>as an alternative form of hidden station mitigation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9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8001000" cy="1066800"/>
          </a:xfrm>
        </p:spPr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 : devices shall have respect for reservations made by others using common mechanisms 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It is generally unacceptable to require LAA to respect a Wi-Fi NAV</a:t>
            </a:r>
          </a:p>
          <a:p>
            <a:pPr lvl="1"/>
            <a:r>
              <a:rPr lang="en-US" dirty="0" smtClean="0"/>
              <a:t>However, there have been some indications that LAA systems may transmit Wi-Fi CTS2Self control frames </a:t>
            </a:r>
          </a:p>
          <a:p>
            <a:pPr lvl="1"/>
            <a:r>
              <a:rPr lang="en-US" dirty="0" smtClean="0"/>
              <a:t>It is only fair that if a LAA system expects Wi-Fi systems to respect a NAV it transmits then the same LAA system should respect any NAV received from Wi-Fi systems</a:t>
            </a:r>
            <a:endParaRPr lang="en-AU" dirty="0" smtClean="0"/>
          </a:p>
          <a:p>
            <a:pPr lvl="1"/>
            <a:r>
              <a:rPr lang="en-AU" dirty="0" smtClean="0"/>
              <a:t>This principle can be generalised by requiring any system using a particular mechanism to reserve the medium shall respect reservations made by other systems using the same mechanism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29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Proposal</a:t>
            </a:r>
            <a:r>
              <a:rPr lang="en-AU" dirty="0" smtClean="0"/>
              <a:t>: </a:t>
            </a:r>
            <a:r>
              <a:rPr lang="en-AU" dirty="0" err="1" smtClean="0"/>
              <a:t>TxOPs</a:t>
            </a:r>
            <a:r>
              <a:rPr lang="en-AU" dirty="0" smtClean="0"/>
              <a:t> may be continued by another device after completion of a “defer” period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Most of the 3GPP simulations focused in LAA DL only scenarios</a:t>
            </a:r>
          </a:p>
          <a:p>
            <a:pPr lvl="1"/>
            <a:r>
              <a:rPr lang="en-AU" dirty="0" smtClean="0"/>
              <a:t>However, there are plans for LAA to support UL traffic </a:t>
            </a:r>
            <a:r>
              <a:rPr lang="en-AU" dirty="0" smtClean="0"/>
              <a:t>too in the future</a:t>
            </a:r>
            <a:endParaRPr lang="en-AU" dirty="0" smtClean="0"/>
          </a:p>
          <a:p>
            <a:pPr lvl="1"/>
            <a:r>
              <a:rPr lang="en-AU" dirty="0" smtClean="0"/>
              <a:t>A potential problem with this is that the LAA UE is scheduled by the eNB, suggesting it may not undertake LBT sensing or any back-off</a:t>
            </a:r>
          </a:p>
          <a:p>
            <a:pPr lvl="1"/>
            <a:r>
              <a:rPr lang="en-AU" dirty="0" smtClean="0"/>
              <a:t>This is an acceptable approach in an environment with no hidden stations</a:t>
            </a:r>
          </a:p>
          <a:p>
            <a:pPr lvl="1"/>
            <a:r>
              <a:rPr lang="en-AU" dirty="0" smtClean="0"/>
              <a:t>However, any possibility of hidden stations suggests that UEs also need to execute at least some sort of LBT to ensure fair sharing of the channel</a:t>
            </a:r>
            <a:endParaRPr lang="en-AU" dirty="0"/>
          </a:p>
          <a:p>
            <a:pPr lvl="1"/>
            <a:r>
              <a:rPr lang="en-US" dirty="0" smtClean="0"/>
              <a:t>It is proposed that a device may continue a </a:t>
            </a:r>
            <a:r>
              <a:rPr lang="en-US" dirty="0" err="1" smtClean="0"/>
              <a:t>TxOP</a:t>
            </a:r>
            <a:r>
              <a:rPr lang="en-US" dirty="0" smtClean="0"/>
              <a:t> obtained by another device immediately after a “defer” period of 25us</a:t>
            </a:r>
          </a:p>
          <a:p>
            <a:pPr lvl="2"/>
            <a:r>
              <a:rPr lang="en-US" dirty="0" smtClean="0"/>
              <a:t>Note: this allows access at PIFS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52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</a:t>
            </a:r>
            <a:r>
              <a:rPr lang="en-AU" dirty="0" smtClean="0"/>
              <a:t>devices using or reserving a channel shall only use it for necessary </a:t>
            </a:r>
            <a:r>
              <a:rPr lang="en-AU" dirty="0" err="1" smtClean="0"/>
              <a:t>tx</a:t>
            </a:r>
            <a:r>
              <a:rPr lang="en-AU" dirty="0" smtClean="0"/>
              <a:t> purposes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Some of the 3GPP simulations allow the LAA system to reserve the channel (using CTS2Self) before it is needed so that it is available when it is needed</a:t>
            </a:r>
          </a:p>
          <a:p>
            <a:pPr lvl="1"/>
            <a:r>
              <a:rPr lang="en-AU" dirty="0" smtClean="0"/>
              <a:t>This could result in the LAA system reserving but not using the channel, </a:t>
            </a:r>
            <a:r>
              <a:rPr lang="en-AU" dirty="0" smtClean="0"/>
              <a:t>effectively representing interference for Wi-Fi </a:t>
            </a:r>
          </a:p>
          <a:p>
            <a:pPr lvl="1"/>
            <a:r>
              <a:rPr lang="en-AU" dirty="0" smtClean="0"/>
              <a:t>This is contrary to the principle in unlicensed to accept interference but to avoid causing interference</a:t>
            </a:r>
            <a:endParaRPr lang="en-AU" dirty="0" smtClean="0"/>
          </a:p>
          <a:p>
            <a:pPr lvl="1"/>
            <a:r>
              <a:rPr lang="en-US" dirty="0" smtClean="0"/>
              <a:t>Similarly it has been suggested that LAA could fill the medium with legitimate but unnecessary energy to maintain control of the medium until it is ready to use it </a:t>
            </a:r>
            <a:endParaRPr lang="en-AU" dirty="0" smtClean="0"/>
          </a:p>
          <a:p>
            <a:pPr lvl="1"/>
            <a:r>
              <a:rPr lang="en-AU" dirty="0" smtClean="0"/>
              <a:t>It is proposed that any system reserving or using a channel must only make use of it for necessary and legitimate data and management transmission purposes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8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 welcomes the opportunity to collaborate with 3GPP today and into the future</a:t>
            </a:r>
            <a:endParaRPr lang="en-AU" dirty="0"/>
          </a:p>
        </p:txBody>
      </p:sp>
      <p:sp>
        <p:nvSpPr>
          <p:cNvPr id="8" name="Rectangle 7"/>
          <p:cNvSpPr/>
          <p:nvPr/>
        </p:nvSpPr>
        <p:spPr>
          <a:xfrm>
            <a:off x="609600" y="17526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Wi-Fi </a:t>
            </a:r>
            <a:r>
              <a:rPr lang="en-AU" sz="1600" dirty="0">
                <a:solidFill>
                  <a:schemeClr val="tx1"/>
                </a:solidFill>
              </a:rPr>
              <a:t>has been a massive economic success in the US, in Europe and globally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This benefit of “</a:t>
            </a:r>
            <a:r>
              <a:rPr lang="en-AU" sz="1600" i="1" dirty="0">
                <a:solidFill>
                  <a:schemeClr val="tx1"/>
                </a:solidFill>
              </a:rPr>
              <a:t>anyone, anytime, any place</a:t>
            </a:r>
            <a:r>
              <a:rPr lang="en-AU" sz="1600" dirty="0">
                <a:solidFill>
                  <a:schemeClr val="tx1"/>
                </a:solidFill>
              </a:rPr>
              <a:t>” must not be threatened by new access </a:t>
            </a:r>
            <a:r>
              <a:rPr lang="en-AU" sz="1600" dirty="0" smtClean="0">
                <a:solidFill>
                  <a:schemeClr val="tx1"/>
                </a:solidFill>
              </a:rPr>
              <a:t>mechanisms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34290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New </a:t>
            </a:r>
            <a:r>
              <a:rPr lang="en-AU" sz="1600" dirty="0">
                <a:solidFill>
                  <a:schemeClr val="tx1"/>
                </a:solidFill>
              </a:rPr>
              <a:t>access mechanisms such as LAA need compelling evidence – and there is not much time to gather it!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Evidence from 15 years of  Wi-Fi suggests LBT with exponential back off is a suitable solution, as does recent work by 3GPP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5105400"/>
            <a:ext cx="419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IEEE </a:t>
            </a:r>
            <a:r>
              <a:rPr lang="en-AU" sz="1600" dirty="0">
                <a:solidFill>
                  <a:schemeClr val="tx1"/>
                </a:solidFill>
              </a:rPr>
              <a:t>802 recommends 3GPP consider a variety of principles for LAA to promote fair </a:t>
            </a:r>
            <a:r>
              <a:rPr lang="en-AU" sz="1600" dirty="0" smtClean="0">
                <a:solidFill>
                  <a:schemeClr val="tx1"/>
                </a:solidFill>
              </a:rPr>
              <a:t>sharing, </a:t>
            </a:r>
            <a:r>
              <a:rPr lang="en-AU" sz="1600" dirty="0">
                <a:solidFill>
                  <a:schemeClr val="tx1"/>
                </a:solidFill>
              </a:rPr>
              <a:t>based on Wi-Fi like </a:t>
            </a:r>
            <a:r>
              <a:rPr lang="en-AU" sz="1600" dirty="0" smtClean="0">
                <a:solidFill>
                  <a:schemeClr val="tx1"/>
                </a:solidFill>
              </a:rPr>
              <a:t>access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5105400"/>
            <a:ext cx="3505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tx1"/>
                </a:solidFill>
              </a:rPr>
              <a:t>Aside</a:t>
            </a:r>
            <a:r>
              <a:rPr lang="en-AU" sz="1600" dirty="0">
                <a:solidFill>
                  <a:schemeClr val="tx1"/>
                </a:solidFill>
              </a:rPr>
              <a:t>: IEEE 802 request 3GPP </a:t>
            </a:r>
            <a:r>
              <a:rPr lang="en-AU" sz="1600" dirty="0" smtClean="0">
                <a:solidFill>
                  <a:schemeClr val="tx1"/>
                </a:solidFill>
              </a:rPr>
              <a:t>develop processes for </a:t>
            </a:r>
            <a:r>
              <a:rPr lang="en-AU" sz="1600" dirty="0">
                <a:solidFill>
                  <a:schemeClr val="tx1"/>
                </a:solidFill>
              </a:rPr>
              <a:t>all stakeholders to have a </a:t>
            </a:r>
            <a:r>
              <a:rPr lang="en-AU" sz="1600" dirty="0" smtClean="0">
                <a:solidFill>
                  <a:schemeClr val="tx1"/>
                </a:solidFill>
              </a:rPr>
              <a:t>real say </a:t>
            </a:r>
            <a:r>
              <a:rPr lang="en-AU" sz="1600" dirty="0">
                <a:solidFill>
                  <a:schemeClr val="tx1"/>
                </a:solidFill>
              </a:rPr>
              <a:t>in LAA </a:t>
            </a:r>
            <a:r>
              <a:rPr lang="en-AU" sz="1600" dirty="0" smtClean="0">
                <a:solidFill>
                  <a:schemeClr val="tx1"/>
                </a:solidFill>
              </a:rPr>
              <a:t>coexistence mechanisms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>
            <a:off x="1752600" y="29718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1752600" y="46482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76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… and this benefit </a:t>
            </a:r>
            <a:r>
              <a:rPr lang="en-AU" dirty="0" smtClean="0"/>
              <a:t>of “anyone, anytime, any place” must </a:t>
            </a:r>
            <a:r>
              <a:rPr lang="en-AU" dirty="0" smtClean="0"/>
              <a:t>not be </a:t>
            </a:r>
            <a:r>
              <a:rPr lang="en-AU" dirty="0" smtClean="0"/>
              <a:t>threatened</a:t>
            </a:r>
            <a:endParaRPr lang="en-AU" dirty="0"/>
          </a:p>
        </p:txBody>
      </p:sp>
      <p:sp>
        <p:nvSpPr>
          <p:cNvPr id="6" name="Down Arrow 5"/>
          <p:cNvSpPr/>
          <p:nvPr/>
        </p:nvSpPr>
        <p:spPr>
          <a:xfrm>
            <a:off x="968097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7" name="Down Arrow 6"/>
          <p:cNvSpPr/>
          <p:nvPr/>
        </p:nvSpPr>
        <p:spPr>
          <a:xfrm>
            <a:off x="3840033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8" name="Down Arrow 7"/>
          <p:cNvSpPr/>
          <p:nvPr/>
        </p:nvSpPr>
        <p:spPr>
          <a:xfrm>
            <a:off x="6732240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9" name="Rectangle 8"/>
          <p:cNvSpPr/>
          <p:nvPr/>
        </p:nvSpPr>
        <p:spPr>
          <a:xfrm>
            <a:off x="399163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Anyone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71099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Anytime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56176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Anyplace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9163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00" dirty="0" smtClean="0">
              <a:solidFill>
                <a:schemeClr val="tx1"/>
              </a:solidFill>
            </a:endParaRPr>
          </a:p>
          <a:p>
            <a:pPr algn="ctr"/>
            <a:endParaRPr lang="en-AU" sz="1400" dirty="0">
              <a:solidFill>
                <a:schemeClr val="tx1"/>
              </a:solidFill>
            </a:endParaRPr>
          </a:p>
          <a:p>
            <a:pPr algn="ctr"/>
            <a:endParaRPr lang="en-AU" sz="1400" dirty="0" smtClean="0">
              <a:solidFill>
                <a:schemeClr val="tx1"/>
              </a:solidFill>
            </a:endParaRPr>
          </a:p>
          <a:p>
            <a:pPr algn="ctr"/>
            <a:r>
              <a:rPr lang="en-AU" sz="1600" dirty="0" smtClean="0">
                <a:solidFill>
                  <a:schemeClr val="tx1"/>
                </a:solidFill>
              </a:rPr>
              <a:t>…. with no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SP required!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71099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56176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0780" y="4600854"/>
            <a:ext cx="8347684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>
                <a:solidFill>
                  <a:schemeClr val="bg1"/>
                </a:solidFill>
              </a:rPr>
              <a:t>… and Wi-Fi just </a:t>
            </a:r>
            <a:r>
              <a:rPr lang="en-AU" sz="1600" b="1" dirty="0">
                <a:solidFill>
                  <a:schemeClr val="bg1"/>
                </a:solidFill>
              </a:rPr>
              <a:t>works well </a:t>
            </a:r>
            <a:r>
              <a:rPr lang="en-AU" sz="1600" b="1" dirty="0" smtClean="0">
                <a:solidFill>
                  <a:schemeClr val="bg1"/>
                </a:solidFill>
              </a:rPr>
              <a:t>enough for data, voice, video and much more</a:t>
            </a:r>
            <a:endParaRPr lang="en-AU" sz="16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0779" y="4986536"/>
            <a:ext cx="8347685" cy="110946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accent5"/>
              </a:solidFill>
            </a:endParaRPr>
          </a:p>
          <a:p>
            <a:pPr algn="ctr"/>
            <a:r>
              <a:rPr lang="en-AU" sz="1600" dirty="0">
                <a:solidFill>
                  <a:schemeClr val="tx1"/>
                </a:solidFill>
              </a:rPr>
              <a:t>Wi-Fi </a:t>
            </a:r>
            <a:r>
              <a:rPr lang="en-AU" sz="1600" dirty="0" smtClean="0">
                <a:solidFill>
                  <a:schemeClr val="tx1"/>
                </a:solidFill>
              </a:rPr>
              <a:t>trades </a:t>
            </a:r>
            <a:r>
              <a:rPr lang="en-AU" sz="1600" dirty="0">
                <a:solidFill>
                  <a:schemeClr val="tx1"/>
                </a:solidFill>
              </a:rPr>
              <a:t>efficiency </a:t>
            </a:r>
            <a:r>
              <a:rPr lang="en-AU" sz="1600" dirty="0" smtClean="0">
                <a:solidFill>
                  <a:schemeClr val="tx1"/>
                </a:solidFill>
              </a:rPr>
              <a:t>in favour of good enough performance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and fair sharing between </a:t>
            </a:r>
            <a:r>
              <a:rPr lang="en-AU" sz="1600" dirty="0">
                <a:solidFill>
                  <a:schemeClr val="tx1"/>
                </a:solidFill>
              </a:rPr>
              <a:t>Wi-Fi networks and </a:t>
            </a:r>
            <a:r>
              <a:rPr lang="en-AU" sz="1600" dirty="0" smtClean="0">
                <a:solidFill>
                  <a:schemeClr val="tx1"/>
                </a:solidFill>
              </a:rPr>
              <a:t>other </a:t>
            </a:r>
            <a:r>
              <a:rPr lang="en-AU" sz="1600" dirty="0" smtClean="0">
                <a:solidFill>
                  <a:schemeClr val="tx1"/>
                </a:solidFill>
              </a:rPr>
              <a:t>technologies</a:t>
            </a:r>
          </a:p>
          <a:p>
            <a:pPr algn="ctr"/>
            <a:r>
              <a:rPr lang="en-AU" sz="1600" dirty="0" smtClean="0">
                <a:solidFill>
                  <a:schemeClr val="tx1"/>
                </a:solidFill>
              </a:rPr>
              <a:t>It is also low cost!</a:t>
            </a:r>
            <a:endParaRPr lang="en-AU" sz="1600" dirty="0">
              <a:solidFill>
                <a:schemeClr val="tx1"/>
              </a:solidFill>
            </a:endParaRPr>
          </a:p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58" y="2674094"/>
            <a:ext cx="468334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683" y="3425988"/>
            <a:ext cx="412133" cy="62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29916"/>
            <a:ext cx="374666" cy="624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674094"/>
            <a:ext cx="455845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74094"/>
            <a:ext cx="474579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74094"/>
            <a:ext cx="305978" cy="624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549" y="2696610"/>
            <a:ext cx="583042" cy="63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202" y="2682280"/>
            <a:ext cx="1209806" cy="120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67"/>
          <a:stretch/>
        </p:blipFill>
        <p:spPr bwMode="auto">
          <a:xfrm>
            <a:off x="4860032" y="2883974"/>
            <a:ext cx="785013" cy="85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4" descr="http://www.clipartlord.com/wp-content/uploads/2015/03/buildings7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793" y="2726025"/>
            <a:ext cx="711229" cy="129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7" descr="http://www.clipartlord.com/wp-content/uploads/2014/10/hotel3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022906"/>
            <a:ext cx="770367" cy="102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50590"/>
            <a:ext cx="821313" cy="82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5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05800" cy="1066800"/>
          </a:xfrm>
        </p:spPr>
        <p:txBody>
          <a:bodyPr/>
          <a:lstStyle/>
          <a:p>
            <a:r>
              <a:rPr lang="en-AU" dirty="0" smtClean="0"/>
              <a:t>New access mechanisms such as LAA need compelling evidence – and ther</a:t>
            </a:r>
            <a:r>
              <a:rPr lang="en-AU" dirty="0" smtClean="0"/>
              <a:t>e is not much time to gather it!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At the recent ETSI BRAN meeting, </a:t>
            </a:r>
            <a:r>
              <a:rPr lang="en-AU" dirty="0"/>
              <a:t>a</a:t>
            </a:r>
            <a:r>
              <a:rPr lang="en-AU" dirty="0" smtClean="0"/>
              <a:t>n Ericsson representative made a presentation in which </a:t>
            </a:r>
            <a:r>
              <a:rPr lang="en-AU" dirty="0" smtClean="0"/>
              <a:t>he emphasized the importance of making decisions based on “evidence”</a:t>
            </a:r>
          </a:p>
          <a:p>
            <a:pPr lvl="1"/>
            <a:r>
              <a:rPr lang="en-AU" dirty="0" smtClean="0"/>
              <a:t>This is a very important principle that should be adopted by both 3GPP and IEEE 802</a:t>
            </a:r>
            <a:endParaRPr lang="en-AU" dirty="0" smtClean="0"/>
          </a:p>
          <a:p>
            <a:pPr lvl="1"/>
            <a:r>
              <a:rPr lang="en-AU" dirty="0" smtClean="0"/>
              <a:t>This means, the </a:t>
            </a:r>
            <a:r>
              <a:rPr lang="en-AU" dirty="0"/>
              <a:t>use of an alternative </a:t>
            </a:r>
            <a:r>
              <a:rPr lang="en-AU" dirty="0" smtClean="0"/>
              <a:t>sharing </a:t>
            </a:r>
            <a:r>
              <a:rPr lang="en-AU" dirty="0"/>
              <a:t>mechanism </a:t>
            </a:r>
            <a:r>
              <a:rPr lang="en-AU" dirty="0" smtClean="0"/>
              <a:t>requires </a:t>
            </a:r>
            <a:r>
              <a:rPr lang="en-AU" dirty="0"/>
              <a:t>compelling evidence that the alternative mechanism shares fairly with systems used by billions of existing Wi-Fi </a:t>
            </a:r>
            <a:r>
              <a:rPr lang="en-AU" dirty="0" smtClean="0"/>
              <a:t>users</a:t>
            </a:r>
            <a:endParaRPr lang="en-AU" dirty="0"/>
          </a:p>
          <a:p>
            <a:pPr lvl="1"/>
            <a:r>
              <a:rPr lang="en-AU" dirty="0"/>
              <a:t>Of course, innovative new approaches to share the use of unlicensed spectrum must always be considered but should only be adopted after a long period of detailed study and consensus by all </a:t>
            </a:r>
            <a:r>
              <a:rPr lang="en-AU" dirty="0" smtClean="0"/>
              <a:t>stakeholders</a:t>
            </a:r>
          </a:p>
          <a:p>
            <a:pPr lvl="1"/>
            <a:r>
              <a:rPr lang="en-AU" dirty="0" smtClean="0"/>
              <a:t>The problem is that we do not have much time, in both the development of LAA in 3GPP and development of regulations in ETSI BRAN</a:t>
            </a:r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4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evidence from Wi-Fi suggests LBT with exponential back off is a suitable </a:t>
            </a:r>
            <a:r>
              <a:rPr lang="en-AU" dirty="0" smtClean="0"/>
              <a:t>solution …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Wi-Fi provides 15 years of evidence that an access mechanism using LBT with truncated exponential back off provides fair coexistence between independent systems …</a:t>
            </a:r>
          </a:p>
          <a:p>
            <a:pPr lvl="1"/>
            <a:r>
              <a:rPr lang="en-AU" dirty="0" smtClean="0"/>
              <a:t>… while also providing “good enough” (not perfect) performance</a:t>
            </a:r>
          </a:p>
          <a:p>
            <a:pPr lvl="1"/>
            <a:r>
              <a:rPr lang="en-AU" dirty="0"/>
              <a:t>This access mechanism trades off the optimal use of the channel vs fair sharing of a community resource with reduced </a:t>
            </a:r>
            <a:r>
              <a:rPr lang="en-AU" dirty="0" smtClean="0"/>
              <a:t>complexity/cost</a:t>
            </a:r>
          </a:p>
          <a:p>
            <a:pPr lvl="1"/>
            <a:r>
              <a:rPr lang="en-AU" dirty="0" smtClean="0"/>
              <a:t>This has shown to be true for many combinations of</a:t>
            </a:r>
          </a:p>
          <a:p>
            <a:pPr lvl="2"/>
            <a:r>
              <a:rPr lang="en-AU" dirty="0" smtClean="0"/>
              <a:t>Traffic load</a:t>
            </a:r>
          </a:p>
          <a:p>
            <a:pPr lvl="2"/>
            <a:r>
              <a:rPr lang="en-AU" dirty="0" smtClean="0"/>
              <a:t>Device density</a:t>
            </a:r>
          </a:p>
          <a:p>
            <a:pPr lvl="2"/>
            <a:r>
              <a:rPr lang="en-AU" dirty="0" smtClean="0"/>
              <a:t>Hidden stations</a:t>
            </a:r>
          </a:p>
          <a:p>
            <a:pPr lvl="2"/>
            <a:r>
              <a:rPr lang="en-AU" dirty="0" smtClean="0"/>
              <a:t>Traffic types</a:t>
            </a:r>
          </a:p>
          <a:p>
            <a:pPr lvl="2"/>
            <a:r>
              <a:rPr lang="en-AU" dirty="0" smtClean="0"/>
              <a:t>Up and down link traffic</a:t>
            </a:r>
          </a:p>
          <a:p>
            <a:pPr lvl="2"/>
            <a:r>
              <a:rPr lang="en-AU" dirty="0" smtClean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75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" indent="0"/>
            <a:r>
              <a:rPr lang="en-AU" dirty="0" smtClean="0"/>
              <a:t>… a</a:t>
            </a:r>
            <a:r>
              <a:rPr lang="en-AU" dirty="0" smtClean="0"/>
              <a:t>nd the </a:t>
            </a:r>
            <a:r>
              <a:rPr lang="en-AU" dirty="0"/>
              <a:t>evidence from </a:t>
            </a:r>
            <a:r>
              <a:rPr lang="en-AU" dirty="0" smtClean="0"/>
              <a:t>TR </a:t>
            </a:r>
            <a:r>
              <a:rPr lang="en-AU" dirty="0"/>
              <a:t>36.889 suggests LBT with exponential back off is </a:t>
            </a:r>
            <a:r>
              <a:rPr lang="en-AU" dirty="0" smtClean="0"/>
              <a:t>suitable for DL access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3GPP TR 36.889 concludes that a Category 4 LBT scheme is the best way to ensure fair coexistence (particularly with Wi-Fi) for DL access</a:t>
            </a:r>
          </a:p>
          <a:p>
            <a:pPr lvl="1"/>
            <a:r>
              <a:rPr lang="en-AU" dirty="0" smtClean="0"/>
              <a:t>The TR (7.2.1.6) leaves some parameters open for further study but the evidence currently suggests Wi-Fi like parameters work well</a:t>
            </a:r>
          </a:p>
          <a:p>
            <a:pPr lvl="2"/>
            <a:r>
              <a:rPr lang="en-AU" dirty="0" smtClean="0"/>
              <a:t>The TR specifies the back off as “</a:t>
            </a:r>
            <a:r>
              <a:rPr lang="en-US" dirty="0"/>
              <a:t>dynamic </a:t>
            </a:r>
            <a:r>
              <a:rPr lang="en-US" dirty="0" smtClean="0"/>
              <a:t>variable” or “semi-static”, but notes the most of the Cat 4 evaluations in the TR are based on </a:t>
            </a:r>
            <a:r>
              <a:rPr lang="en-AU" dirty="0"/>
              <a:t>exponential back off </a:t>
            </a:r>
            <a:endParaRPr lang="en-AU" dirty="0" smtClean="0"/>
          </a:p>
          <a:p>
            <a:pPr lvl="2"/>
            <a:r>
              <a:rPr lang="en-AU" dirty="0" smtClean="0"/>
              <a:t>The TR specifies </a:t>
            </a:r>
            <a:r>
              <a:rPr lang="en-AU" dirty="0" err="1" smtClean="0"/>
              <a:t>CWmin</a:t>
            </a:r>
            <a:r>
              <a:rPr lang="en-AU" dirty="0" smtClean="0"/>
              <a:t> and </a:t>
            </a:r>
            <a:r>
              <a:rPr lang="en-AU" dirty="0" err="1" smtClean="0"/>
              <a:t>CWmax</a:t>
            </a:r>
            <a:r>
              <a:rPr lang="en-AU" dirty="0" smtClean="0"/>
              <a:t> as configurable parameters, but almost all the Cat 4 </a:t>
            </a:r>
            <a:r>
              <a:rPr lang="en-US" dirty="0"/>
              <a:t>evaluations </a:t>
            </a:r>
            <a:r>
              <a:rPr lang="en-AU" dirty="0" smtClean="0"/>
              <a:t>used </a:t>
            </a:r>
            <a:r>
              <a:rPr lang="en-AU" dirty="0" err="1" smtClean="0"/>
              <a:t>CWmin</a:t>
            </a:r>
            <a:r>
              <a:rPr lang="en-AU" dirty="0" smtClean="0"/>
              <a:t> = 16 and </a:t>
            </a:r>
            <a:r>
              <a:rPr lang="en-AU" dirty="0" err="1"/>
              <a:t>CWmax</a:t>
            </a:r>
            <a:r>
              <a:rPr lang="en-AU" dirty="0"/>
              <a:t> </a:t>
            </a:r>
            <a:r>
              <a:rPr lang="en-AU" dirty="0" smtClean="0"/>
              <a:t>= 1024</a:t>
            </a:r>
          </a:p>
          <a:p>
            <a:pPr lvl="2"/>
            <a:r>
              <a:rPr lang="en-AU" dirty="0" smtClean="0"/>
              <a:t>The TR specifies either ACK/NACK or sensing based feedback, but all the variations of feedback described in 8.3.2.2 for Cat 4 use </a:t>
            </a:r>
            <a:r>
              <a:rPr lang="en-AU" dirty="0"/>
              <a:t>ACK/NACK</a:t>
            </a:r>
            <a:endParaRPr lang="en-AU" dirty="0" smtClean="0"/>
          </a:p>
          <a:p>
            <a:pPr lvl="2"/>
            <a:r>
              <a:rPr lang="en-AU" dirty="0"/>
              <a:t>The TR specifies </a:t>
            </a:r>
            <a:r>
              <a:rPr lang="en-AU" dirty="0" smtClean="0"/>
              <a:t>a variable defer period, but the vast majority of Cat 4 simulations were based on defer periods of 34-43us</a:t>
            </a:r>
          </a:p>
          <a:p>
            <a:pPr lvl="2"/>
            <a:r>
              <a:rPr lang="en-AU" dirty="0" smtClean="0"/>
              <a:t>The TR recommends a slot length less than 20us, with almost all such simulations using a slot length of 9us 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84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</a:t>
            </a:r>
            <a:r>
              <a:rPr lang="en-AU" dirty="0" smtClean="0"/>
              <a:t>802 LS’s highlight 3GPP’s simulations are insufficient to draw </a:t>
            </a:r>
            <a:r>
              <a:rPr lang="en-AU" dirty="0" smtClean="0"/>
              <a:t>conclusions on many issues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IEEE 802 and 3GPP have interacted on LAA/Wi-Fi coexistence issues between March &amp; May 2015 via a series of liaisons</a:t>
            </a:r>
          </a:p>
          <a:p>
            <a:pPr lvl="1"/>
            <a:r>
              <a:rPr lang="en-AU" dirty="0" smtClean="0"/>
              <a:t>IEEE 802 noted that 3GPP’s simulations need to consider a wider range of typical scenarios before they can be used to draw conclusions about alternative mechanisms, including:</a:t>
            </a:r>
          </a:p>
          <a:p>
            <a:pPr lvl="2"/>
            <a:r>
              <a:rPr lang="en-AU" dirty="0" smtClean="0"/>
              <a:t>Up and down link traffic </a:t>
            </a:r>
          </a:p>
          <a:p>
            <a:pPr lvl="2"/>
            <a:r>
              <a:rPr lang="en-AU" dirty="0" smtClean="0"/>
              <a:t>Voice and video (real time and streaming)</a:t>
            </a:r>
          </a:p>
          <a:p>
            <a:pPr lvl="2"/>
            <a:r>
              <a:rPr lang="en-AU" dirty="0" smtClean="0"/>
              <a:t>High density and load</a:t>
            </a:r>
          </a:p>
          <a:p>
            <a:pPr lvl="2"/>
            <a:r>
              <a:rPr lang="en-AU" dirty="0" smtClean="0"/>
              <a:t>Hidden stations</a:t>
            </a:r>
          </a:p>
          <a:p>
            <a:pPr lvl="1"/>
            <a:r>
              <a:rPr lang="en-AU" dirty="0" smtClean="0"/>
              <a:t>3GPP has responded to IEEE 802 that they either have undertaken simulations or have plans to undertake simulations of </a:t>
            </a:r>
            <a:r>
              <a:rPr lang="en-AU" dirty="0" smtClean="0"/>
              <a:t>some many</a:t>
            </a:r>
            <a:r>
              <a:rPr lang="en-AU" dirty="0" smtClean="0"/>
              <a:t>, but not all, of these scenarios</a:t>
            </a:r>
          </a:p>
          <a:p>
            <a:pPr lvl="1"/>
            <a:r>
              <a:rPr lang="en-AU" dirty="0" smtClean="0"/>
              <a:t>Not all of IEEE 802’s </a:t>
            </a:r>
            <a:r>
              <a:rPr lang="en-AU" dirty="0" smtClean="0"/>
              <a:t>suggests have </a:t>
            </a:r>
            <a:r>
              <a:rPr lang="en-AU" dirty="0" smtClean="0"/>
              <a:t>been </a:t>
            </a:r>
            <a:r>
              <a:rPr lang="en-AU" dirty="0" smtClean="0"/>
              <a:t>accepted, </a:t>
            </a:r>
            <a:r>
              <a:rPr lang="en-AU" dirty="0" smtClean="0"/>
              <a:t>and </a:t>
            </a:r>
            <a:r>
              <a:rPr lang="en-AU" dirty="0" smtClean="0"/>
              <a:t>so it </a:t>
            </a:r>
            <a:r>
              <a:rPr lang="en-AU" dirty="0" smtClean="0"/>
              <a:t>is impossible to conclude that any alternate mechanism is satisfactory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053388" y="6475413"/>
            <a:ext cx="490537" cy="182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2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924800" cy="1066800"/>
          </a:xfrm>
        </p:spPr>
        <p:txBody>
          <a:bodyPr/>
          <a:lstStyle/>
          <a:p>
            <a:r>
              <a:rPr lang="en-AU" dirty="0" smtClean="0"/>
              <a:t>Aside</a:t>
            </a:r>
            <a:r>
              <a:rPr lang="en-AU" dirty="0"/>
              <a:t>: IEEE 802 request 3GPP develop processes for all stakeholders to have a say in LAA </a:t>
            </a:r>
            <a:r>
              <a:rPr lang="en-AU" dirty="0" smtClean="0"/>
              <a:t>coexistence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3GPP are discussing the use of LAA in a 5GHz spectrum, which is a “community resource” that must be shared fairly</a:t>
            </a:r>
          </a:p>
          <a:p>
            <a:pPr lvl="1"/>
            <a:r>
              <a:rPr lang="en-AU" dirty="0" smtClean="0"/>
              <a:t>However, it appears that 3GPP are planning to make decisions about LAA and how it uses 5GHz without giving other stakeholders a real voice</a:t>
            </a:r>
          </a:p>
          <a:p>
            <a:pPr lvl="2"/>
            <a:r>
              <a:rPr lang="en-AU" dirty="0" smtClean="0"/>
              <a:t>3GPP has no review processes accessible to other stakeholders, unlike IEEE</a:t>
            </a:r>
          </a:p>
          <a:p>
            <a:pPr lvl="2"/>
            <a:r>
              <a:rPr lang="en-AU" dirty="0" smtClean="0"/>
              <a:t>3GPP has not acted on many comments received from IEEE 802 via LS’s</a:t>
            </a:r>
          </a:p>
          <a:p>
            <a:pPr lvl="1"/>
            <a:r>
              <a:rPr lang="en-AU" dirty="0" smtClean="0"/>
              <a:t>One option is for regulators to impose rules on behalf of other stakeholders that constrain 3GPP’s choices for LAA</a:t>
            </a:r>
          </a:p>
          <a:p>
            <a:pPr lvl="2"/>
            <a:r>
              <a:rPr lang="en-AU" dirty="0" err="1"/>
              <a:t>e</a:t>
            </a:r>
            <a:r>
              <a:rPr lang="en-AU" dirty="0" err="1" smtClean="0"/>
              <a:t>g</a:t>
            </a:r>
            <a:r>
              <a:rPr lang="en-AU" dirty="0" smtClean="0"/>
              <a:t> this is what is happening in ETSI BRAN </a:t>
            </a:r>
          </a:p>
          <a:p>
            <a:pPr lvl="1"/>
            <a:r>
              <a:rPr lang="en-AU" dirty="0" smtClean="0"/>
              <a:t>A better choice is to set up mechanism that allow other stakeholders to have a real say in how LAA shares with Wi-Fi via a collaborative process</a:t>
            </a:r>
          </a:p>
          <a:p>
            <a:pPr lvl="1"/>
            <a:r>
              <a:rPr lang="en-AU" dirty="0" smtClean="0"/>
              <a:t>The IEEE 802 requests that 3GPP propose an effective collaboration mechanism that allows other stakeholders to review and influence LAA, particularly in the context of </a:t>
            </a:r>
            <a:r>
              <a:rPr lang="en-AU" dirty="0"/>
              <a:t>coexistence</a:t>
            </a:r>
            <a:endParaRPr lang="en-AU" dirty="0" smtClean="0"/>
          </a:p>
          <a:p>
            <a:pPr lvl="1"/>
            <a:endParaRPr lang="en-AU" dirty="0" smtClean="0"/>
          </a:p>
          <a:p>
            <a:pPr lvl="1"/>
            <a:r>
              <a:rPr lang="en-AU" dirty="0" smtClean="0"/>
              <a:t>  to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9385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4272</Words>
  <Application>Microsoft Office PowerPoint</Application>
  <PresentationFormat>On-screen Show (4:3)</PresentationFormat>
  <Paragraphs>385</Paragraphs>
  <Slides>34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802-11-Submission</vt:lpstr>
      <vt:lpstr>Proposal for IEEE 802 submission to 3GPP</vt:lpstr>
      <vt:lpstr>IEEE 802 welcomes the opportunity to collaborate with 3GPP today and into the future</vt:lpstr>
      <vt:lpstr>Wi-Fi has been a massive socio-economic success in the US, in Europe and globally …</vt:lpstr>
      <vt:lpstr>… and this benefit of “anyone, anytime, any place” must not be threatened</vt:lpstr>
      <vt:lpstr>New access mechanisms such as LAA need compelling evidence – and there is not much time to gather it!</vt:lpstr>
      <vt:lpstr>The evidence from Wi-Fi suggests LBT with exponential back off is a suitable solution …</vt:lpstr>
      <vt:lpstr>… and the evidence from TR 36.889 suggests LBT with exponential back off is suitable for DL access</vt:lpstr>
      <vt:lpstr>IEEE 802 LS’s highlight 3GPP’s simulations are insufficient to draw conclusions on many issues  </vt:lpstr>
      <vt:lpstr>Aside: IEEE 802 request 3GPP develop processes for all stakeholders to have a say in LAA coexistence</vt:lpstr>
      <vt:lpstr>IEEE 802 recommends 3GPP consider a variety of principles for LAA to promote fair sharing</vt:lpstr>
      <vt:lpstr>It is proposed that LAA adopt Wi-Fi like parameters to maximise probability of coexistence</vt:lpstr>
      <vt:lpstr>Principle: adopt Wi-Fi like parameters to maximise probability of coexistence</vt:lpstr>
      <vt:lpstr>Proposal: define “busy” &amp; “free” periods based on received energy &amp; channel reservations, similar to Wi-Fi</vt:lpstr>
      <vt:lpstr>Proposal: divide the “free” period into slots, similar to Wi-Fi</vt:lpstr>
      <vt:lpstr>Proposal: define a “defer period”, similar to Wi-Fi </vt:lpstr>
      <vt:lpstr>Proposal: define Energy Detect (ED) &amp; Preamble Detect (PD) thresholds, similar to Wi-Fi</vt:lpstr>
      <vt:lpstr>It is proposed that LAA use access rules similar to those used by Wi-Fi </vt:lpstr>
      <vt:lpstr>Principle: define LBT rules in terms that allow flexibility and innovation, within limits</vt:lpstr>
      <vt:lpstr>Proposal: execute LBT and exponential back-off mechanisms before and after any transmission</vt:lpstr>
      <vt:lpstr>Proposal: allow a limited number of control frames to be transmitted without any LBT</vt:lpstr>
      <vt:lpstr>Proposal: count a random number of slots within a contention window as a back-off procedure </vt:lpstr>
      <vt:lpstr>Proposal: adjust contention window based on successful &amp; unsuccessful transmission of frames</vt:lpstr>
      <vt:lpstr>Principle: enable QoS using multiple “access engines” in a device, similar to Wi-Fi</vt:lpstr>
      <vt:lpstr>Proposal: set minimum parameters for QoS, similar to Wi-Fi</vt:lpstr>
      <vt:lpstr>Proposal: devices must undertake LBT before accessing secondary channels</vt:lpstr>
      <vt:lpstr>Summary: “Access engine” operation is defined by a flow diagram</vt:lpstr>
      <vt:lpstr>It is proposed that LAA adopt a variety of other principles to promote sharing</vt:lpstr>
      <vt:lpstr>Proposal: define the maximum transmission time of about 5ms for each TxOP, similar to Wi-Fi</vt:lpstr>
      <vt:lpstr>Principle: do not require LAA to respect NAV from Wi-Fi</vt:lpstr>
      <vt:lpstr>Proposal: do not require LAA to respect NAV from Wi-Fi</vt:lpstr>
      <vt:lpstr>Proposal : devices shall have respect for reservations made by others using common mechanisms </vt:lpstr>
      <vt:lpstr>Proposal: TxOPs may be continued by another device after completion of a “defer” period</vt:lpstr>
      <vt:lpstr>Proposal: devices using or reserving a channel shall only use it for necessary tx purposes</vt:lpstr>
      <vt:lpstr>IEEE 802 welcomes the opportunity to collaborate with 3GPP today and into the future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2015-07-16T01:18:09Z</dcterms:modified>
</cp:coreProperties>
</file>