
<file path=[Content_Types].xml><?xml version="1.0" encoding="utf-8"?>
<Types xmlns="http://schemas.openxmlformats.org/package/2006/content-types"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ppt/theme/theme3.xml" ContentType="application/vnd.openxmlformats-officedocument.theme+xml"/>
  <Default Extension="rels" ContentType="application/vnd.openxmlformats-package.relationships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comments/comment2.xml" ContentType="application/vnd.openxmlformats-officedocument.presentationml.comments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comments/comment4.xml" ContentType="application/vnd.openxmlformats-officedocument.presentationml.comments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s/slide6.xml" ContentType="application/vnd.openxmlformats-officedocument.presentationml.slide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comments/comment3.xml" ContentType="application/vnd.openxmlformats-officedocument.presentationml.comment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9" r:id="rId2"/>
    <p:sldId id="354" r:id="rId3"/>
    <p:sldId id="355" r:id="rId4"/>
    <p:sldId id="356" r:id="rId5"/>
    <p:sldId id="357" r:id="rId6"/>
    <p:sldId id="35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  <a:srgbClr val="FF0000"/>
    <a:srgbClr val="00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8961" autoAdjust="0"/>
    <p:restoredTop sz="94660" autoAdjust="0"/>
  </p:normalViewPr>
  <p:slideViewPr>
    <p:cSldViewPr snapToObjects="1">
      <p:cViewPr varScale="1">
        <p:scale>
          <a:sx n="157" d="100"/>
          <a:sy n="157" d="100"/>
        </p:scale>
        <p:origin x="-1768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1" dt="2015-07-23T11:53:12.479" idx="9">
    <p:pos x="10" y="10"/>
    <p:text>
Editorial changes
Highlighted definitions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1" dt="2015-07-23T11:53:12.479" idx="18">
    <p:pos x="10" y="10"/>
    <p:text>
Editorial changes
Highlighted definitions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1" dt="2015-07-23T11:53:12.479" idx="19">
    <p:pos x="10" y="10"/>
    <p:text>
Editorial changes
Highlighted definitions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1" dt="2015-07-23T11:53:12.479" idx="20">
    <p:pos x="10" y="10"/>
    <p:text>
Editorial changes
Highlighted definitions</p:tex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1" dt="2015-07-23T11:53:12.479" idx="21">
    <p:pos x="10" y="10"/>
    <p:text>
Editorial changes
Highlighted definitions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802.19-15/0063r5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69727" y="312539"/>
            <a:ext cx="7804547" cy="1518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ctr" defTabSz="410751">
              <a:defRPr sz="56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5600" dirty="0"/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69727" y="1830586"/>
            <a:ext cx="7804547" cy="442019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312528" indent="-312528" defTabSz="410751">
              <a:spcBef>
                <a:spcPts val="2953"/>
              </a:spcBef>
              <a:buSzPct val="75000"/>
              <a:buChar char="•"/>
              <a:defRPr sz="2500" b="0">
                <a:latin typeface="+mn-lt"/>
                <a:ea typeface="+mn-ea"/>
                <a:cs typeface="+mn-cs"/>
                <a:sym typeface="Helvetica Light"/>
              </a:defRPr>
            </a:lvl1pPr>
            <a:lvl2pPr marL="625056" indent="-312528" defTabSz="410751">
              <a:spcBef>
                <a:spcPts val="2953"/>
              </a:spcBef>
              <a:buSzPct val="75000"/>
              <a:defRPr sz="2500" b="0">
                <a:latin typeface="+mn-lt"/>
                <a:ea typeface="+mn-ea"/>
                <a:cs typeface="+mn-cs"/>
                <a:sym typeface="Helvetica Light"/>
              </a:defRPr>
            </a:lvl2pPr>
            <a:lvl3pPr marL="937584" indent="-312528" defTabSz="410751">
              <a:spcBef>
                <a:spcPts val="2953"/>
              </a:spcBef>
              <a:buSzPct val="75000"/>
              <a:buChar char="•"/>
              <a:defRPr sz="2500" b="0">
                <a:latin typeface="+mn-lt"/>
                <a:ea typeface="+mn-ea"/>
                <a:cs typeface="+mn-cs"/>
                <a:sym typeface="Helvetica Light"/>
              </a:defRPr>
            </a:lvl3pPr>
            <a:lvl4pPr marL="1250112" indent="-312528" defTabSz="410751">
              <a:spcBef>
                <a:spcPts val="2953"/>
              </a:spcBef>
              <a:buSzPct val="75000"/>
              <a:buChar char="•"/>
              <a:defRPr sz="2500" b="0">
                <a:latin typeface="+mn-lt"/>
                <a:ea typeface="+mn-ea"/>
                <a:cs typeface="+mn-cs"/>
                <a:sym typeface="Helvetica Light"/>
              </a:defRPr>
            </a:lvl4pPr>
            <a:lvl5pPr marL="1562640" indent="-312528" defTabSz="410751">
              <a:spcBef>
                <a:spcPts val="2953"/>
              </a:spcBef>
              <a:buSzPct val="75000"/>
              <a:defRPr sz="2500" b="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500" dirty="0"/>
              <a:t>Body Level One</a:t>
            </a:r>
          </a:p>
          <a:p>
            <a:pPr lvl="1">
              <a:defRPr sz="1800"/>
            </a:pPr>
            <a:r>
              <a:rPr sz="2500" dirty="0"/>
              <a:t>Body Level Two</a:t>
            </a:r>
          </a:p>
          <a:p>
            <a:pPr lvl="2">
              <a:defRPr sz="1800"/>
            </a:pPr>
            <a:r>
              <a:rPr sz="2500" dirty="0"/>
              <a:t>Body Level Three</a:t>
            </a:r>
          </a:p>
          <a:p>
            <a:pPr lvl="3">
              <a:defRPr sz="1800"/>
            </a:pPr>
            <a:r>
              <a:rPr sz="2500" dirty="0"/>
              <a:t>Body Level Four</a:t>
            </a:r>
          </a:p>
          <a:p>
            <a:pPr lvl="4">
              <a:defRPr sz="1800"/>
            </a:pPr>
            <a:r>
              <a:rPr sz="2500"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742236" y="363379"/>
            <a:ext cx="27032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</a:t>
            </a:r>
            <a:r>
              <a:rPr lang="en-US" sz="1600" b="1" dirty="0" smtClean="0">
                <a:latin typeface="Arial" pitchFamily="34" charset="0"/>
              </a:rPr>
              <a:t>0060r2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comments" Target="../comments/commen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 dirty="0"/>
              <a:t>Questions about LAA deployment scenarios</a:t>
            </a:r>
          </a:p>
        </p:txBody>
      </p:sp>
      <p:graphicFrame>
        <p:nvGraphicFramePr>
          <p:cNvPr id="43" name="Table 43"/>
          <p:cNvGraphicFramePr/>
          <p:nvPr/>
        </p:nvGraphicFramePr>
        <p:xfrm>
          <a:off x="812602" y="2259211"/>
          <a:ext cx="7799453" cy="4438770"/>
        </p:xfrm>
        <a:graphic>
          <a:graphicData uri="http://schemas.openxmlformats.org/drawingml/2006/table">
            <a:tbl>
              <a:tblPr bandRow="1"/>
              <a:tblGrid>
                <a:gridCol w="1461763"/>
                <a:gridCol w="6337690"/>
              </a:tblGrid>
              <a:tr h="466192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>
                          <a:sym typeface="Helvetica Light"/>
                        </a:rPr>
                        <a:t>Document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 dirty="0">
                          <a:sym typeface="Helvetica Light"/>
                        </a:rPr>
                        <a:t>IEEE 802.19-15-0060-</a:t>
                      </a:r>
                      <a:r>
                        <a:rPr sz="1800" dirty="0" smtClean="0">
                          <a:sym typeface="Helvetica Light"/>
                        </a:rPr>
                        <a:t>0</a:t>
                      </a:r>
                      <a:r>
                        <a:rPr lang="en-US" sz="1800" dirty="0" smtClean="0">
                          <a:sym typeface="Helvetica Light"/>
                        </a:rPr>
                        <a:t>2</a:t>
                      </a:r>
                      <a:r>
                        <a:rPr sz="1800" dirty="0" smtClean="0">
                          <a:sym typeface="Helvetica Light"/>
                        </a:rPr>
                        <a:t>-</a:t>
                      </a:r>
                      <a:r>
                        <a:rPr sz="1800" dirty="0">
                          <a:sym typeface="Helvetica Light"/>
                        </a:rPr>
                        <a:t>0000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392976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>
                          <a:sym typeface="Helvetica Light"/>
                        </a:rPr>
                        <a:t>Submitted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 dirty="0">
                          <a:sym typeface="Helvetica Light"/>
                        </a:rPr>
                        <a:t>2015-08-</a:t>
                      </a:r>
                      <a:r>
                        <a:rPr sz="1800" dirty="0" smtClean="0">
                          <a:sym typeface="Helvetica Light"/>
                        </a:rPr>
                        <a:t>0</a:t>
                      </a:r>
                      <a:r>
                        <a:rPr lang="en-US" sz="1800" dirty="0" smtClean="0">
                          <a:sym typeface="Helvetica Light"/>
                        </a:rPr>
                        <a:t>7</a:t>
                      </a:r>
                      <a:endParaRPr sz="18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225021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 dirty="0">
                          <a:sym typeface="Helvetica Light"/>
                        </a:rPr>
                        <a:t>Source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 dirty="0">
                          <a:sym typeface="Helvetica Light"/>
                        </a:rPr>
                        <a:t>Roger B. Marks
BaiCells
r.b.marks@ieee.org
+1-802-</a:t>
                      </a:r>
                      <a:r>
                        <a:rPr sz="1800" dirty="0" smtClean="0">
                          <a:sym typeface="Helvetica Light"/>
                        </a:rPr>
                        <a:t>capable</a:t>
                      </a:r>
                      <a:endParaRPr sz="18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109479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>
                          <a:sym typeface="Helvetica Light"/>
                        </a:rPr>
                        <a:t>Abstract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/>
                      </a:pPr>
                      <a:r>
                        <a:rPr sz="1800" dirty="0">
                          <a:sym typeface="Helvetica Light"/>
                        </a:rPr>
                        <a:t>This document</a:t>
                      </a:r>
                      <a:r>
                        <a:rPr sz="1800" dirty="0" smtClean="0">
                          <a:sym typeface="Helvetica Light"/>
                        </a:rPr>
                        <a:t> </a:t>
                      </a:r>
                      <a:r>
                        <a:rPr lang="en-US" sz="1800" dirty="0" smtClean="0">
                          <a:sym typeface="Helvetica Light"/>
                        </a:rPr>
                        <a:t>proposes some slides concerning</a:t>
                      </a:r>
                      <a:r>
                        <a:rPr sz="1800" dirty="0" smtClean="0">
                          <a:sym typeface="Helvetica Light"/>
                        </a:rPr>
                        <a:t> </a:t>
                      </a:r>
                      <a:r>
                        <a:rPr sz="1800" dirty="0">
                          <a:sym typeface="Helvetica Light"/>
                        </a:rPr>
                        <a:t>unlicensed LTE deployment</a:t>
                      </a:r>
                      <a:r>
                        <a:rPr sz="1800" dirty="0" smtClean="0">
                          <a:sym typeface="Helvetica Light"/>
                        </a:rPr>
                        <a:t> </a:t>
                      </a:r>
                      <a:r>
                        <a:rPr lang="en-US" sz="1800" dirty="0" smtClean="0">
                          <a:sym typeface="Helvetica Light"/>
                        </a:rPr>
                        <a:t>and evaluation </a:t>
                      </a:r>
                      <a:r>
                        <a:rPr sz="1800" dirty="0" smtClean="0">
                          <a:sym typeface="Helvetica Light"/>
                        </a:rPr>
                        <a:t>scenarios.</a:t>
                      </a:r>
                      <a:r>
                        <a:rPr lang="en-US" sz="1800" dirty="0" smtClean="0">
                          <a:sym typeface="Helvetica Light"/>
                        </a:rPr>
                        <a:t> [Note:</a:t>
                      </a:r>
                      <a:r>
                        <a:rPr lang="en-US" sz="1800" baseline="0" dirty="0" smtClean="0">
                          <a:sym typeface="Helvetica Light"/>
                        </a:rPr>
                        <a:t> For background explanation, see earlier revisions of this document.</a:t>
                      </a:r>
                      <a:r>
                        <a:rPr lang="en-US" sz="1800" dirty="0" smtClean="0">
                          <a:sym typeface="Helvetica Light"/>
                        </a:rPr>
                        <a:t>]</a:t>
                      </a:r>
                      <a:endParaRPr sz="18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lvl="0">
                        <a:defRPr sz="1800"/>
                      </a:pPr>
                      <a:r>
                        <a:rPr sz="1800">
                          <a:sym typeface="Helvetica Light"/>
                        </a:rPr>
                        <a:t>Purpose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/>
                      </a:pPr>
                      <a:r>
                        <a:rPr sz="1800" dirty="0">
                          <a:sym typeface="Helvetica Light"/>
                        </a:rPr>
                        <a:t>For review by the IEEE 802.19 WG and incorporation into comments into IEEE 802 input to 3GPP LAA workshop of 29 August 2015</a:t>
                      </a:r>
                      <a:r>
                        <a:rPr sz="1800" dirty="0" smtClean="0">
                          <a:sym typeface="Helvetica Light"/>
                        </a:rPr>
                        <a:t>.</a:t>
                      </a:r>
                      <a:endParaRPr sz="18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Topic</a:t>
            </a:r>
            <a:r>
              <a:rPr lang="en-AU" dirty="0" smtClean="0"/>
              <a:t>: </a:t>
            </a:r>
            <a:r>
              <a:rPr lang="en-US" dirty="0" smtClean="0"/>
              <a:t>Macrocell LAA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3GPP TR 36.889 V1.0.1 (2015-06) provides a carrier aggregation feasibility study.</a:t>
            </a:r>
          </a:p>
          <a:p>
            <a:pPr lvl="1"/>
            <a:r>
              <a:rPr lang="en-US" dirty="0" smtClean="0"/>
              <a:t>Macrocell scenarios are included.</a:t>
            </a:r>
          </a:p>
          <a:p>
            <a:pPr lvl="1"/>
            <a:r>
              <a:rPr lang="en-US" dirty="0" smtClean="0"/>
              <a:t>The one macrocell scenario evaluated in TR 36.889 requires different licensed bands for macrocell and small cell.</a:t>
            </a:r>
          </a:p>
          <a:p>
            <a:pPr lvl="1"/>
            <a:r>
              <a:rPr lang="en-US" dirty="0" smtClean="0"/>
              <a:t>The other macrocell scenarios may result in unique challenges for LBT.</a:t>
            </a:r>
          </a:p>
          <a:p>
            <a:pPr lvl="1"/>
            <a:r>
              <a:rPr lang="en-US" dirty="0" smtClean="0"/>
              <a:t>Has the feasibility of the macrocell scenarios been established?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06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Deployment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5943600"/>
            <a:ext cx="3048000" cy="381000"/>
          </a:xfrm>
        </p:spPr>
        <p:txBody>
          <a:bodyPr/>
          <a:lstStyle/>
          <a:p>
            <a:pPr lvl="1" algn="ctr">
              <a:buNone/>
            </a:pPr>
            <a:r>
              <a:rPr lang="en-US" dirty="0" smtClean="0"/>
              <a:t>source: 3GPP TR 36.889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343024"/>
            <a:ext cx="7467600" cy="45243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06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Evaluation Scenarios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480" y="1066800"/>
            <a:ext cx="8321040" cy="340156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371600"/>
          </a:xfrm>
        </p:spPr>
        <p:txBody>
          <a:bodyPr/>
          <a:lstStyle/>
          <a:p>
            <a:pPr marL="648970" lvl="1" indent="-324485" defTabSz="426466">
              <a:spcBef>
                <a:spcPts val="800"/>
              </a:spcBef>
              <a:defRPr sz="1800"/>
            </a:pPr>
            <a:r>
              <a:rPr lang="en-US" sz="1400" dirty="0" smtClean="0"/>
              <a:t>per TR 36.889, indoor scenario based on Scenario 3 of TR 36.872</a:t>
            </a:r>
          </a:p>
          <a:p>
            <a:pPr marL="973455" lvl="2" indent="-324485" defTabSz="426466">
              <a:spcBef>
                <a:spcPts val="800"/>
              </a:spcBef>
              <a:defRPr sz="1800"/>
            </a:pPr>
            <a:r>
              <a:rPr lang="en-US" sz="1400" dirty="0" smtClean="0"/>
              <a:t>but comparable to Scenario 2 of TR 36.889</a:t>
            </a:r>
          </a:p>
          <a:p>
            <a:pPr marL="648970" lvl="1" indent="-324485" defTabSz="426466">
              <a:spcBef>
                <a:spcPts val="800"/>
              </a:spcBef>
              <a:defRPr sz="1800"/>
            </a:pPr>
            <a:r>
              <a:rPr lang="en-US" sz="1400" dirty="0" smtClean="0"/>
              <a:t>per TR 36.889, outdoor scenario based on Scenario 2a of TR 36.872 </a:t>
            </a:r>
          </a:p>
          <a:p>
            <a:pPr marL="973455" lvl="2" indent="-324485" defTabSz="426466">
              <a:spcBef>
                <a:spcPts val="800"/>
              </a:spcBef>
              <a:defRPr sz="1800"/>
            </a:pPr>
            <a:r>
              <a:rPr lang="en-US" sz="1400" dirty="0" smtClean="0"/>
              <a:t>but comparable to Scenario 4 of TR 36.889</a:t>
            </a:r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06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Macrocell LAA Scenarios: Scenarios 1, 3,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lvl="1"/>
            <a:r>
              <a:rPr lang="en-US" dirty="0" smtClean="0"/>
              <a:t>Scenario 4 is evaluated in TR 36.889</a:t>
            </a:r>
          </a:p>
          <a:p>
            <a:pPr lvl="2"/>
            <a:r>
              <a:rPr lang="en-US" dirty="0" smtClean="0"/>
              <a:t>requires different licensed</a:t>
            </a:r>
            <a:r>
              <a:rPr lang="en-US" dirty="0" smtClean="0"/>
              <a:t> channels for </a:t>
            </a:r>
            <a:r>
              <a:rPr lang="en-US" dirty="0" smtClean="0"/>
              <a:t>macro and small </a:t>
            </a:r>
            <a:r>
              <a:rPr lang="en-US" dirty="0" smtClean="0"/>
              <a:t>cell</a:t>
            </a:r>
          </a:p>
          <a:p>
            <a:pPr lvl="3"/>
            <a:r>
              <a:rPr lang="en-US" dirty="0" smtClean="0"/>
              <a:t>limited applicability: not all operators have multiple licensed channels available</a:t>
            </a:r>
          </a:p>
          <a:p>
            <a:pPr lvl="1"/>
            <a:r>
              <a:rPr lang="en-US" dirty="0" smtClean="0"/>
              <a:t>Scenario 1 is not evaluated in TR 36.889</a:t>
            </a:r>
          </a:p>
          <a:p>
            <a:pPr lvl="2"/>
            <a:r>
              <a:rPr lang="en-US" dirty="0" smtClean="0"/>
              <a:t>Requires “ideal backhaul” between the macro site and the unlicensed small cell.</a:t>
            </a:r>
          </a:p>
          <a:p>
            <a:pPr lvl="2"/>
            <a:r>
              <a:rPr lang="en-US" dirty="0" smtClean="0"/>
              <a:t>DL and UL scheduling take place at the macro site, not at remote radio head.</a:t>
            </a:r>
          </a:p>
          <a:p>
            <a:pPr lvl="2"/>
            <a:r>
              <a:rPr lang="en-US" dirty="0" smtClean="0"/>
              <a:t>CCA takes place at the small cell, and at remote UE for uplink.</a:t>
            </a:r>
          </a:p>
          <a:p>
            <a:pPr lvl="1"/>
            <a:r>
              <a:rPr lang="en-US" dirty="0" smtClean="0"/>
              <a:t>Scenario 3 is not evaluated in TR 36.889</a:t>
            </a:r>
          </a:p>
          <a:p>
            <a:pPr lvl="2"/>
            <a:r>
              <a:rPr lang="en-US" dirty="0" smtClean="0"/>
              <a:t>Macrocell </a:t>
            </a:r>
            <a:r>
              <a:rPr lang="en-US" dirty="0" smtClean="0"/>
              <a:t>and small cell share the same licensed</a:t>
            </a:r>
            <a:r>
              <a:rPr lang="en-US" dirty="0" smtClean="0"/>
              <a:t> channel.</a:t>
            </a:r>
            <a:endParaRPr lang="en-US" dirty="0" smtClean="0"/>
          </a:p>
          <a:p>
            <a:pPr lvl="3"/>
            <a:r>
              <a:rPr lang="en-US" dirty="0" smtClean="0"/>
              <a:t>may require</a:t>
            </a:r>
            <a:r>
              <a:rPr lang="en-US" dirty="0" smtClean="0"/>
              <a:t> </a:t>
            </a:r>
            <a:r>
              <a:rPr lang="en-US" dirty="0" smtClean="0"/>
              <a:t>coordination of scheduling between macrocell </a:t>
            </a:r>
            <a:r>
              <a:rPr lang="en-US" dirty="0" smtClean="0"/>
              <a:t>and </a:t>
            </a:r>
            <a:r>
              <a:rPr lang="en-US" dirty="0" smtClean="0"/>
              <a:t>small-cell licensed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06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Questions</a:t>
            </a:r>
            <a:r>
              <a:rPr lang="en-AU" dirty="0" smtClean="0"/>
              <a:t>: Macrocell LAA </a:t>
            </a:r>
            <a:r>
              <a:rPr lang="en-US" dirty="0" smtClean="0"/>
              <a:t>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Scenario 1</a:t>
            </a:r>
          </a:p>
          <a:p>
            <a:pPr lvl="2"/>
            <a:r>
              <a:rPr lang="en-US" dirty="0" smtClean="0"/>
              <a:t>Is the scheduler, at the macrocell, aware of remote CCA status?</a:t>
            </a:r>
          </a:p>
          <a:p>
            <a:pPr lvl="2"/>
            <a:r>
              <a:rPr lang="en-US" dirty="0" smtClean="0"/>
              <a:t>Have simulations studied LBT in Scenario 1? Do these consider:</a:t>
            </a:r>
          </a:p>
          <a:p>
            <a:pPr lvl="3"/>
            <a:r>
              <a:rPr lang="en-US" dirty="0" smtClean="0"/>
              <a:t>“ideal” but realistic backhaul latency</a:t>
            </a:r>
          </a:p>
          <a:p>
            <a:pPr lvl="3"/>
            <a:r>
              <a:rPr lang="en-US" dirty="0" smtClean="0"/>
              <a:t>when unlicensed uplink is supported, latency in passing CCA status from UE over the air (using licensed or unlicensed uplink) </a:t>
            </a:r>
          </a:p>
          <a:p>
            <a:pPr lvl="1"/>
            <a:r>
              <a:rPr lang="en-US" dirty="0" smtClean="0"/>
              <a:t>In Scenario 3</a:t>
            </a:r>
          </a:p>
          <a:p>
            <a:pPr lvl="2"/>
            <a:r>
              <a:rPr lang="en-US" dirty="0" smtClean="0"/>
              <a:t>In case of “ideal” backhaul, see questions from Scenario 1.</a:t>
            </a:r>
          </a:p>
          <a:p>
            <a:pPr lvl="2"/>
            <a:r>
              <a:rPr lang="en-US" dirty="0" smtClean="0"/>
              <a:t>In case of “non-ideal” backhaul, have simulations studied LBT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Can the presence of the macrocell affect </a:t>
            </a:r>
            <a:r>
              <a:rPr lang="en-US" dirty="0" smtClean="0"/>
              <a:t>the </a:t>
            </a:r>
            <a:r>
              <a:rPr lang="en-US" dirty="0" smtClean="0"/>
              <a:t>latency of the DL and UL LBT operation, considering that </a:t>
            </a:r>
            <a:r>
              <a:rPr lang="en-US" dirty="0" smtClean="0"/>
              <a:t>small-cell licensed </a:t>
            </a:r>
            <a:r>
              <a:rPr lang="en-US" dirty="0" smtClean="0"/>
              <a:t>and unlicensed</a:t>
            </a:r>
            <a:r>
              <a:rPr lang="en-US" dirty="0" smtClean="0"/>
              <a:t> carriers are </a:t>
            </a:r>
            <a:r>
              <a:rPr lang="en-US" dirty="0" smtClean="0"/>
              <a:t>carrier-aggregated while licensed small-cell operation is not independent but</a:t>
            </a:r>
            <a:r>
              <a:rPr lang="en-US" dirty="0" smtClean="0"/>
              <a:t> must be coordinated </a:t>
            </a:r>
            <a:r>
              <a:rPr lang="en-US" dirty="0" smtClean="0"/>
              <a:t>with co-channel </a:t>
            </a:r>
            <a:r>
              <a:rPr lang="en-US" smtClean="0"/>
              <a:t>macrocell</a:t>
            </a:r>
            <a:r>
              <a:rPr lang="en-US" smtClean="0"/>
              <a:t>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0603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500</Words>
  <Application>Microsoft Macintosh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Questions about LAA deployment scenarios</vt:lpstr>
      <vt:lpstr>Topic: Macrocell LAA Scenarios</vt:lpstr>
      <vt:lpstr>LAA Deployment Scenarios</vt:lpstr>
      <vt:lpstr>LAA Evaluation Scenarios</vt:lpstr>
      <vt:lpstr>Macrocell LAA Scenarios: Scenarios 1, 3, 4</vt:lpstr>
      <vt:lpstr>Questions: Macrocell LAA Scenarios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2015-08-07T18:33:22Z</dcterms:created>
  <dcterms:modified xsi:type="dcterms:W3CDTF">2015-08-07T21:19:06Z</dcterms:modified>
</cp:coreProperties>
</file>