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
  </p:notesMasterIdLst>
  <p:handoutMasterIdLst>
    <p:handoutMasterId r:id="rId6"/>
  </p:handoutMasterIdLst>
  <p:sldIdLst>
    <p:sldId id="256" r:id="rId2"/>
    <p:sldId id="257" r:id="rId3"/>
    <p:sldId id="263" r:id="rId4"/>
  </p:sldIdLst>
  <p:sldSz cx="9753600" cy="7315200"/>
  <p:notesSz cx="7315200" cy="9601200"/>
  <p:defaultTextStyle>
    <a:defPPr>
      <a:defRPr lang="en-GB"/>
    </a:defPPr>
    <a:lvl1pPr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304" userDrawn="1">
          <p15:clr>
            <a:srgbClr val="A4A3A4"/>
          </p15:clr>
        </p15:guide>
        <p15:guide id="2" pos="3072" userDrawn="1">
          <p15:clr>
            <a:srgbClr val="A4A3A4"/>
          </p15:clr>
        </p15:guide>
      </p15:sldGuideLst>
    </p:ext>
    <p:ext uri="{2D200454-40CA-4A62-9FC3-DE9A4176ACB9}">
      <p15:notesGuideLst xmlns:p15="http://schemas.microsoft.com/office/powerpoint/2012/main">
        <p15:guide id="1" orient="horz" pos="2980" userDrawn="1">
          <p15:clr>
            <a:srgbClr val="A4A3A4"/>
          </p15:clr>
        </p15:guide>
        <p15:guide id="2" pos="227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831" autoAdjust="0"/>
    <p:restoredTop sz="94660"/>
  </p:normalViewPr>
  <p:slideViewPr>
    <p:cSldViewPr>
      <p:cViewPr varScale="1">
        <p:scale>
          <a:sx n="65" d="100"/>
          <a:sy n="65" d="100"/>
        </p:scale>
        <p:origin x="1666" y="58"/>
      </p:cViewPr>
      <p:guideLst>
        <p:guide orient="horz" pos="2304"/>
        <p:guide pos="3072"/>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980"/>
        <p:guide pos="22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567"/>
          </a:xfrm>
          <a:prstGeom prst="rect">
            <a:avLst/>
          </a:prstGeom>
        </p:spPr>
        <p:txBody>
          <a:bodyPr vert="horz" lIns="95390" tIns="47695" rIns="95390" bIns="47695" rtlCol="0"/>
          <a:lstStyle>
            <a:lvl1pPr algn="l">
              <a:defRPr sz="1300"/>
            </a:lvl1pPr>
          </a:lstStyle>
          <a:p>
            <a:endParaRPr lang="en-US" dirty="0"/>
          </a:p>
        </p:txBody>
      </p:sp>
      <p:sp>
        <p:nvSpPr>
          <p:cNvPr id="3" name="Date Placeholder 2"/>
          <p:cNvSpPr>
            <a:spLocks noGrp="1"/>
          </p:cNvSpPr>
          <p:nvPr>
            <p:ph type="dt" sz="quarter" idx="1"/>
          </p:nvPr>
        </p:nvSpPr>
        <p:spPr>
          <a:xfrm>
            <a:off x="4143271" y="0"/>
            <a:ext cx="3170255" cy="479567"/>
          </a:xfrm>
          <a:prstGeom prst="rect">
            <a:avLst/>
          </a:prstGeom>
        </p:spPr>
        <p:txBody>
          <a:bodyPr vert="horz" lIns="95390" tIns="47695" rIns="95390" bIns="47695" rtlCol="0"/>
          <a:lstStyle>
            <a:lvl1pPr algn="r">
              <a:defRPr sz="1300"/>
            </a:lvl1pPr>
          </a:lstStyle>
          <a:p>
            <a:fld id="{B87CCAAF-252C-4847-8D16-EDD6B40E4912}" type="datetimeFigureOut">
              <a:rPr lang="en-US" smtClean="0"/>
              <a:pPr/>
              <a:t>1/21/2015</a:t>
            </a:fld>
            <a:endParaRPr lang="en-US" dirty="0"/>
          </a:p>
        </p:txBody>
      </p:sp>
      <p:sp>
        <p:nvSpPr>
          <p:cNvPr id="4" name="Footer Placeholder 3"/>
          <p:cNvSpPr>
            <a:spLocks noGrp="1"/>
          </p:cNvSpPr>
          <p:nvPr>
            <p:ph type="ftr" sz="quarter" idx="2"/>
          </p:nvPr>
        </p:nvSpPr>
        <p:spPr>
          <a:xfrm>
            <a:off x="0" y="9119991"/>
            <a:ext cx="3170255" cy="479567"/>
          </a:xfrm>
          <a:prstGeom prst="rect">
            <a:avLst/>
          </a:prstGeom>
        </p:spPr>
        <p:txBody>
          <a:bodyPr vert="horz" lIns="95390" tIns="47695" rIns="95390" bIns="4769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271" y="9119991"/>
            <a:ext cx="3170255" cy="479567"/>
          </a:xfrm>
          <a:prstGeom prst="rect">
            <a:avLst/>
          </a:prstGeom>
        </p:spPr>
        <p:txBody>
          <a:bodyPr vert="horz" lIns="95390" tIns="47695" rIns="95390" bIns="47695" rtlCol="0" anchor="b"/>
          <a:lstStyle>
            <a:lvl1pPr algn="r">
              <a:defRPr sz="13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315200" cy="9601200"/>
          </a:xfrm>
          <a:prstGeom prst="roundRect">
            <a:avLst>
              <a:gd name="adj" fmla="val 19"/>
            </a:avLst>
          </a:prstGeom>
          <a:solidFill>
            <a:srgbClr val="FFFFFF"/>
          </a:solidFill>
          <a:ln w="9525">
            <a:noFill/>
            <a:round/>
            <a:headEnd/>
            <a:tailEnd/>
          </a:ln>
          <a:effectLst/>
        </p:spPr>
        <p:txBody>
          <a:bodyPr wrap="none" lIns="95390" tIns="47695" rIns="95390" bIns="47695" anchor="ctr"/>
          <a:lstStyle/>
          <a:p>
            <a:endParaRPr lang="en-GB" dirty="0"/>
          </a:p>
        </p:txBody>
      </p:sp>
      <p:sp>
        <p:nvSpPr>
          <p:cNvPr id="2050" name="Rectangle 2"/>
          <p:cNvSpPr>
            <a:spLocks noGrp="1" noChangeArrowheads="1"/>
          </p:cNvSpPr>
          <p:nvPr>
            <p:ph type="hdr"/>
          </p:nvPr>
        </p:nvSpPr>
        <p:spPr bwMode="auto">
          <a:xfrm>
            <a:off x="5950299" y="100184"/>
            <a:ext cx="674914"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89987" y="100184"/>
            <a:ext cx="870857"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265238" y="725488"/>
            <a:ext cx="4783137" cy="358775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74690" y="4560818"/>
            <a:ext cx="5364146" cy="4319390"/>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652199" y="9295723"/>
            <a:ext cx="973015" cy="18722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399693" y="9295722"/>
            <a:ext cx="539262" cy="3761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62001" y="9295723"/>
            <a:ext cx="777457" cy="200055"/>
          </a:xfrm>
          <a:prstGeom prst="rect">
            <a:avLst/>
          </a:prstGeom>
          <a:noFill/>
          <a:ln w="9525">
            <a:noFill/>
            <a:round/>
            <a:headEnd/>
            <a:tailEnd/>
          </a:ln>
          <a:effectLst/>
        </p:spPr>
        <p:txBody>
          <a:bodyPr wrap="none" lIns="0" tIns="0" rIns="0" bIns="0">
            <a:spAutoFit/>
          </a:bodyPr>
          <a:lstStyle/>
          <a:p>
            <a:pPr>
              <a:tabLst>
                <a:tab pos="0" algn="l"/>
                <a:tab pos="953902" algn="l"/>
                <a:tab pos="1907804" algn="l"/>
                <a:tab pos="2861706" algn="l"/>
                <a:tab pos="3815608" algn="l"/>
                <a:tab pos="4769510" algn="l"/>
                <a:tab pos="5723412" algn="l"/>
                <a:tab pos="6677315" algn="l"/>
                <a:tab pos="7631217" algn="l"/>
                <a:tab pos="8585119" algn="l"/>
                <a:tab pos="9539021" algn="l"/>
                <a:tab pos="10492923" algn="l"/>
              </a:tabLst>
            </a:pPr>
            <a:r>
              <a:rPr lang="en-US" sz="1300" dirty="0">
                <a:solidFill>
                  <a:srgbClr val="000000"/>
                </a:solidFill>
              </a:rPr>
              <a:t>Submission</a:t>
            </a:r>
          </a:p>
        </p:txBody>
      </p:sp>
      <p:sp>
        <p:nvSpPr>
          <p:cNvPr id="2057" name="Line 9"/>
          <p:cNvSpPr>
            <a:spLocks noChangeShapeType="1"/>
          </p:cNvSpPr>
          <p:nvPr/>
        </p:nvSpPr>
        <p:spPr bwMode="auto">
          <a:xfrm>
            <a:off x="763675" y="9294081"/>
            <a:ext cx="5787851"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
        <p:nvSpPr>
          <p:cNvPr id="2058" name="Line 10"/>
          <p:cNvSpPr>
            <a:spLocks noChangeShapeType="1"/>
          </p:cNvSpPr>
          <p:nvPr/>
        </p:nvSpPr>
        <p:spPr bwMode="auto">
          <a:xfrm>
            <a:off x="683288" y="307121"/>
            <a:ext cx="5948624"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1pPr>
    <a:lvl2pPr marL="785372" indent="-302066"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2pPr>
    <a:lvl3pPr marL="1208265"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3pPr>
    <a:lvl4pPr marL="1691571"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4pPr>
    <a:lvl5pPr marL="2174878"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5pPr>
    <a:lvl6pPr marL="2416531" algn="l" defTabSz="966612" rtl="0" eaLnBrk="1" latinLnBrk="0" hangingPunct="1">
      <a:defRPr sz="1269" kern="1200">
        <a:solidFill>
          <a:schemeClr val="tx1"/>
        </a:solidFill>
        <a:latin typeface="+mn-lt"/>
        <a:ea typeface="+mn-ea"/>
        <a:cs typeface="+mn-cs"/>
      </a:defRPr>
    </a:lvl6pPr>
    <a:lvl7pPr marL="2899837" algn="l" defTabSz="966612" rtl="0" eaLnBrk="1" latinLnBrk="0" hangingPunct="1">
      <a:defRPr sz="1269" kern="1200">
        <a:solidFill>
          <a:schemeClr val="tx1"/>
        </a:solidFill>
        <a:latin typeface="+mn-lt"/>
        <a:ea typeface="+mn-ea"/>
        <a:cs typeface="+mn-cs"/>
      </a:defRPr>
    </a:lvl7pPr>
    <a:lvl8pPr marL="3383143" algn="l" defTabSz="966612" rtl="0" eaLnBrk="1" latinLnBrk="0" hangingPunct="1">
      <a:defRPr sz="1269" kern="1200">
        <a:solidFill>
          <a:schemeClr val="tx1"/>
        </a:solidFill>
        <a:latin typeface="+mn-lt"/>
        <a:ea typeface="+mn-ea"/>
        <a:cs typeface="+mn-cs"/>
      </a:defRPr>
    </a:lvl8pPr>
    <a:lvl9pPr marL="3866449" algn="l" defTabSz="966612" rtl="0" eaLnBrk="1" latinLnBrk="0" hangingPunct="1">
      <a:defRPr sz="12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3314"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07B9ED38-6DD0-4691-9FC3-0BE6EBBA3E57}" type="slidenum">
              <a:rPr lang="en-US"/>
              <a:pPr/>
              <a:t>3</a:t>
            </a:fld>
            <a:endParaRPr lang="en-US" dirty="0"/>
          </a:p>
        </p:txBody>
      </p:sp>
      <p:sp>
        <p:nvSpPr>
          <p:cNvPr id="19457" name="Rectangle 1"/>
          <p:cNvSpPr txBox="1">
            <a:spLocks noGrp="1" noRot="1" noChangeAspect="1" noChangeArrowheads="1"/>
          </p:cNvSpPr>
          <p:nvPr>
            <p:ph type="sldImg"/>
          </p:nvPr>
        </p:nvSpPr>
        <p:spPr bwMode="auto">
          <a:xfrm>
            <a:off x="1265238" y="725488"/>
            <a:ext cx="4784725" cy="3589337"/>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400157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a:lvl1pPr>
            <a:lvl2pPr marL="853463" indent="-365770">
              <a:buFont typeface="Courier New" panose="02070309020205020404" pitchFamily="49" charset="0"/>
              <a:buChar char="o"/>
              <a:defRPr/>
            </a:lvl2pPr>
            <a:lvl3pPr marL="1280195" indent="-304809">
              <a:buFont typeface="Arial" panose="020B0604020202020204" pitchFamily="34" charset="0"/>
              <a:buChar char="•"/>
              <a:defRPr/>
            </a:lvl3pPr>
            <a:lvl4pPr marL="1767887" indent="-304809">
              <a:buFont typeface="Arial" panose="020B0604020202020204" pitchFamily="34" charset="0"/>
              <a:buChar char="•"/>
              <a:defRPr/>
            </a:lvl4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715006" y="6907109"/>
            <a:ext cx="3396821" cy="2455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cs typeface="Arial Unicode MS" charset="0"/>
              </a:defRPr>
            </a:lvl1pPr>
          </a:lstStyle>
          <a:p>
            <a:r>
              <a:rPr lang="en-GB" dirty="0" smtClean="0"/>
              <a:t>Steve Shellhammer, Qualcomm</a:t>
            </a:r>
            <a:endParaRPr lang="en-GB" dirty="0"/>
          </a:p>
        </p:txBody>
      </p:sp>
      <p:sp>
        <p:nvSpPr>
          <p:cNvPr id="12" name="Rectangle 3"/>
          <p:cNvSpPr>
            <a:spLocks noGrp="1" noChangeArrowheads="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cs typeface="Arial Unicode MS" charset="0"/>
              </a:defRPr>
            </a:lvl1pPr>
          </a:lstStyle>
          <a:p>
            <a:r>
              <a:rPr lang="en-US" dirty="0" smtClean="0"/>
              <a:t>January 2015</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1520" y="731522"/>
            <a:ext cx="8288868" cy="1136227"/>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731520" y="2113282"/>
            <a:ext cx="8288868"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p:txBody>
      </p:sp>
      <p:sp>
        <p:nvSpPr>
          <p:cNvPr id="1027" name="Rectangle 3"/>
          <p:cNvSpPr>
            <a:spLocks noGrp="1" noChangeArrowheads="1"/>
          </p:cNvSpPr>
          <p:nvPr>
            <p:ph type="dt"/>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latin typeface="Calibri" panose="020F0502020204030204" pitchFamily="34" charset="0"/>
                <a:cs typeface="Arial Unicode MS" charset="0"/>
              </a:defRPr>
            </a:lvl1pPr>
          </a:lstStyle>
          <a:p>
            <a:r>
              <a:rPr lang="en-US" dirty="0" smtClean="0"/>
              <a:t>January 2015</a:t>
            </a:r>
            <a:endParaRPr lang="en-GB" dirty="0"/>
          </a:p>
        </p:txBody>
      </p:sp>
      <p:sp>
        <p:nvSpPr>
          <p:cNvPr id="1028" name="Rectangle 4"/>
          <p:cNvSpPr>
            <a:spLocks noGrp="1" noChangeArrowheads="1"/>
          </p:cNvSpPr>
          <p:nvPr>
            <p:ph type="ftr"/>
          </p:nvPr>
        </p:nvSpPr>
        <p:spPr bwMode="auto">
          <a:xfrm>
            <a:off x="5715006" y="6907108"/>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Steve Shellhammer, Qualcomm</a:t>
            </a:r>
            <a:endParaRPr lang="en-GB" dirty="0"/>
          </a:p>
        </p:txBody>
      </p:sp>
      <p:sp>
        <p:nvSpPr>
          <p:cNvPr id="1029" name="Rectangle 5"/>
          <p:cNvSpPr>
            <a:spLocks noGrp="1" noChangeArrowheads="1"/>
          </p:cNvSpPr>
          <p:nvPr>
            <p:ph type="sldNum"/>
          </p:nvPr>
        </p:nvSpPr>
        <p:spPr bwMode="auto">
          <a:xfrm>
            <a:off x="4470401" y="690710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Slide </a:t>
            </a:r>
            <a:fld id="{D09C756B-EB39-4236-ADBB-73052B179AE4}" type="slidenum">
              <a:rPr lang="en-GB" smtClean="0"/>
              <a:pPr/>
              <a:t>‹#›</a:t>
            </a:fld>
            <a:endParaRPr lang="en-GB" dirty="0"/>
          </a:p>
        </p:txBody>
      </p:sp>
      <p:sp>
        <p:nvSpPr>
          <p:cNvPr id="1030" name="Line 6"/>
          <p:cNvSpPr>
            <a:spLocks noChangeShapeType="1"/>
          </p:cNvSpPr>
          <p:nvPr/>
        </p:nvSpPr>
        <p:spPr bwMode="auto">
          <a:xfrm>
            <a:off x="731520" y="650240"/>
            <a:ext cx="8290560" cy="1694"/>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031" name="Rectangle 7"/>
          <p:cNvSpPr>
            <a:spLocks noChangeArrowheads="1"/>
          </p:cNvSpPr>
          <p:nvPr/>
        </p:nvSpPr>
        <p:spPr bwMode="auto">
          <a:xfrm>
            <a:off x="729828" y="6907108"/>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
        <p:nvSpPr>
          <p:cNvPr id="1032" name="Line 8"/>
          <p:cNvSpPr>
            <a:spLocks noChangeShapeType="1"/>
          </p:cNvSpPr>
          <p:nvPr/>
        </p:nvSpPr>
        <p:spPr bwMode="auto">
          <a:xfrm>
            <a:off x="731520" y="6908800"/>
            <a:ext cx="8371840" cy="1694"/>
          </a:xfrm>
          <a:prstGeom prst="line">
            <a:avLst/>
          </a:prstGeom>
          <a:noFill/>
          <a:ln w="12600">
            <a:solidFill>
              <a:srgbClr val="000000"/>
            </a:solidFill>
            <a:miter lim="800000"/>
            <a:headEnd/>
            <a:tailEnd/>
          </a:ln>
          <a:effectLst/>
        </p:spPr>
        <p:txBody>
          <a:bodyPr/>
          <a:lstStyle/>
          <a:p>
            <a:endParaRPr lang="en-GB" sz="2987" dirty="0">
              <a:latin typeface="Calibri" panose="020F0502020204030204" pitchFamily="34" charset="0"/>
            </a:endParaRPr>
          </a:p>
        </p:txBody>
      </p:sp>
      <p:sp>
        <p:nvSpPr>
          <p:cNvPr id="10" name="Date Placeholder 3"/>
          <p:cNvSpPr txBox="1">
            <a:spLocks/>
          </p:cNvSpPr>
          <p:nvPr userDrawn="1"/>
        </p:nvSpPr>
        <p:spPr bwMode="auto">
          <a:xfrm>
            <a:off x="5334003" y="380978"/>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rPr>
              <a:t>doc.: IEEE 802.19-14/0089r1</a:t>
            </a:r>
          </a:p>
        </p:txBody>
      </p:sp>
    </p:spTree>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par>
    </p:tnLst>
  </p:timing>
  <p:hf hdr="0"/>
  <p:txStyles>
    <p:titleStyle>
      <a:lvl1pPr algn="ctr" defTabSz="479226" rtl="0" eaLnBrk="1" fontAlgn="base" hangingPunct="1">
        <a:spcBef>
          <a:spcPct val="0"/>
        </a:spcBef>
        <a:spcAft>
          <a:spcPct val="0"/>
        </a:spcAft>
        <a:buClr>
          <a:srgbClr val="000000"/>
        </a:buClr>
        <a:buSzPct val="100000"/>
        <a:buFont typeface="Times New Roman" pitchFamily="16" charset="0"/>
        <a:defRPr sz="3840" b="1">
          <a:solidFill>
            <a:srgbClr val="000000"/>
          </a:solidFill>
          <a:latin typeface="Calibri" panose="020F0502020204030204" pitchFamily="34" charset="0"/>
          <a:ea typeface="+mj-ea"/>
          <a:cs typeface="+mj-cs"/>
        </a:defRPr>
      </a:lvl1pPr>
      <a:lvl2pPr marL="792502" indent="-304809"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2pPr>
      <a:lvl3pPr marL="1219232"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3pPr>
      <a:lvl4pPr marL="1706925"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4pPr>
      <a:lvl5pPr marL="2194618"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5pPr>
      <a:lvl6pPr marL="2682311"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6pPr>
      <a:lvl7pPr marL="3170004"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7pPr>
      <a:lvl8pPr marL="3657697"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8pPr>
      <a:lvl9pPr marL="4145390"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9pPr>
    </p:titleStyle>
    <p:bodyStyle>
      <a:lvl1pPr marL="365770" indent="-365770" algn="l" defTabSz="479226" rtl="0" eaLnBrk="1" fontAlgn="base" hangingPunct="1">
        <a:spcBef>
          <a:spcPts val="640"/>
        </a:spcBef>
        <a:spcAft>
          <a:spcPct val="0"/>
        </a:spcAft>
        <a:buClr>
          <a:srgbClr val="000000"/>
        </a:buClr>
        <a:buSzPct val="100000"/>
        <a:buFont typeface="Times New Roman" pitchFamily="16" charset="0"/>
        <a:defRPr sz="2560" b="1">
          <a:solidFill>
            <a:srgbClr val="000000"/>
          </a:solidFill>
          <a:latin typeface="Calibri" panose="020F0502020204030204" pitchFamily="34" charset="0"/>
          <a:ea typeface="+mn-ea"/>
          <a:cs typeface="+mn-cs"/>
        </a:defRPr>
      </a:lvl1pPr>
      <a:lvl2pPr marL="792502" indent="-304809" algn="l" defTabSz="479226" rtl="0" eaLnBrk="1" fontAlgn="base" hangingPunct="1">
        <a:spcBef>
          <a:spcPts val="533"/>
        </a:spcBef>
        <a:spcAft>
          <a:spcPct val="0"/>
        </a:spcAft>
        <a:buClr>
          <a:srgbClr val="000000"/>
        </a:buClr>
        <a:buSzPct val="100000"/>
        <a:buFont typeface="Times New Roman" pitchFamily="16" charset="0"/>
        <a:defRPr sz="2133">
          <a:solidFill>
            <a:srgbClr val="000000"/>
          </a:solidFill>
          <a:latin typeface="Calibri" panose="020F0502020204030204" pitchFamily="34" charset="0"/>
          <a:ea typeface="+mn-ea"/>
        </a:defRPr>
      </a:lvl2pPr>
      <a:lvl3pPr marL="1219232" indent="-243846" algn="l" defTabSz="479226" rtl="0" eaLnBrk="1" fontAlgn="base" hangingPunct="1">
        <a:spcBef>
          <a:spcPts val="480"/>
        </a:spcBef>
        <a:spcAft>
          <a:spcPct val="0"/>
        </a:spcAft>
        <a:buClr>
          <a:srgbClr val="000000"/>
        </a:buClr>
        <a:buSzPct val="100000"/>
        <a:buFont typeface="Times New Roman" pitchFamily="16" charset="0"/>
        <a:defRPr>
          <a:solidFill>
            <a:srgbClr val="000000"/>
          </a:solidFill>
          <a:latin typeface="Calibri" panose="020F0502020204030204" pitchFamily="34" charset="0"/>
          <a:ea typeface="+mn-ea"/>
        </a:defRPr>
      </a:lvl3pPr>
      <a:lvl4pPr marL="1706925"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p:bodyStyle>
    <p:otherStyle>
      <a:defPPr>
        <a:defRPr lang="en-US"/>
      </a:defPPr>
      <a:lvl1pPr marL="0" algn="l" defTabSz="975386" rtl="0" eaLnBrk="1" latinLnBrk="0" hangingPunct="1">
        <a:defRPr sz="1920" kern="1200">
          <a:solidFill>
            <a:schemeClr val="tx1"/>
          </a:solidFill>
          <a:latin typeface="+mn-lt"/>
          <a:ea typeface="+mn-ea"/>
          <a:cs typeface="+mn-cs"/>
        </a:defRPr>
      </a:lvl1pPr>
      <a:lvl2pPr marL="487693" algn="l" defTabSz="975386" rtl="0" eaLnBrk="1" latinLnBrk="0" hangingPunct="1">
        <a:defRPr sz="1920" kern="1200">
          <a:solidFill>
            <a:schemeClr val="tx1"/>
          </a:solidFill>
          <a:latin typeface="+mn-lt"/>
          <a:ea typeface="+mn-ea"/>
          <a:cs typeface="+mn-cs"/>
        </a:defRPr>
      </a:lvl2pPr>
      <a:lvl3pPr marL="975386" algn="l" defTabSz="975386" rtl="0" eaLnBrk="1" latinLnBrk="0" hangingPunct="1">
        <a:defRPr sz="1920" kern="1200">
          <a:solidFill>
            <a:schemeClr val="tx1"/>
          </a:solidFill>
          <a:latin typeface="+mn-lt"/>
          <a:ea typeface="+mn-ea"/>
          <a:cs typeface="+mn-cs"/>
        </a:defRPr>
      </a:lvl3pPr>
      <a:lvl4pPr marL="1463079" algn="l" defTabSz="975386" rtl="0" eaLnBrk="1" latinLnBrk="0" hangingPunct="1">
        <a:defRPr sz="1920" kern="1200">
          <a:solidFill>
            <a:schemeClr val="tx1"/>
          </a:solidFill>
          <a:latin typeface="+mn-lt"/>
          <a:ea typeface="+mn-ea"/>
          <a:cs typeface="+mn-cs"/>
        </a:defRPr>
      </a:lvl4pPr>
      <a:lvl5pPr marL="1950772" algn="l" defTabSz="975386" rtl="0" eaLnBrk="1" latinLnBrk="0" hangingPunct="1">
        <a:defRPr sz="1920" kern="1200">
          <a:solidFill>
            <a:schemeClr val="tx1"/>
          </a:solidFill>
          <a:latin typeface="+mn-lt"/>
          <a:ea typeface="+mn-ea"/>
          <a:cs typeface="+mn-cs"/>
        </a:defRPr>
      </a:lvl5pPr>
      <a:lvl6pPr marL="2438465" algn="l" defTabSz="975386" rtl="0" eaLnBrk="1" latinLnBrk="0" hangingPunct="1">
        <a:defRPr sz="1920" kern="1200">
          <a:solidFill>
            <a:schemeClr val="tx1"/>
          </a:solidFill>
          <a:latin typeface="+mn-lt"/>
          <a:ea typeface="+mn-ea"/>
          <a:cs typeface="+mn-cs"/>
        </a:defRPr>
      </a:lvl6pPr>
      <a:lvl7pPr marL="2926158" algn="l" defTabSz="975386" rtl="0" eaLnBrk="1" latinLnBrk="0" hangingPunct="1">
        <a:defRPr sz="1920" kern="1200">
          <a:solidFill>
            <a:schemeClr val="tx1"/>
          </a:solidFill>
          <a:latin typeface="+mn-lt"/>
          <a:ea typeface="+mn-ea"/>
          <a:cs typeface="+mn-cs"/>
        </a:defRPr>
      </a:lvl7pPr>
      <a:lvl8pPr marL="3413851" algn="l" defTabSz="975386" rtl="0" eaLnBrk="1" latinLnBrk="0" hangingPunct="1">
        <a:defRPr sz="1920" kern="1200">
          <a:solidFill>
            <a:schemeClr val="tx1"/>
          </a:solidFill>
          <a:latin typeface="+mn-lt"/>
          <a:ea typeface="+mn-ea"/>
          <a:cs typeface="+mn-cs"/>
        </a:defRPr>
      </a:lvl8pPr>
      <a:lvl9pPr marL="3901544" algn="l" defTabSz="975386"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743373" y="355601"/>
            <a:ext cx="2457015" cy="291254"/>
          </a:xfrm>
        </p:spPr>
        <p:txBody>
          <a:bodyPr/>
          <a:lstStyle/>
          <a:p>
            <a:r>
              <a:rPr lang="en-US" dirty="0" smtClean="0"/>
              <a:t>January 2015</a:t>
            </a:r>
            <a:endParaRPr lang="en-GB" dirty="0"/>
          </a:p>
        </p:txBody>
      </p:sp>
      <p:sp>
        <p:nvSpPr>
          <p:cNvPr id="7" name="Footer Placeholder 4"/>
          <p:cNvSpPr>
            <a:spLocks noGrp="1"/>
          </p:cNvSpPr>
          <p:nvPr>
            <p:ph type="ftr" idx="14"/>
          </p:nvPr>
        </p:nvSpPr>
        <p:spPr>
          <a:xfrm>
            <a:off x="5867407" y="6907108"/>
            <a:ext cx="3244420" cy="193040"/>
          </a:xfrm>
        </p:spPr>
        <p:txBody>
          <a:bodyPr/>
          <a:lstStyle/>
          <a:p>
            <a:r>
              <a:rPr lang="en-GB" dirty="0" smtClean="0"/>
              <a:t>Steve Shellhammer,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31520" y="731520"/>
            <a:ext cx="8290560" cy="819182"/>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dirty="0" smtClean="0"/>
              <a:t>3GPP LAA Liaison Approval Process</a:t>
            </a:r>
            <a:endParaRPr lang="en-GB" dirty="0"/>
          </a:p>
        </p:txBody>
      </p:sp>
      <p:sp>
        <p:nvSpPr>
          <p:cNvPr id="3074" name="Rectangle 2"/>
          <p:cNvSpPr>
            <a:spLocks noGrp="1" noChangeArrowheads="1"/>
          </p:cNvSpPr>
          <p:nvPr>
            <p:ph type="body" idx="1"/>
          </p:nvPr>
        </p:nvSpPr>
        <p:spPr>
          <a:xfrm>
            <a:off x="731520" y="1625600"/>
            <a:ext cx="8290560" cy="423334"/>
          </a:xfrm>
          <a:ln/>
        </p:spPr>
        <p:txBody>
          <a:bodyPr/>
          <a:lstStyle/>
          <a:p>
            <a:pPr marL="0" indent="0" algn="ctr">
              <a:spcBef>
                <a:spcPts val="533"/>
              </a:spcBef>
              <a:buNone/>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sz="2133" dirty="0"/>
              <a:t>Date:</a:t>
            </a:r>
            <a:r>
              <a:rPr lang="en-GB" sz="2133" b="0" dirty="0"/>
              <a:t> </a:t>
            </a:r>
            <a:r>
              <a:rPr lang="en-GB" sz="2133" b="0" dirty="0" smtClean="0"/>
              <a:t>2015-01-21</a:t>
            </a:r>
            <a:endParaRPr lang="en-GB" sz="2133"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1956817088"/>
              </p:ext>
            </p:extLst>
          </p:nvPr>
        </p:nvGraphicFramePr>
        <p:xfrm>
          <a:off x="546100" y="2438400"/>
          <a:ext cx="8661400" cy="2692400"/>
        </p:xfrm>
        <a:graphic>
          <a:graphicData uri="http://schemas.openxmlformats.org/presentationml/2006/ole">
            <mc:AlternateContent xmlns:mc="http://schemas.openxmlformats.org/markup-compatibility/2006">
              <mc:Choice xmlns:v="urn:schemas-microsoft-com:vml" Requires="v">
                <p:oleObj spid="_x0000_s3100" name="Document" r:id="rId4" imgW="8238348" imgH="2561164" progId="Word.Document.8">
                  <p:embed/>
                </p:oleObj>
              </mc:Choice>
              <mc:Fallback>
                <p:oleObj name="Document" r:id="rId4" imgW="8238348" imgH="2561164" progId="Word.Document.8">
                  <p:embed/>
                  <p:pic>
                    <p:nvPicPr>
                      <p:cNvPr id="0" name="Picture 3"/>
                      <p:cNvPicPr>
                        <a:picLocks noChangeAspect="1" noChangeArrowheads="1"/>
                      </p:cNvPicPr>
                      <p:nvPr/>
                    </p:nvPicPr>
                    <p:blipFill>
                      <a:blip r:embed="rId5"/>
                      <a:srcRect/>
                      <a:stretch>
                        <a:fillRect/>
                      </a:stretch>
                    </p:blipFill>
                    <p:spPr bwMode="auto">
                      <a:xfrm>
                        <a:off x="546100" y="2438400"/>
                        <a:ext cx="8661400" cy="26924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68960" y="2069253"/>
            <a:ext cx="1544320" cy="406400"/>
          </a:xfrm>
          <a:prstGeom prst="rect">
            <a:avLst/>
          </a:prstGeom>
          <a:noFill/>
          <a:ln w="9525">
            <a:noFill/>
            <a:round/>
            <a:headEnd/>
            <a:tailEnd/>
          </a:ln>
          <a:effectLst/>
        </p:spPr>
        <p:txBody>
          <a:bodyPr lIns="98304" tIns="49152" rIns="98304" bIns="49152"/>
          <a:lstStyle/>
          <a:p>
            <a:pPr>
              <a:spcBef>
                <a:spcPts val="533"/>
              </a:spcBef>
              <a:tabLst>
                <a:tab pos="365770" algn="l"/>
                <a:tab pos="1341156" algn="l"/>
                <a:tab pos="2316542" algn="l"/>
                <a:tab pos="3291927" algn="l"/>
                <a:tab pos="4267313" algn="l"/>
                <a:tab pos="5242699" algn="l"/>
                <a:tab pos="6218085" algn="l"/>
                <a:tab pos="7193471" algn="l"/>
                <a:tab pos="8168857" algn="l"/>
                <a:tab pos="9144243" algn="l"/>
                <a:tab pos="10119629" algn="l"/>
                <a:tab pos="11095015" algn="l"/>
              </a:tabLst>
            </a:pPr>
            <a:r>
              <a:rPr lang="en-GB" sz="2133" dirty="0">
                <a:solidFill>
                  <a:srgbClr val="000000"/>
                </a:solidFill>
                <a:latin typeface="Calibri" panose="020F0502020204030204" pitchFamily="34" charset="0"/>
              </a:rPr>
              <a:t>Authors:</a:t>
            </a:r>
          </a:p>
        </p:txBody>
      </p:sp>
      <p:grpSp>
        <p:nvGrpSpPr>
          <p:cNvPr id="12" name="Group 11"/>
          <p:cNvGrpSpPr/>
          <p:nvPr/>
        </p:nvGrpSpPr>
        <p:grpSpPr>
          <a:xfrm>
            <a:off x="609600" y="6138102"/>
            <a:ext cx="8534400" cy="694109"/>
            <a:chOff x="571500" y="5449669"/>
            <a:chExt cx="8001000" cy="650727"/>
          </a:xfrm>
        </p:grpSpPr>
        <p:sp>
          <p:nvSpPr>
            <p:cNvPr id="4" name="TextBox 3"/>
            <p:cNvSpPr txBox="1"/>
            <p:nvPr/>
          </p:nvSpPr>
          <p:spPr>
            <a:xfrm>
              <a:off x="571500" y="5449669"/>
              <a:ext cx="8001000" cy="650727"/>
            </a:xfrm>
            <a:prstGeom prst="rect">
              <a:avLst/>
            </a:prstGeom>
            <a:noFill/>
          </p:spPr>
          <p:txBody>
            <a:bodyPr wrap="square" rtlCol="0">
              <a:spAutoFit/>
            </a:bodyPr>
            <a:lstStyle/>
            <a:p>
              <a:r>
                <a:rPr lang="en-US" sz="1280" dirty="0">
                  <a:solidFill>
                    <a:schemeClr val="tx1"/>
                  </a:solidFill>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7536" tIns="48768" rIns="97536" bIns="48768" numCol="1" rtlCol="0" anchor="t" anchorCtr="0" compatLnSpc="1">
              <a:prstTxWarp prst="textNoShape">
                <a:avLst/>
              </a:prstTxWarp>
            </a:bodyPr>
            <a:lstStyle/>
            <a:p>
              <a:pPr defTabSz="479226"/>
              <a:endParaRPr lang="en-US" sz="2560" dirty="0"/>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43374" y="355601"/>
            <a:ext cx="2761816" cy="291254"/>
          </a:xfrm>
        </p:spPr>
        <p:txBody>
          <a:bodyPr/>
          <a:lstStyle/>
          <a:p>
            <a:r>
              <a:rPr lang="en-US" dirty="0" smtClean="0"/>
              <a:t>January 2015</a:t>
            </a:r>
            <a:endParaRPr lang="en-GB" dirty="0"/>
          </a:p>
        </p:txBody>
      </p:sp>
      <p:sp>
        <p:nvSpPr>
          <p:cNvPr id="5" name="Footer Placeholder 4"/>
          <p:cNvSpPr>
            <a:spLocks noGrp="1"/>
          </p:cNvSpPr>
          <p:nvPr>
            <p:ph type="ftr" idx="14"/>
          </p:nvPr>
        </p:nvSpPr>
        <p:spPr>
          <a:xfrm>
            <a:off x="5867407" y="6907108"/>
            <a:ext cx="3244420" cy="193040"/>
          </a:xfrm>
        </p:spPr>
        <p:txBody>
          <a:bodyPr/>
          <a:lstStyle/>
          <a:p>
            <a:r>
              <a:rPr lang="en-GB" dirty="0" smtClean="0"/>
              <a:t>Steve Shellhammer, Qualcomm</a:t>
            </a:r>
            <a:endParaRPr lang="en-GB" dirty="0"/>
          </a:p>
        </p:txBody>
      </p:sp>
      <p:sp>
        <p:nvSpPr>
          <p:cNvPr id="6" name="Slide Number Placeholder 5"/>
          <p:cNvSpPr>
            <a:spLocks noGrp="1"/>
          </p:cNvSpPr>
          <p:nvPr>
            <p:ph type="sldNum" idx="12"/>
          </p:nvPr>
        </p:nvSpPr>
        <p:spPr/>
        <p:txBody>
          <a:bodyPr/>
          <a:lstStyle/>
          <a:p>
            <a:r>
              <a:rPr lang="en-GB" dirty="0"/>
              <a:t>Slide </a:t>
            </a:r>
            <a:fld id="{351F4386-A5E2-41A1-B4D0-BE653C929E06}" type="slidenum">
              <a:rPr lang="en-GB"/>
              <a:pPr/>
              <a:t>2</a:t>
            </a:fld>
            <a:endParaRPr lang="en-GB" dirty="0"/>
          </a:p>
        </p:txBody>
      </p:sp>
      <p:sp>
        <p:nvSpPr>
          <p:cNvPr id="4097" name="Rectangle 1"/>
          <p:cNvSpPr>
            <a:spLocks noGrp="1" noChangeArrowheads="1"/>
          </p:cNvSpPr>
          <p:nvPr>
            <p:ph type="title"/>
          </p:nvPr>
        </p:nvSpPr>
        <p:spPr>
          <a:xfrm>
            <a:off x="731520" y="731520"/>
            <a:ext cx="8290560" cy="1137920"/>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dirty="0"/>
              <a:t>Abstract</a:t>
            </a:r>
          </a:p>
        </p:txBody>
      </p:sp>
      <p:sp>
        <p:nvSpPr>
          <p:cNvPr id="4098" name="Rectangle 2"/>
          <p:cNvSpPr>
            <a:spLocks noGrp="1" noChangeArrowheads="1"/>
          </p:cNvSpPr>
          <p:nvPr>
            <p:ph type="body" idx="1"/>
          </p:nvPr>
        </p:nvSpPr>
        <p:spPr>
          <a:xfrm>
            <a:off x="731520" y="2113280"/>
            <a:ext cx="8290560" cy="4389120"/>
          </a:xfrm>
          <a:ln/>
        </p:spPr>
        <p:txBody>
          <a:bodyPr/>
          <a:lstStyle/>
          <a:p>
            <a:pPr>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dirty="0" smtClean="0"/>
              <a:t>This presentation provides the process for approving Liaisons to 3GPP Technical Specification Group (TSG) </a:t>
            </a:r>
            <a:r>
              <a:rPr lang="en-GB" dirty="0"/>
              <a:t>R</a:t>
            </a:r>
            <a:r>
              <a:rPr lang="en-GB" dirty="0" smtClean="0"/>
              <a:t>adio Access Network (RAN) on Licensed-Assisted Access (LAA), regarding coexistence with IEEE 802 systems</a:t>
            </a:r>
          </a:p>
          <a:p>
            <a:pPr>
              <a:tabLst>
                <a:tab pos="973693" algn="l"/>
                <a:tab pos="1949079" algn="l"/>
                <a:tab pos="2924465" algn="l"/>
                <a:tab pos="3899851" algn="l"/>
                <a:tab pos="4875237" algn="l"/>
                <a:tab pos="5850623" algn="l"/>
                <a:tab pos="6826009" algn="l"/>
                <a:tab pos="7801395" algn="l"/>
                <a:tab pos="8776781" algn="l"/>
                <a:tab pos="9752167" algn="l"/>
                <a:tab pos="10727552" algn="l"/>
              </a:tabLst>
            </a:pPr>
            <a:endParaRPr lang="en-GB" dirty="0"/>
          </a:p>
          <a:p>
            <a:pPr>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dirty="0" smtClean="0"/>
              <a:t>For reference, information about 3GPP can be found at,</a:t>
            </a:r>
          </a:p>
          <a:p>
            <a:pPr lvl="1">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dirty="0"/>
              <a:t>http://</a:t>
            </a:r>
            <a:r>
              <a:rPr lang="en-GB" dirty="0" smtClean="0"/>
              <a:t>www.etsi.org/about/our-global-role/3gpp </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61973" y="380977"/>
            <a:ext cx="2533214" cy="291254"/>
          </a:xfrm>
        </p:spPr>
        <p:txBody>
          <a:bodyPr/>
          <a:lstStyle/>
          <a:p>
            <a:r>
              <a:rPr lang="en-US" dirty="0" smtClean="0"/>
              <a:t>January 2015</a:t>
            </a:r>
            <a:endParaRPr lang="en-GB" dirty="0"/>
          </a:p>
        </p:txBody>
      </p:sp>
      <p:sp>
        <p:nvSpPr>
          <p:cNvPr id="5" name="Footer Placeholder 4"/>
          <p:cNvSpPr>
            <a:spLocks noGrp="1"/>
          </p:cNvSpPr>
          <p:nvPr>
            <p:ph type="ftr" idx="14"/>
          </p:nvPr>
        </p:nvSpPr>
        <p:spPr>
          <a:xfrm>
            <a:off x="6248401" y="6907108"/>
            <a:ext cx="2863428" cy="179492"/>
          </a:xfrm>
        </p:spPr>
        <p:txBody>
          <a:bodyPr/>
          <a:lstStyle/>
          <a:p>
            <a:r>
              <a:rPr lang="en-GB" dirty="0" smtClean="0"/>
              <a:t>Steve Shellhammer, Qualcomm</a:t>
            </a:r>
            <a:endParaRPr lang="en-GB" dirty="0"/>
          </a:p>
        </p:txBody>
      </p:sp>
      <p:sp>
        <p:nvSpPr>
          <p:cNvPr id="6" name="Slide Number Placeholder 5"/>
          <p:cNvSpPr>
            <a:spLocks noGrp="1"/>
          </p:cNvSpPr>
          <p:nvPr>
            <p:ph type="sldNum" idx="12"/>
          </p:nvPr>
        </p:nvSpPr>
        <p:spPr/>
        <p:txBody>
          <a:bodyPr/>
          <a:lstStyle/>
          <a:p>
            <a:r>
              <a:rPr lang="en-GB" dirty="0"/>
              <a:t>Slide </a:t>
            </a:r>
            <a:fld id="{DC83D890-10BB-4905-98E9-EC5FFEC1B9BB}" type="slidenum">
              <a:rPr lang="en-GB"/>
              <a:pPr/>
              <a:t>3</a:t>
            </a:fld>
            <a:endParaRPr lang="en-GB" dirty="0"/>
          </a:p>
        </p:txBody>
      </p:sp>
      <p:sp>
        <p:nvSpPr>
          <p:cNvPr id="10241" name="Rectangle 1"/>
          <p:cNvSpPr>
            <a:spLocks noGrp="1" noChangeArrowheads="1"/>
          </p:cNvSpPr>
          <p:nvPr>
            <p:ph type="title"/>
          </p:nvPr>
        </p:nvSpPr>
        <p:spPr>
          <a:xfrm>
            <a:off x="731520" y="653628"/>
            <a:ext cx="8290560" cy="641772"/>
          </a:xfrm>
          <a:ln/>
        </p:spPr>
        <p:txBody>
          <a:bodyPr vert="horz" wrap="square" lIns="96000" tIns="49920" rIns="96000" bIns="49920" numCol="1" anchor="ctr" anchorCtr="0" compatLnSpc="1">
            <a:prstTxWarp prst="textNoShape">
              <a:avLst/>
            </a:prstTxWarp>
          </a:bodyPr>
          <a:lstStyle/>
          <a:p>
            <a:r>
              <a:rPr lang="en-US" dirty="0" smtClean="0"/>
              <a:t>3GPP LAA Liaison Approval Process</a:t>
            </a:r>
            <a:endParaRPr lang="en-US" dirty="0"/>
          </a:p>
        </p:txBody>
      </p:sp>
      <p:sp>
        <p:nvSpPr>
          <p:cNvPr id="10242" name="Rectangle 2"/>
          <p:cNvSpPr>
            <a:spLocks noGrp="1" noChangeArrowheads="1"/>
          </p:cNvSpPr>
          <p:nvPr>
            <p:ph type="body" idx="1"/>
          </p:nvPr>
        </p:nvSpPr>
        <p:spPr>
          <a:xfrm>
            <a:off x="381000" y="1295400"/>
            <a:ext cx="9067800" cy="5562600"/>
          </a:xfrm>
          <a:ln/>
        </p:spPr>
        <p:txBody>
          <a:bodyPr/>
          <a:lstStyle/>
          <a:p>
            <a:r>
              <a:rPr lang="en-US" sz="2000" dirty="0" smtClean="0"/>
              <a:t>Contribution are brought into 802.19 session</a:t>
            </a:r>
          </a:p>
          <a:p>
            <a:pPr lvl="1"/>
            <a:r>
              <a:rPr lang="en-US" sz="1800" dirty="0" smtClean="0"/>
              <a:t>If someone would like to discuss a contribution prior to a session, the chair can schedule conference calls between sessions to discuss contributions. Conference calls will be announced on the 802.19 email reflector at least 10 day prior to the call.  No actions are taken on conference calls.</a:t>
            </a:r>
          </a:p>
          <a:p>
            <a:r>
              <a:rPr lang="en-US" sz="2000" dirty="0" smtClean="0"/>
              <a:t>The chair will notify other WG chairs at the beginning of the session that 802.19 will be working on a liaison and members of any WG can participate</a:t>
            </a:r>
          </a:p>
          <a:p>
            <a:r>
              <a:rPr lang="en-US" sz="2000" dirty="0"/>
              <a:t>During the session a liaison can be drafted based on contributions</a:t>
            </a:r>
          </a:p>
          <a:p>
            <a:r>
              <a:rPr lang="en-US" sz="2000" dirty="0" smtClean="0"/>
              <a:t>Approval at an 802.19 session will require a 75% approval rate.  All IEEE 802 participants in the room can vote</a:t>
            </a:r>
          </a:p>
          <a:p>
            <a:r>
              <a:rPr lang="en-US" sz="2000" dirty="0" smtClean="0"/>
              <a:t>The </a:t>
            </a:r>
            <a:r>
              <a:rPr lang="en-US" sz="2000" dirty="0"/>
              <a:t>Executive Committee will consider approval of the statement under Operations Manual 8.1.1</a:t>
            </a:r>
            <a:endParaRPr lang="en-US" sz="2000" dirty="0" smtClean="0"/>
          </a:p>
          <a:p>
            <a:pPr lvl="1"/>
            <a:r>
              <a:rPr lang="en-US" sz="1800" dirty="0"/>
              <a:t>Motion will be supported by vote count, including separate count of 802.19 member votes</a:t>
            </a:r>
          </a:p>
          <a:p>
            <a:pPr lvl="1"/>
            <a:r>
              <a:rPr lang="en-US" sz="1800" dirty="0" smtClean="0"/>
              <a:t>At Plenary sessions, approval during Friday Closing EC meeting</a:t>
            </a:r>
          </a:p>
          <a:p>
            <a:pPr lvl="1"/>
            <a:r>
              <a:rPr lang="en-US" sz="1800" dirty="0" smtClean="0"/>
              <a:t>At </a:t>
            </a:r>
            <a:r>
              <a:rPr lang="en-US" sz="1800" dirty="0" smtClean="0"/>
              <a:t>Interim sessions, approval using an EC electronic ballot after the session</a:t>
            </a:r>
          </a:p>
          <a:p>
            <a:pPr lvl="1"/>
            <a:r>
              <a:rPr lang="en-US" sz="1800" dirty="0" smtClean="0"/>
              <a:t>The EC has authority to make changes to the liaison</a:t>
            </a:r>
          </a:p>
          <a:p>
            <a:endParaRPr lang="en-US"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71</TotalTime>
  <Words>373</Words>
  <Application>Microsoft Office PowerPoint</Application>
  <PresentationFormat>Custom</PresentationFormat>
  <Paragraphs>41</Paragraphs>
  <Slides>3</Slides>
  <Notes>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11" baseType="lpstr">
      <vt:lpstr>Arial Unicode MS</vt:lpstr>
      <vt:lpstr>MS Gothic</vt:lpstr>
      <vt:lpstr>Arial</vt:lpstr>
      <vt:lpstr>Calibri</vt:lpstr>
      <vt:lpstr>Courier New</vt:lpstr>
      <vt:lpstr>Times New Roman</vt:lpstr>
      <vt:lpstr>Office Theme</vt:lpstr>
      <vt:lpstr>Document</vt:lpstr>
      <vt:lpstr>3GPP LAA Liaison Approval Process</vt:lpstr>
      <vt:lpstr>Abstract</vt:lpstr>
      <vt:lpstr>3GPP LAA Liaison Approval Process</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Shellhammer, Steve</dc:creator>
  <cp:lastModifiedBy>Shellhammer, Steve</cp:lastModifiedBy>
  <cp:revision>24</cp:revision>
  <cp:lastPrinted>2014-12-11T23:47:20Z</cp:lastPrinted>
  <dcterms:created xsi:type="dcterms:W3CDTF">2014-10-30T17:06:39Z</dcterms:created>
  <dcterms:modified xsi:type="dcterms:W3CDTF">2015-01-22T01:37:08Z</dcterms:modified>
</cp:coreProperties>
</file>