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269" r:id="rId2"/>
    <p:sldId id="257" r:id="rId3"/>
    <p:sldId id="270" r:id="rId4"/>
    <p:sldId id="271" r:id="rId5"/>
    <p:sldId id="272" r:id="rId6"/>
    <p:sldId id="273" r:id="rId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ferSingleView="1">
    <p:restoredLeft sz="15620"/>
    <p:restoredTop sz="94660"/>
  </p:normalViewPr>
  <p:slideViewPr>
    <p:cSldViewPr>
      <p:cViewPr varScale="1">
        <p:scale>
          <a:sx n="79" d="100"/>
          <a:sy n="79" d="100"/>
        </p:scale>
        <p:origin x="-150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a:lvl1pPr>
          </a:lstStyle>
          <a:p>
            <a:r>
              <a:rPr lang="en-US" smtClean="0"/>
              <a:t>doc.: IEEE 802.19-12/0021r0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May 2012</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Mika Kasslin, Nokia</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CF3C15F9-0242-4184-A0CD-E9E4658A0286}"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c"/>
          <p:cNvSpPr txBox="1"/>
          <p:nvPr/>
        </p:nvSpPr>
        <p:spPr>
          <a:xfrm>
            <a:off x="0" y="9064625"/>
            <a:ext cx="6934200" cy="246221"/>
          </a:xfrm>
          <a:prstGeom prst="rect">
            <a:avLst/>
          </a:prstGeom>
          <a:noFill/>
        </p:spPr>
        <p:txBody>
          <a:bodyPr vert="horz" rtlCol="0">
            <a:spAutoFit/>
          </a:bodyPr>
          <a:lstStyle/>
          <a:p>
            <a:pPr algn="ctr"/>
            <a:endParaRPr lang="en-US" sz="1000" b="1">
              <a:solidFill>
                <a:srgbClr val="3E8430"/>
              </a:solidFill>
              <a:latin typeface="arial"/>
            </a:endParaRPr>
          </a:p>
        </p:txBody>
      </p:sp>
    </p:spTree>
    <p:extLst>
      <p:ext uri="{BB962C8B-B14F-4D97-AF65-F5344CB8AC3E}">
        <p14:creationId xmlns:p14="http://schemas.microsoft.com/office/powerpoint/2010/main" val="520131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a:lvl1pPr>
          </a:lstStyle>
          <a:p>
            <a:r>
              <a:rPr lang="en-US" smtClean="0"/>
              <a:t>doc.: IEEE 802.19-12/0021r0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May 2012</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Mika Kasslin, Nokia</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E1A45C2B-A682-4A96-BE8E-2EDA892AA032}"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c"/>
          <p:cNvSpPr txBox="1"/>
          <p:nvPr/>
        </p:nvSpPr>
        <p:spPr>
          <a:xfrm>
            <a:off x="0" y="9064625"/>
            <a:ext cx="69342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extLst>
      <p:ext uri="{BB962C8B-B14F-4D97-AF65-F5344CB8AC3E}">
        <p14:creationId xmlns:p14="http://schemas.microsoft.com/office/powerpoint/2010/main" val="13788116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802.19-12/0021r0</a:t>
            </a:r>
            <a:endParaRPr lang="en-US"/>
          </a:p>
        </p:txBody>
      </p:sp>
      <p:sp>
        <p:nvSpPr>
          <p:cNvPr id="5" name="Rectangle 3"/>
          <p:cNvSpPr>
            <a:spLocks noGrp="1" noChangeArrowheads="1"/>
          </p:cNvSpPr>
          <p:nvPr>
            <p:ph type="dt" idx="1"/>
          </p:nvPr>
        </p:nvSpPr>
        <p:spPr>
          <a:ln/>
        </p:spPr>
        <p:txBody>
          <a:bodyPr/>
          <a:lstStyle/>
          <a:p>
            <a:r>
              <a:rPr lang="en-US" smtClean="0"/>
              <a:t>May 2012</a:t>
            </a:r>
            <a:endParaRPr lang="en-US"/>
          </a:p>
        </p:txBody>
      </p:sp>
      <p:sp>
        <p:nvSpPr>
          <p:cNvPr id="6" name="Rectangle 6"/>
          <p:cNvSpPr>
            <a:spLocks noGrp="1" noChangeArrowheads="1"/>
          </p:cNvSpPr>
          <p:nvPr>
            <p:ph type="ftr" sz="quarter" idx="4"/>
          </p:nvPr>
        </p:nvSpPr>
        <p:spPr>
          <a:ln/>
        </p:spPr>
        <p:txBody>
          <a:bodyPr/>
          <a:lstStyle/>
          <a:p>
            <a:pPr lvl="4"/>
            <a:r>
              <a:rPr lang="en-US" smtClean="0"/>
              <a:t>Mika Kasslin, Nokia</a:t>
            </a:r>
            <a:endParaRPr lang="en-US"/>
          </a:p>
        </p:txBody>
      </p:sp>
      <p:sp>
        <p:nvSpPr>
          <p:cNvPr id="7" name="Rectangle 7"/>
          <p:cNvSpPr>
            <a:spLocks noGrp="1" noChangeArrowheads="1"/>
          </p:cNvSpPr>
          <p:nvPr>
            <p:ph type="sldNum" sz="quarter" idx="5"/>
          </p:nvPr>
        </p:nvSpPr>
        <p:spPr>
          <a:ln/>
        </p:spPr>
        <p:txBody>
          <a:bodyPr/>
          <a:lstStyle/>
          <a:p>
            <a:r>
              <a:rPr lang="en-US"/>
              <a:t>Page </a:t>
            </a:r>
            <a:fld id="{95F2803F-F2C6-4C74-B757-6A895A8365C3}"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802.19-12/0021r0</a:t>
            </a:r>
            <a:endParaRPr lang="en-US"/>
          </a:p>
        </p:txBody>
      </p:sp>
      <p:sp>
        <p:nvSpPr>
          <p:cNvPr id="5" name="Rectangle 3"/>
          <p:cNvSpPr>
            <a:spLocks noGrp="1" noChangeArrowheads="1"/>
          </p:cNvSpPr>
          <p:nvPr>
            <p:ph type="dt" idx="1"/>
          </p:nvPr>
        </p:nvSpPr>
        <p:spPr>
          <a:ln/>
        </p:spPr>
        <p:txBody>
          <a:bodyPr/>
          <a:lstStyle/>
          <a:p>
            <a:r>
              <a:rPr lang="en-US" smtClean="0"/>
              <a:t>May 2012</a:t>
            </a:r>
            <a:endParaRPr lang="en-US"/>
          </a:p>
        </p:txBody>
      </p:sp>
      <p:sp>
        <p:nvSpPr>
          <p:cNvPr id="6" name="Rectangle 6"/>
          <p:cNvSpPr>
            <a:spLocks noGrp="1" noChangeArrowheads="1"/>
          </p:cNvSpPr>
          <p:nvPr>
            <p:ph type="ftr" sz="quarter" idx="4"/>
          </p:nvPr>
        </p:nvSpPr>
        <p:spPr>
          <a:ln/>
        </p:spPr>
        <p:txBody>
          <a:bodyPr/>
          <a:lstStyle/>
          <a:p>
            <a:pPr lvl="4"/>
            <a:r>
              <a:rPr lang="en-US" smtClean="0"/>
              <a:t>Mika Kasslin, Nokia</a:t>
            </a:r>
            <a:endParaRPr lang="en-US"/>
          </a:p>
        </p:txBody>
      </p:sp>
      <p:sp>
        <p:nvSpPr>
          <p:cNvPr id="7" name="Rectangle 7"/>
          <p:cNvSpPr>
            <a:spLocks noGrp="1" noChangeArrowheads="1"/>
          </p:cNvSpPr>
          <p:nvPr>
            <p:ph type="sldNum" sz="quarter" idx="5"/>
          </p:nvPr>
        </p:nvSpPr>
        <p:spPr>
          <a:ln/>
        </p:spPr>
        <p:txBody>
          <a:bodyPr/>
          <a:lstStyle/>
          <a:p>
            <a:r>
              <a:rPr lang="en-US"/>
              <a:t>Page </a:t>
            </a:r>
            <a:fld id="{65CB398F-A8F0-43DE-BBD4-32B570539C6A}" type="slidenum">
              <a:rPr lang="en-US"/>
              <a:pPr/>
              <a:t>2</a:t>
            </a:fld>
            <a:endParaRPr lang="en-US"/>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May 2012</a:t>
            </a:r>
            <a:endParaRPr lang="en-US"/>
          </a:p>
        </p:txBody>
      </p:sp>
      <p:sp>
        <p:nvSpPr>
          <p:cNvPr id="5" name="Footer Placeholder 4"/>
          <p:cNvSpPr>
            <a:spLocks noGrp="1"/>
          </p:cNvSpPr>
          <p:nvPr>
            <p:ph type="ftr" sz="quarter" idx="11"/>
          </p:nvPr>
        </p:nvSpPr>
        <p:spPr/>
        <p:txBody>
          <a:bodyPr/>
          <a:lstStyle>
            <a:lvl1pPr>
              <a:defRPr/>
            </a:lvl1pPr>
          </a:lstStyle>
          <a:p>
            <a:r>
              <a:rPr lang="en-US" smtClean="0"/>
              <a:t>Mika Kasslin, Nokia</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52984BC-47E2-4D05-9D43-141F19D91574}" type="slidenum">
              <a:rPr lang="en-US"/>
              <a:pPr/>
              <a:t>‹#›</a:t>
            </a:fld>
            <a:endParaRPr lang="en-US"/>
          </a:p>
        </p:txBody>
      </p:sp>
      <p:sp>
        <p:nvSpPr>
          <p:cNvPr id="7"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extLst>
      <p:ext uri="{BB962C8B-B14F-4D97-AF65-F5344CB8AC3E}">
        <p14:creationId xmlns:p14="http://schemas.microsoft.com/office/powerpoint/2010/main" val="35111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2012</a:t>
            </a:r>
            <a:endParaRPr lang="en-US"/>
          </a:p>
        </p:txBody>
      </p:sp>
      <p:sp>
        <p:nvSpPr>
          <p:cNvPr id="5" name="Footer Placeholder 4"/>
          <p:cNvSpPr>
            <a:spLocks noGrp="1"/>
          </p:cNvSpPr>
          <p:nvPr>
            <p:ph type="ftr" sz="quarter" idx="11"/>
          </p:nvPr>
        </p:nvSpPr>
        <p:spPr/>
        <p:txBody>
          <a:bodyPr/>
          <a:lstStyle>
            <a:lvl1pPr>
              <a:defRPr/>
            </a:lvl1pPr>
          </a:lstStyle>
          <a:p>
            <a:r>
              <a:rPr lang="en-US" smtClean="0"/>
              <a:t>Mika Kasslin, Nokia</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F77F3E0-2972-43E9-8F3A-CF42569D50D6}" type="slidenum">
              <a:rPr lang="en-US"/>
              <a:pPr/>
              <a:t>‹#›</a:t>
            </a:fld>
            <a:endParaRPr lang="en-US"/>
          </a:p>
        </p:txBody>
      </p:sp>
    </p:spTree>
    <p:extLst>
      <p:ext uri="{BB962C8B-B14F-4D97-AF65-F5344CB8AC3E}">
        <p14:creationId xmlns:p14="http://schemas.microsoft.com/office/powerpoint/2010/main" val="62878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2012</a:t>
            </a:r>
            <a:endParaRPr lang="en-US"/>
          </a:p>
        </p:txBody>
      </p:sp>
      <p:sp>
        <p:nvSpPr>
          <p:cNvPr id="5" name="Footer Placeholder 4"/>
          <p:cNvSpPr>
            <a:spLocks noGrp="1"/>
          </p:cNvSpPr>
          <p:nvPr>
            <p:ph type="ftr" sz="quarter" idx="11"/>
          </p:nvPr>
        </p:nvSpPr>
        <p:spPr/>
        <p:txBody>
          <a:bodyPr/>
          <a:lstStyle>
            <a:lvl1pPr>
              <a:defRPr/>
            </a:lvl1pPr>
          </a:lstStyle>
          <a:p>
            <a:r>
              <a:rPr lang="en-US" smtClean="0"/>
              <a:t>Mika Kasslin, Nokia</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A9CC59EB-C962-4477-85CF-A99DAED547D6}" type="slidenum">
              <a:rPr lang="en-US"/>
              <a:pPr/>
              <a:t>‹#›</a:t>
            </a:fld>
            <a:endParaRPr lang="en-US"/>
          </a:p>
        </p:txBody>
      </p:sp>
    </p:spTree>
    <p:extLst>
      <p:ext uri="{BB962C8B-B14F-4D97-AF65-F5344CB8AC3E}">
        <p14:creationId xmlns:p14="http://schemas.microsoft.com/office/powerpoint/2010/main" val="165654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2012</a:t>
            </a:r>
            <a:endParaRPr lang="en-US"/>
          </a:p>
        </p:txBody>
      </p:sp>
      <p:sp>
        <p:nvSpPr>
          <p:cNvPr id="5" name="Footer Placeholder 4"/>
          <p:cNvSpPr>
            <a:spLocks noGrp="1"/>
          </p:cNvSpPr>
          <p:nvPr>
            <p:ph type="ftr" sz="quarter" idx="11"/>
          </p:nvPr>
        </p:nvSpPr>
        <p:spPr/>
        <p:txBody>
          <a:bodyPr/>
          <a:lstStyle>
            <a:lvl1pPr>
              <a:defRPr/>
            </a:lvl1pPr>
          </a:lstStyle>
          <a:p>
            <a:r>
              <a:rPr lang="en-US" smtClean="0"/>
              <a:t>Mika Kasslin, Nokia</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4D6D2A3-ECB1-4965-9A25-AC59095C85BB}" type="slidenum">
              <a:rPr lang="en-US"/>
              <a:pPr/>
              <a:t>‹#›</a:t>
            </a:fld>
            <a:endParaRPr lang="en-US"/>
          </a:p>
        </p:txBody>
      </p:sp>
    </p:spTree>
    <p:extLst>
      <p:ext uri="{BB962C8B-B14F-4D97-AF65-F5344CB8AC3E}">
        <p14:creationId xmlns:p14="http://schemas.microsoft.com/office/powerpoint/2010/main" val="33499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May 2012</a:t>
            </a:r>
            <a:endParaRPr lang="en-US"/>
          </a:p>
        </p:txBody>
      </p:sp>
      <p:sp>
        <p:nvSpPr>
          <p:cNvPr id="5" name="Footer Placeholder 4"/>
          <p:cNvSpPr>
            <a:spLocks noGrp="1"/>
          </p:cNvSpPr>
          <p:nvPr>
            <p:ph type="ftr" sz="quarter" idx="11"/>
          </p:nvPr>
        </p:nvSpPr>
        <p:spPr/>
        <p:txBody>
          <a:bodyPr/>
          <a:lstStyle>
            <a:lvl1pPr>
              <a:defRPr/>
            </a:lvl1pPr>
          </a:lstStyle>
          <a:p>
            <a:r>
              <a:rPr lang="en-US" smtClean="0"/>
              <a:t>Mika Kasslin, Nokia</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D70A7AC1-81A4-4C28-B9A3-CA2A3D95AB0A}" type="slidenum">
              <a:rPr lang="en-US"/>
              <a:pPr/>
              <a:t>‹#›</a:t>
            </a:fld>
            <a:endParaRPr lang="en-US"/>
          </a:p>
        </p:txBody>
      </p:sp>
    </p:spTree>
    <p:extLst>
      <p:ext uri="{BB962C8B-B14F-4D97-AF65-F5344CB8AC3E}">
        <p14:creationId xmlns:p14="http://schemas.microsoft.com/office/powerpoint/2010/main" val="422961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2012</a:t>
            </a:r>
            <a:endParaRPr lang="en-US"/>
          </a:p>
        </p:txBody>
      </p:sp>
      <p:sp>
        <p:nvSpPr>
          <p:cNvPr id="6" name="Footer Placeholder 5"/>
          <p:cNvSpPr>
            <a:spLocks noGrp="1"/>
          </p:cNvSpPr>
          <p:nvPr>
            <p:ph type="ftr" sz="quarter" idx="11"/>
          </p:nvPr>
        </p:nvSpPr>
        <p:spPr/>
        <p:txBody>
          <a:bodyPr/>
          <a:lstStyle>
            <a:lvl1pPr>
              <a:defRPr/>
            </a:lvl1pPr>
          </a:lstStyle>
          <a:p>
            <a:r>
              <a:rPr lang="en-US" smtClean="0"/>
              <a:t>Mika Kasslin, Nokia</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C6BF79A-B8C6-414F-A5A1-D7CCA77CB64D}" type="slidenum">
              <a:rPr lang="en-US"/>
              <a:pPr/>
              <a:t>‹#›</a:t>
            </a:fld>
            <a:endParaRPr lang="en-US"/>
          </a:p>
        </p:txBody>
      </p:sp>
    </p:spTree>
    <p:extLst>
      <p:ext uri="{BB962C8B-B14F-4D97-AF65-F5344CB8AC3E}">
        <p14:creationId xmlns:p14="http://schemas.microsoft.com/office/powerpoint/2010/main" val="36208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May 2012</a:t>
            </a:r>
            <a:endParaRPr lang="en-US"/>
          </a:p>
        </p:txBody>
      </p:sp>
      <p:sp>
        <p:nvSpPr>
          <p:cNvPr id="8" name="Footer Placeholder 7"/>
          <p:cNvSpPr>
            <a:spLocks noGrp="1"/>
          </p:cNvSpPr>
          <p:nvPr>
            <p:ph type="ftr" sz="quarter" idx="11"/>
          </p:nvPr>
        </p:nvSpPr>
        <p:spPr/>
        <p:txBody>
          <a:bodyPr/>
          <a:lstStyle>
            <a:lvl1pPr>
              <a:defRPr/>
            </a:lvl1pPr>
          </a:lstStyle>
          <a:p>
            <a:r>
              <a:rPr lang="en-US" smtClean="0"/>
              <a:t>Mika Kasslin, Nokia</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CB8F7E45-9EB7-47B3-8B70-0FBCA52F5B68}" type="slidenum">
              <a:rPr lang="en-US"/>
              <a:pPr/>
              <a:t>‹#›</a:t>
            </a:fld>
            <a:endParaRPr lang="en-US"/>
          </a:p>
        </p:txBody>
      </p:sp>
    </p:spTree>
    <p:extLst>
      <p:ext uri="{BB962C8B-B14F-4D97-AF65-F5344CB8AC3E}">
        <p14:creationId xmlns:p14="http://schemas.microsoft.com/office/powerpoint/2010/main" val="62319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May 2012</a:t>
            </a:r>
            <a:endParaRPr lang="en-US"/>
          </a:p>
        </p:txBody>
      </p:sp>
      <p:sp>
        <p:nvSpPr>
          <p:cNvPr id="4" name="Footer Placeholder 3"/>
          <p:cNvSpPr>
            <a:spLocks noGrp="1"/>
          </p:cNvSpPr>
          <p:nvPr>
            <p:ph type="ftr" sz="quarter" idx="11"/>
          </p:nvPr>
        </p:nvSpPr>
        <p:spPr/>
        <p:txBody>
          <a:bodyPr/>
          <a:lstStyle>
            <a:lvl1pPr>
              <a:defRPr/>
            </a:lvl1pPr>
          </a:lstStyle>
          <a:p>
            <a:r>
              <a:rPr lang="en-US" smtClean="0"/>
              <a:t>Mika Kasslin, Nokia</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5F05D6F0-55A2-4E04-A8ED-E9B013C834C3}" type="slidenum">
              <a:rPr lang="en-US"/>
              <a:pPr/>
              <a:t>‹#›</a:t>
            </a:fld>
            <a:endParaRPr lang="en-US"/>
          </a:p>
        </p:txBody>
      </p:sp>
    </p:spTree>
    <p:extLst>
      <p:ext uri="{BB962C8B-B14F-4D97-AF65-F5344CB8AC3E}">
        <p14:creationId xmlns:p14="http://schemas.microsoft.com/office/powerpoint/2010/main" val="191234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May 2012</a:t>
            </a:r>
            <a:endParaRPr lang="en-US"/>
          </a:p>
        </p:txBody>
      </p:sp>
      <p:sp>
        <p:nvSpPr>
          <p:cNvPr id="3" name="Footer Placeholder 2"/>
          <p:cNvSpPr>
            <a:spLocks noGrp="1"/>
          </p:cNvSpPr>
          <p:nvPr>
            <p:ph type="ftr" sz="quarter" idx="11"/>
          </p:nvPr>
        </p:nvSpPr>
        <p:spPr/>
        <p:txBody>
          <a:bodyPr/>
          <a:lstStyle>
            <a:lvl1pPr>
              <a:defRPr/>
            </a:lvl1pPr>
          </a:lstStyle>
          <a:p>
            <a:r>
              <a:rPr lang="en-US" smtClean="0"/>
              <a:t>Mika Kasslin, Nokia</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415EDC68-5B8B-4C9B-B6B3-88E4EF6BEA5E}" type="slidenum">
              <a:rPr lang="en-US"/>
              <a:pPr/>
              <a:t>‹#›</a:t>
            </a:fld>
            <a:endParaRPr lang="en-US"/>
          </a:p>
        </p:txBody>
      </p:sp>
    </p:spTree>
    <p:extLst>
      <p:ext uri="{BB962C8B-B14F-4D97-AF65-F5344CB8AC3E}">
        <p14:creationId xmlns:p14="http://schemas.microsoft.com/office/powerpoint/2010/main" val="211977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2012</a:t>
            </a:r>
            <a:endParaRPr lang="en-US"/>
          </a:p>
        </p:txBody>
      </p:sp>
      <p:sp>
        <p:nvSpPr>
          <p:cNvPr id="6" name="Footer Placeholder 5"/>
          <p:cNvSpPr>
            <a:spLocks noGrp="1"/>
          </p:cNvSpPr>
          <p:nvPr>
            <p:ph type="ftr" sz="quarter" idx="11"/>
          </p:nvPr>
        </p:nvSpPr>
        <p:spPr/>
        <p:txBody>
          <a:bodyPr/>
          <a:lstStyle>
            <a:lvl1pPr>
              <a:defRPr/>
            </a:lvl1pPr>
          </a:lstStyle>
          <a:p>
            <a:r>
              <a:rPr lang="en-US" smtClean="0"/>
              <a:t>Mika Kasslin, Nokia</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864077EB-EF6A-4F9D-999B-F1901758F578}" type="slidenum">
              <a:rPr lang="en-US"/>
              <a:pPr/>
              <a:t>‹#›</a:t>
            </a:fld>
            <a:endParaRPr lang="en-US"/>
          </a:p>
        </p:txBody>
      </p:sp>
    </p:spTree>
    <p:extLst>
      <p:ext uri="{BB962C8B-B14F-4D97-AF65-F5344CB8AC3E}">
        <p14:creationId xmlns:p14="http://schemas.microsoft.com/office/powerpoint/2010/main" val="325780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2012</a:t>
            </a:r>
            <a:endParaRPr lang="en-US"/>
          </a:p>
        </p:txBody>
      </p:sp>
      <p:sp>
        <p:nvSpPr>
          <p:cNvPr id="6" name="Footer Placeholder 5"/>
          <p:cNvSpPr>
            <a:spLocks noGrp="1"/>
          </p:cNvSpPr>
          <p:nvPr>
            <p:ph type="ftr" sz="quarter" idx="11"/>
          </p:nvPr>
        </p:nvSpPr>
        <p:spPr/>
        <p:txBody>
          <a:bodyPr/>
          <a:lstStyle>
            <a:lvl1pPr>
              <a:defRPr/>
            </a:lvl1pPr>
          </a:lstStyle>
          <a:p>
            <a:r>
              <a:rPr lang="en-US" smtClean="0"/>
              <a:t>Mika Kasslin, Nokia</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CF69869-E48E-4381-8615-444C66944858}" type="slidenum">
              <a:rPr lang="en-US"/>
              <a:pPr/>
              <a:t>‹#›</a:t>
            </a:fld>
            <a:endParaRPr lang="en-US"/>
          </a:p>
        </p:txBody>
      </p:sp>
    </p:spTree>
    <p:extLst>
      <p:ext uri="{BB962C8B-B14F-4D97-AF65-F5344CB8AC3E}">
        <p14:creationId xmlns:p14="http://schemas.microsoft.com/office/powerpoint/2010/main" val="387774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800" b="1"/>
            </a:lvl1pPr>
          </a:lstStyle>
          <a:p>
            <a:r>
              <a:rPr lang="en-US" smtClean="0"/>
              <a:t>May 2012</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r>
              <a:rPr lang="en-US" smtClean="0"/>
              <a:t>Mika Kasslin, Nokia</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B697730-1782-446E-BD80-F10FDBDE5307}" type="slidenum">
              <a:rPr lang="en-US"/>
              <a:pPr/>
              <a:t>‹#›</a:t>
            </a:fld>
            <a:endParaRPr lang="en-US"/>
          </a:p>
        </p:txBody>
      </p:sp>
      <p:sp>
        <p:nvSpPr>
          <p:cNvPr id="1031" name="Rectangle 7"/>
          <p:cNvSpPr>
            <a:spLocks noChangeArrowheads="1"/>
          </p:cNvSpPr>
          <p:nvPr/>
        </p:nvSpPr>
        <p:spPr bwMode="auto">
          <a:xfrm>
            <a:off x="5149726" y="332601"/>
            <a:ext cx="32957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457200" lvl="4" algn="r"/>
            <a:r>
              <a:rPr lang="en-US" sz="1800" b="1" dirty="0"/>
              <a:t>doc.: IEEE </a:t>
            </a:r>
            <a:r>
              <a:rPr lang="en-US" sz="1800" b="1" dirty="0" smtClean="0"/>
              <a:t>802.19-12/0021r0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May 2012</a:t>
            </a:r>
            <a:endParaRPr lang="en-US"/>
          </a:p>
        </p:txBody>
      </p:sp>
      <p:sp>
        <p:nvSpPr>
          <p:cNvPr id="8" name="Footer Placeholder 4"/>
          <p:cNvSpPr>
            <a:spLocks noGrp="1"/>
          </p:cNvSpPr>
          <p:nvPr>
            <p:ph type="ftr" sz="quarter" idx="11"/>
          </p:nvPr>
        </p:nvSpPr>
        <p:spPr/>
        <p:txBody>
          <a:bodyPr/>
          <a:lstStyle/>
          <a:p>
            <a:r>
              <a:rPr lang="en-US" smtClean="0"/>
              <a:t>Mika Kasslin, Nokia</a:t>
            </a:r>
            <a:endParaRPr lang="en-US"/>
          </a:p>
        </p:txBody>
      </p:sp>
      <p:sp>
        <p:nvSpPr>
          <p:cNvPr id="9" name="Slide Number Placeholder 5"/>
          <p:cNvSpPr>
            <a:spLocks noGrp="1"/>
          </p:cNvSpPr>
          <p:nvPr>
            <p:ph type="sldNum" sz="quarter" idx="12"/>
          </p:nvPr>
        </p:nvSpPr>
        <p:spPr/>
        <p:txBody>
          <a:bodyPr/>
          <a:lstStyle/>
          <a:p>
            <a:r>
              <a:rPr lang="en-US"/>
              <a:t>Slide </a:t>
            </a:r>
            <a:fld id="{27339BBF-E383-4BEF-9503-2C27BD5EFE6C}" type="slidenum">
              <a:rPr lang="en-US"/>
              <a:pPr/>
              <a:t>1</a:t>
            </a:fld>
            <a:endParaRPr lang="en-US"/>
          </a:p>
        </p:txBody>
      </p:sp>
      <p:sp>
        <p:nvSpPr>
          <p:cNvPr id="30722" name="Rectangle 2"/>
          <p:cNvSpPr>
            <a:spLocks noGrp="1" noChangeArrowheads="1"/>
          </p:cNvSpPr>
          <p:nvPr>
            <p:ph type="title"/>
          </p:nvPr>
        </p:nvSpPr>
        <p:spPr>
          <a:noFill/>
          <a:ln/>
        </p:spPr>
        <p:txBody>
          <a:bodyPr/>
          <a:lstStyle/>
          <a:p>
            <a:r>
              <a:rPr lang="fi-FI" dirty="0" smtClean="0"/>
              <a:t>Coexistence system in a cognitive radio testbed</a:t>
            </a:r>
            <a:endParaRPr lang="en-US" dirty="0"/>
          </a:p>
        </p:txBody>
      </p:sp>
      <p:sp>
        <p:nvSpPr>
          <p:cNvPr id="30725" name="Text Box 5"/>
          <p:cNvSpPr txBox="1">
            <a:spLocks noChangeArrowheads="1"/>
          </p:cNvSpPr>
          <p:nvPr/>
        </p:nvSpPr>
        <p:spPr bwMode="auto">
          <a:xfrm>
            <a:off x="609600" y="5808663"/>
            <a:ext cx="8001000" cy="515937"/>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900" b="1"/>
              <a:t>Notice:</a:t>
            </a:r>
            <a:r>
              <a:rPr lang="en-US" sz="900"/>
              <a:t> </a:t>
            </a:r>
            <a:r>
              <a:rPr lang="en-US" sz="800"/>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sz="900" b="1"/>
          </a:p>
        </p:txBody>
      </p:sp>
      <p:sp>
        <p:nvSpPr>
          <p:cNvPr id="30726" name="Rectangle 6"/>
          <p:cNvSpPr>
            <a:spLocks noGrp="1" noChangeArrowheads="1"/>
          </p:cNvSpPr>
          <p:nvPr>
            <p:ph type="body" idx="1"/>
          </p:nvPr>
        </p:nvSpPr>
        <p:spPr>
          <a:xfrm>
            <a:off x="685800" y="1628800"/>
            <a:ext cx="7772400" cy="381000"/>
          </a:xfrm>
          <a:noFill/>
          <a:ln/>
        </p:spPr>
        <p:txBody>
          <a:bodyPr/>
          <a:lstStyle/>
          <a:p>
            <a:pPr algn="ctr">
              <a:buFontTx/>
              <a:buNone/>
            </a:pPr>
            <a:r>
              <a:rPr lang="en-US" sz="2000" dirty="0"/>
              <a:t>Date:</a:t>
            </a:r>
            <a:r>
              <a:rPr lang="en-US" sz="2000" b="0" dirty="0"/>
              <a:t> </a:t>
            </a:r>
            <a:r>
              <a:rPr lang="en-US" sz="2000" b="0" dirty="0" smtClean="0"/>
              <a:t>2012-05-17</a:t>
            </a:r>
            <a:endParaRPr lang="en-US" sz="2000" b="0" dirty="0"/>
          </a:p>
        </p:txBody>
      </p:sp>
      <p:sp>
        <p:nvSpPr>
          <p:cNvPr id="30732"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4" name="Object 3"/>
          <p:cNvGraphicFramePr>
            <a:graphicFrameLocks noChangeAspect="1"/>
          </p:cNvGraphicFramePr>
          <p:nvPr>
            <p:extLst>
              <p:ext uri="{D42A27DB-BD31-4B8C-83A1-F6EECF244321}">
                <p14:modId xmlns:p14="http://schemas.microsoft.com/office/powerpoint/2010/main" val="650323048"/>
              </p:ext>
            </p:extLst>
          </p:nvPr>
        </p:nvGraphicFramePr>
        <p:xfrm>
          <a:off x="517525" y="2292350"/>
          <a:ext cx="7261225" cy="2797175"/>
        </p:xfrm>
        <a:graphic>
          <a:graphicData uri="http://schemas.openxmlformats.org/presentationml/2006/ole">
            <mc:AlternateContent xmlns:mc="http://schemas.openxmlformats.org/markup-compatibility/2006">
              <mc:Choice xmlns:v="urn:schemas-microsoft-com:vml" Requires="v">
                <p:oleObj spid="_x0000_s30739" name="Document" r:id="rId4" imgW="8421782" imgH="3249635" progId="Word.Document.8">
                  <p:embed/>
                </p:oleObj>
              </mc:Choice>
              <mc:Fallback>
                <p:oleObj name="Document" r:id="rId4" imgW="8421782" imgH="3249635" progId="Word.Document.8">
                  <p:embed/>
                  <p:pic>
                    <p:nvPicPr>
                      <p:cNvPr id="0" name="Object 11"/>
                      <p:cNvPicPr>
                        <a:picLocks noChangeAspect="1" noChangeArrowheads="1"/>
                      </p:cNvPicPr>
                      <p:nvPr/>
                    </p:nvPicPr>
                    <p:blipFill>
                      <a:blip r:embed="rId5"/>
                      <a:srcRect/>
                      <a:stretch>
                        <a:fillRect/>
                      </a:stretch>
                    </p:blipFill>
                    <p:spPr bwMode="auto">
                      <a:xfrm>
                        <a:off x="517525" y="2292350"/>
                        <a:ext cx="72612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2012</a:t>
            </a:r>
            <a:endParaRPr lang="en-US"/>
          </a:p>
        </p:txBody>
      </p:sp>
      <p:sp>
        <p:nvSpPr>
          <p:cNvPr id="5" name="Footer Placeholder 4"/>
          <p:cNvSpPr>
            <a:spLocks noGrp="1"/>
          </p:cNvSpPr>
          <p:nvPr>
            <p:ph type="ftr" sz="quarter" idx="11"/>
          </p:nvPr>
        </p:nvSpPr>
        <p:spPr/>
        <p:txBody>
          <a:bodyPr/>
          <a:lstStyle/>
          <a:p>
            <a:r>
              <a:rPr lang="en-US" smtClean="0"/>
              <a:t>Mika Kasslin, Nokia</a:t>
            </a:r>
            <a:endParaRPr lang="en-US"/>
          </a:p>
        </p:txBody>
      </p:sp>
      <p:sp>
        <p:nvSpPr>
          <p:cNvPr id="6" name="Slide Number Placeholder 5"/>
          <p:cNvSpPr>
            <a:spLocks noGrp="1"/>
          </p:cNvSpPr>
          <p:nvPr>
            <p:ph type="sldNum" sz="quarter" idx="12"/>
          </p:nvPr>
        </p:nvSpPr>
        <p:spPr/>
        <p:txBody>
          <a:bodyPr/>
          <a:lstStyle/>
          <a:p>
            <a:r>
              <a:rPr lang="en-US"/>
              <a:t>Slide </a:t>
            </a:r>
            <a:fld id="{83E5EE9B-E11F-4CA5-B454-0C3601AC7DFD}" type="slidenum">
              <a:rPr lang="en-US"/>
              <a:pPr/>
              <a:t>2</a:t>
            </a:fld>
            <a:endParaRPr lang="en-US"/>
          </a:p>
        </p:txBody>
      </p:sp>
      <p:sp>
        <p:nvSpPr>
          <p:cNvPr id="5122" name="Rectangle 2"/>
          <p:cNvSpPr>
            <a:spLocks noGrp="1" noChangeArrowheads="1"/>
          </p:cNvSpPr>
          <p:nvPr>
            <p:ph type="title"/>
          </p:nvPr>
        </p:nvSpPr>
        <p:spPr>
          <a:noFill/>
          <a:ln/>
        </p:spPr>
        <p:txBody>
          <a:bodyPr/>
          <a:lstStyle/>
          <a:p>
            <a:r>
              <a:rPr lang="en-US"/>
              <a:t>Abstract</a:t>
            </a:r>
          </a:p>
        </p:txBody>
      </p:sp>
      <p:sp>
        <p:nvSpPr>
          <p:cNvPr id="5123" name="Rectangle 3"/>
          <p:cNvSpPr>
            <a:spLocks noGrp="1" noChangeArrowheads="1"/>
          </p:cNvSpPr>
          <p:nvPr>
            <p:ph type="body" idx="1"/>
          </p:nvPr>
        </p:nvSpPr>
        <p:spPr>
          <a:noFill/>
          <a:ln/>
        </p:spPr>
        <p:txBody>
          <a:bodyPr/>
          <a:lstStyle/>
          <a:p>
            <a:pPr>
              <a:buFontTx/>
              <a:buNone/>
            </a:pPr>
            <a:r>
              <a:rPr lang="en-US" dirty="0" smtClean="0"/>
              <a:t>	This presentation gives an overview of coexistence management system implemented to a cognitive radio </a:t>
            </a:r>
            <a:r>
              <a:rPr lang="en-US" dirty="0" err="1" smtClean="0"/>
              <a:t>testbed</a:t>
            </a:r>
            <a:r>
              <a:rPr lang="en-US" dirty="0" smtClean="0"/>
              <a:t> developed and implemented in Nokia Research Center. </a:t>
            </a:r>
          </a:p>
          <a:p>
            <a:pPr>
              <a:buFontTx/>
              <a:buNone/>
            </a:pPr>
            <a:r>
              <a:rPr lang="fi-FI" dirty="0"/>
              <a:t>	</a:t>
            </a:r>
            <a:r>
              <a:rPr lang="fi-FI" dirty="0" smtClean="0"/>
              <a:t>The coexistence management system builds upon the system architecture and logical elements developed in the 802.19 TG1.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radio </a:t>
            </a:r>
            <a:r>
              <a:rPr lang="en-US" dirty="0" err="1" smtClean="0"/>
              <a:t>testbed</a:t>
            </a:r>
            <a:r>
              <a:rPr lang="en-US" dirty="0" smtClean="0"/>
              <a:t> design</a:t>
            </a:r>
            <a:endParaRPr lang="en-US" dirty="0"/>
          </a:p>
        </p:txBody>
      </p:sp>
      <p:sp>
        <p:nvSpPr>
          <p:cNvPr id="4" name="Date Placeholder 3"/>
          <p:cNvSpPr>
            <a:spLocks noGrp="1"/>
          </p:cNvSpPr>
          <p:nvPr>
            <p:ph type="dt" sz="half" idx="10"/>
          </p:nvPr>
        </p:nvSpPr>
        <p:spPr/>
        <p:txBody>
          <a:bodyPr/>
          <a:lstStyle/>
          <a:p>
            <a:r>
              <a:rPr lang="en-US" smtClean="0"/>
              <a:t>May 2012</a:t>
            </a:r>
            <a:endParaRPr lang="en-US"/>
          </a:p>
        </p:txBody>
      </p:sp>
      <p:sp>
        <p:nvSpPr>
          <p:cNvPr id="5" name="Footer Placeholder 4"/>
          <p:cNvSpPr>
            <a:spLocks noGrp="1"/>
          </p:cNvSpPr>
          <p:nvPr>
            <p:ph type="ftr" sz="quarter" idx="11"/>
          </p:nvPr>
        </p:nvSpPr>
        <p:spPr/>
        <p:txBody>
          <a:bodyPr/>
          <a:lstStyle/>
          <a:p>
            <a:r>
              <a:rPr lang="en-US" smtClean="0"/>
              <a:t>Mika Kasslin, Nokia</a:t>
            </a:r>
            <a:endParaRPr lang="en-US"/>
          </a:p>
        </p:txBody>
      </p:sp>
      <p:sp>
        <p:nvSpPr>
          <p:cNvPr id="6" name="Slide Number Placeholder 5"/>
          <p:cNvSpPr>
            <a:spLocks noGrp="1"/>
          </p:cNvSpPr>
          <p:nvPr>
            <p:ph type="sldNum" sz="quarter" idx="12"/>
          </p:nvPr>
        </p:nvSpPr>
        <p:spPr/>
        <p:txBody>
          <a:bodyPr/>
          <a:lstStyle/>
          <a:p>
            <a:r>
              <a:rPr lang="en-US" smtClean="0"/>
              <a:t>Slide </a:t>
            </a:r>
            <a:fld id="{74D6D2A3-ECB1-4965-9A25-AC59095C85BB}" type="slidenum">
              <a:rPr lang="en-US" smtClean="0"/>
              <a:pPr/>
              <a:t>3</a:t>
            </a:fld>
            <a:endParaRPr lang="en-US"/>
          </a:p>
        </p:txBody>
      </p:sp>
      <p:cxnSp>
        <p:nvCxnSpPr>
          <p:cNvPr id="7" name="Straight Arrow Connector 6"/>
          <p:cNvCxnSpPr>
            <a:stCxn id="13" idx="3"/>
            <a:endCxn id="21" idx="1"/>
          </p:cNvCxnSpPr>
          <p:nvPr/>
        </p:nvCxnSpPr>
        <p:spPr>
          <a:xfrm flipV="1">
            <a:off x="1047750" y="4006850"/>
            <a:ext cx="2312988" cy="604838"/>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688975" y="1417638"/>
            <a:ext cx="1055688" cy="4730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CDIS</a:t>
            </a:r>
          </a:p>
        </p:txBody>
      </p:sp>
      <p:sp>
        <p:nvSpPr>
          <p:cNvPr id="9" name="Rounded Rectangle 8"/>
          <p:cNvSpPr/>
          <p:nvPr/>
        </p:nvSpPr>
        <p:spPr>
          <a:xfrm>
            <a:off x="536575" y="2425700"/>
            <a:ext cx="1417638"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0" name="TextBox 29"/>
          <p:cNvSpPr txBox="1">
            <a:spLocks noChangeArrowheads="1"/>
          </p:cNvSpPr>
          <p:nvPr/>
        </p:nvSpPr>
        <p:spPr bwMode="auto">
          <a:xfrm>
            <a:off x="1084263" y="2554288"/>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solidFill>
                  <a:schemeClr val="bg1"/>
                </a:solidFill>
              </a:rPr>
              <a:t>CSP</a:t>
            </a:r>
          </a:p>
        </p:txBody>
      </p:sp>
      <p:sp>
        <p:nvSpPr>
          <p:cNvPr id="11" name="Rounded Rectangle 10"/>
          <p:cNvSpPr/>
          <p:nvPr/>
        </p:nvSpPr>
        <p:spPr>
          <a:xfrm>
            <a:off x="671513" y="2997200"/>
            <a:ext cx="485775" cy="473075"/>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CM</a:t>
            </a:r>
          </a:p>
        </p:txBody>
      </p:sp>
      <p:sp>
        <p:nvSpPr>
          <p:cNvPr id="12" name="Rounded Rectangle 11"/>
          <p:cNvSpPr/>
          <p:nvPr/>
        </p:nvSpPr>
        <p:spPr>
          <a:xfrm>
            <a:off x="1522413" y="2997200"/>
            <a:ext cx="627062" cy="473075"/>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dirty="0"/>
              <a:t>BWM</a:t>
            </a:r>
          </a:p>
        </p:txBody>
      </p:sp>
      <p:sp>
        <p:nvSpPr>
          <p:cNvPr id="13" name="Rounded Rectangle 12"/>
          <p:cNvSpPr/>
          <p:nvPr/>
        </p:nvSpPr>
        <p:spPr>
          <a:xfrm>
            <a:off x="293688" y="4295775"/>
            <a:ext cx="754062" cy="630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CE</a:t>
            </a:r>
          </a:p>
        </p:txBody>
      </p:sp>
      <p:sp>
        <p:nvSpPr>
          <p:cNvPr id="14" name="Rounded Rectangle 13"/>
          <p:cNvSpPr/>
          <p:nvPr/>
        </p:nvSpPr>
        <p:spPr>
          <a:xfrm>
            <a:off x="1631950" y="4295775"/>
            <a:ext cx="788988" cy="6302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t>BWL</a:t>
            </a:r>
          </a:p>
        </p:txBody>
      </p:sp>
      <p:cxnSp>
        <p:nvCxnSpPr>
          <p:cNvPr id="15" name="Straight Arrow Connector 14"/>
          <p:cNvCxnSpPr>
            <a:stCxn id="13" idx="0"/>
            <a:endCxn id="11" idx="2"/>
          </p:cNvCxnSpPr>
          <p:nvPr/>
        </p:nvCxnSpPr>
        <p:spPr>
          <a:xfrm flipV="1">
            <a:off x="671513" y="3470275"/>
            <a:ext cx="242887" cy="8255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4" idx="0"/>
            <a:endCxn id="12" idx="2"/>
          </p:cNvCxnSpPr>
          <p:nvPr/>
        </p:nvCxnSpPr>
        <p:spPr>
          <a:xfrm flipH="1" flipV="1">
            <a:off x="1836738" y="3470275"/>
            <a:ext cx="190500" cy="8255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11" idx="0"/>
            <a:endCxn id="8" idx="2"/>
          </p:cNvCxnSpPr>
          <p:nvPr/>
        </p:nvCxnSpPr>
        <p:spPr>
          <a:xfrm flipV="1">
            <a:off x="914400" y="1890713"/>
            <a:ext cx="303213" cy="11064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671513" y="5594350"/>
            <a:ext cx="1162050" cy="6302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Radio</a:t>
            </a:r>
          </a:p>
        </p:txBody>
      </p:sp>
      <p:cxnSp>
        <p:nvCxnSpPr>
          <p:cNvPr id="19" name="Straight Arrow Connector 18"/>
          <p:cNvCxnSpPr>
            <a:stCxn id="18" idx="0"/>
            <a:endCxn id="13" idx="2"/>
          </p:cNvCxnSpPr>
          <p:nvPr/>
        </p:nvCxnSpPr>
        <p:spPr>
          <a:xfrm flipH="1" flipV="1">
            <a:off x="671513" y="4926013"/>
            <a:ext cx="581025" cy="6683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8" idx="0"/>
            <a:endCxn id="14" idx="2"/>
          </p:cNvCxnSpPr>
          <p:nvPr/>
        </p:nvCxnSpPr>
        <p:spPr>
          <a:xfrm flipV="1">
            <a:off x="1252538" y="4926013"/>
            <a:ext cx="774700" cy="6683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ounded Rectangle 20"/>
          <p:cNvSpPr/>
          <p:nvPr/>
        </p:nvSpPr>
        <p:spPr>
          <a:xfrm>
            <a:off x="3360738" y="3663950"/>
            <a:ext cx="1524000" cy="68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Data Collection Server</a:t>
            </a:r>
          </a:p>
        </p:txBody>
      </p:sp>
      <p:cxnSp>
        <p:nvCxnSpPr>
          <p:cNvPr id="22" name="Straight Arrow Connector 21"/>
          <p:cNvCxnSpPr>
            <a:stCxn id="14" idx="3"/>
            <a:endCxn id="21" idx="1"/>
          </p:cNvCxnSpPr>
          <p:nvPr/>
        </p:nvCxnSpPr>
        <p:spPr>
          <a:xfrm flipV="1">
            <a:off x="2420938" y="4006850"/>
            <a:ext cx="939800" cy="604838"/>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3"/>
            <a:endCxn id="21" idx="1"/>
          </p:cNvCxnSpPr>
          <p:nvPr/>
        </p:nvCxnSpPr>
        <p:spPr>
          <a:xfrm>
            <a:off x="1744663" y="1654175"/>
            <a:ext cx="1616075" cy="2352675"/>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9" idx="3"/>
            <a:endCxn id="21" idx="1"/>
          </p:cNvCxnSpPr>
          <p:nvPr/>
        </p:nvCxnSpPr>
        <p:spPr>
          <a:xfrm>
            <a:off x="1954213" y="2997200"/>
            <a:ext cx="1406525" cy="1009650"/>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364163" y="1619250"/>
            <a:ext cx="3600450" cy="4586288"/>
          </a:xfrm>
          <a:prstGeom prst="rect">
            <a:avLst/>
          </a:prstGeom>
          <a:noFill/>
        </p:spPr>
        <p:txBody>
          <a:bodyPr>
            <a:spAutoFit/>
          </a:bodyPr>
          <a:lstStyle/>
          <a:p>
            <a:pPr marL="285750" indent="-285750">
              <a:buFont typeface="Arial" pitchFamily="34" charset="0"/>
              <a:buChar char="•"/>
              <a:defRPr/>
            </a:pPr>
            <a:r>
              <a:rPr lang="en-US" b="1" dirty="0"/>
              <a:t>CDIS</a:t>
            </a:r>
            <a:r>
              <a:rPr lang="en-US" dirty="0"/>
              <a:t>	</a:t>
            </a:r>
            <a:r>
              <a:rPr lang="en-US" sz="1600" dirty="0"/>
              <a:t>Coexistence 	Discovery and 	Information </a:t>
            </a:r>
            <a:r>
              <a:rPr lang="en-US" sz="1600" dirty="0" smtClean="0"/>
              <a:t>Server/System</a:t>
            </a:r>
            <a:endParaRPr lang="en-US" sz="1600" dirty="0"/>
          </a:p>
          <a:p>
            <a:pPr>
              <a:defRPr/>
            </a:pPr>
            <a:endParaRPr lang="en-US" sz="1600" dirty="0"/>
          </a:p>
          <a:p>
            <a:pPr marL="285750" indent="-285750">
              <a:buFont typeface="Arial" pitchFamily="34" charset="0"/>
              <a:buChar char="•"/>
              <a:defRPr/>
            </a:pPr>
            <a:r>
              <a:rPr lang="en-US" b="1" dirty="0"/>
              <a:t>CSP</a:t>
            </a:r>
            <a:r>
              <a:rPr lang="en-US" dirty="0"/>
              <a:t>	</a:t>
            </a:r>
            <a:r>
              <a:rPr lang="en-US" sz="1600" dirty="0"/>
              <a:t>Cognitive Service Provider</a:t>
            </a:r>
          </a:p>
          <a:p>
            <a:pPr>
              <a:defRPr/>
            </a:pPr>
            <a:endParaRPr lang="en-US" sz="1600" dirty="0"/>
          </a:p>
          <a:p>
            <a:pPr marL="285750" indent="-285750">
              <a:buFont typeface="Arial" pitchFamily="34" charset="0"/>
              <a:buChar char="•"/>
              <a:defRPr/>
            </a:pPr>
            <a:r>
              <a:rPr lang="en-US" b="1" dirty="0"/>
              <a:t>CM</a:t>
            </a:r>
            <a:r>
              <a:rPr lang="en-US" dirty="0"/>
              <a:t>	</a:t>
            </a:r>
            <a:r>
              <a:rPr lang="en-US" sz="1600" dirty="0"/>
              <a:t>Coexistence Manager</a:t>
            </a:r>
          </a:p>
          <a:p>
            <a:pPr>
              <a:defRPr/>
            </a:pPr>
            <a:endParaRPr lang="en-US" dirty="0"/>
          </a:p>
          <a:p>
            <a:pPr marL="285750" indent="-285750">
              <a:buFont typeface="Arial" pitchFamily="34" charset="0"/>
              <a:buChar char="•"/>
              <a:defRPr/>
            </a:pPr>
            <a:r>
              <a:rPr lang="en-US" b="1" dirty="0"/>
              <a:t>CE</a:t>
            </a:r>
            <a:r>
              <a:rPr lang="en-US" dirty="0"/>
              <a:t>	</a:t>
            </a:r>
            <a:r>
              <a:rPr lang="en-US" sz="1600" dirty="0"/>
              <a:t>Coexistence Enabler</a:t>
            </a:r>
          </a:p>
          <a:p>
            <a:pPr>
              <a:defRPr/>
            </a:pPr>
            <a:endParaRPr lang="en-US" dirty="0"/>
          </a:p>
          <a:p>
            <a:pPr marL="285750" indent="-285750">
              <a:buFont typeface="Arial" pitchFamily="34" charset="0"/>
              <a:buChar char="•"/>
              <a:defRPr/>
            </a:pPr>
            <a:r>
              <a:rPr lang="en-US" b="1" dirty="0"/>
              <a:t>BWM</a:t>
            </a:r>
            <a:r>
              <a:rPr lang="en-US" dirty="0"/>
              <a:t>	</a:t>
            </a:r>
            <a:r>
              <a:rPr lang="en-US" sz="1600" dirty="0"/>
              <a:t>Bandwidth Manager</a:t>
            </a:r>
          </a:p>
          <a:p>
            <a:pPr>
              <a:defRPr/>
            </a:pPr>
            <a:endParaRPr lang="en-US" sz="1600" dirty="0"/>
          </a:p>
          <a:p>
            <a:pPr marL="285750" indent="-285750">
              <a:buFont typeface="Arial" pitchFamily="34" charset="0"/>
              <a:buChar char="•"/>
              <a:defRPr/>
            </a:pPr>
            <a:r>
              <a:rPr lang="en-US" b="1" dirty="0"/>
              <a:t>BWL</a:t>
            </a:r>
            <a:r>
              <a:rPr lang="en-US" dirty="0"/>
              <a:t>	</a:t>
            </a:r>
            <a:r>
              <a:rPr lang="en-US" sz="1600" dirty="0"/>
              <a:t>Bandwidth Logger</a:t>
            </a:r>
          </a:p>
          <a:p>
            <a:pPr>
              <a:defRPr/>
            </a:pPr>
            <a:endParaRPr lang="en-US" sz="1600" dirty="0"/>
          </a:p>
          <a:p>
            <a:pPr marL="285750" indent="-285750">
              <a:buFont typeface="Arial" pitchFamily="34" charset="0"/>
              <a:buChar char="•"/>
              <a:defRPr/>
            </a:pPr>
            <a:r>
              <a:rPr lang="en-US" b="1" dirty="0"/>
              <a:t>Radio</a:t>
            </a:r>
            <a:r>
              <a:rPr lang="en-US" dirty="0"/>
              <a:t> </a:t>
            </a:r>
            <a:r>
              <a:rPr lang="en-US" sz="1600" dirty="0"/>
              <a:t>Physical Radio Device</a:t>
            </a:r>
          </a:p>
          <a:p>
            <a:pPr>
              <a:defRPr/>
            </a:pPr>
            <a:endParaRPr lang="en-US" sz="1600" dirty="0"/>
          </a:p>
          <a:p>
            <a:pPr marL="285750" indent="-285750">
              <a:buFont typeface="Arial" pitchFamily="34" charset="0"/>
              <a:buChar char="•"/>
              <a:defRPr/>
            </a:pPr>
            <a:r>
              <a:rPr lang="en-US" b="1" dirty="0"/>
              <a:t>Data Collection and Visualization Servers</a:t>
            </a:r>
            <a:br>
              <a:rPr lang="en-US" b="1" dirty="0"/>
            </a:br>
            <a:r>
              <a:rPr lang="en-US" b="1" dirty="0"/>
              <a:t>	</a:t>
            </a:r>
            <a:r>
              <a:rPr lang="en-US" sz="1600" dirty="0"/>
              <a:t>External servers for demo 	and debug 	purposes</a:t>
            </a:r>
          </a:p>
        </p:txBody>
      </p:sp>
      <p:sp>
        <p:nvSpPr>
          <p:cNvPr id="26" name="Rounded Rectangle 25"/>
          <p:cNvSpPr/>
          <p:nvPr/>
        </p:nvSpPr>
        <p:spPr>
          <a:xfrm>
            <a:off x="3352800" y="2405063"/>
            <a:ext cx="1524000" cy="68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Visualization</a:t>
            </a:r>
          </a:p>
          <a:p>
            <a:pPr algn="ctr">
              <a:defRPr/>
            </a:pPr>
            <a:r>
              <a:rPr lang="en-US" dirty="0"/>
              <a:t>Server</a:t>
            </a:r>
          </a:p>
        </p:txBody>
      </p:sp>
      <p:cxnSp>
        <p:nvCxnSpPr>
          <p:cNvPr id="27" name="Straight Arrow Connector 26"/>
          <p:cNvCxnSpPr>
            <a:stCxn id="21" idx="0"/>
            <a:endCxn id="26" idx="2"/>
          </p:cNvCxnSpPr>
          <p:nvPr/>
        </p:nvCxnSpPr>
        <p:spPr>
          <a:xfrm flipH="1" flipV="1">
            <a:off x="4114800" y="3092450"/>
            <a:ext cx="7938"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74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of functional entities</a:t>
            </a:r>
            <a:endParaRPr lang="en-US" dirty="0"/>
          </a:p>
        </p:txBody>
      </p:sp>
      <p:sp>
        <p:nvSpPr>
          <p:cNvPr id="4" name="Date Placeholder 3"/>
          <p:cNvSpPr>
            <a:spLocks noGrp="1"/>
          </p:cNvSpPr>
          <p:nvPr>
            <p:ph type="dt" sz="half" idx="10"/>
          </p:nvPr>
        </p:nvSpPr>
        <p:spPr/>
        <p:txBody>
          <a:bodyPr/>
          <a:lstStyle/>
          <a:p>
            <a:r>
              <a:rPr lang="en-US" smtClean="0"/>
              <a:t>May 2012</a:t>
            </a:r>
            <a:endParaRPr lang="en-US"/>
          </a:p>
        </p:txBody>
      </p:sp>
      <p:sp>
        <p:nvSpPr>
          <p:cNvPr id="5" name="Footer Placeholder 4"/>
          <p:cNvSpPr>
            <a:spLocks noGrp="1"/>
          </p:cNvSpPr>
          <p:nvPr>
            <p:ph type="ftr" sz="quarter" idx="11"/>
          </p:nvPr>
        </p:nvSpPr>
        <p:spPr/>
        <p:txBody>
          <a:bodyPr/>
          <a:lstStyle/>
          <a:p>
            <a:r>
              <a:rPr lang="en-US" smtClean="0"/>
              <a:t>Mika Kasslin, Nokia</a:t>
            </a:r>
            <a:endParaRPr lang="en-US"/>
          </a:p>
        </p:txBody>
      </p:sp>
      <p:sp>
        <p:nvSpPr>
          <p:cNvPr id="6" name="Slide Number Placeholder 5"/>
          <p:cNvSpPr>
            <a:spLocks noGrp="1"/>
          </p:cNvSpPr>
          <p:nvPr>
            <p:ph type="sldNum" sz="quarter" idx="12"/>
          </p:nvPr>
        </p:nvSpPr>
        <p:spPr/>
        <p:txBody>
          <a:bodyPr/>
          <a:lstStyle/>
          <a:p>
            <a:r>
              <a:rPr lang="en-US" smtClean="0"/>
              <a:t>Slide </a:t>
            </a:r>
            <a:fld id="{74D6D2A3-ECB1-4965-9A25-AC59095C85BB}" type="slidenum">
              <a:rPr lang="en-US" smtClean="0"/>
              <a:pPr/>
              <a:t>4</a:t>
            </a:fld>
            <a:endParaRPr lang="en-US"/>
          </a:p>
        </p:txBody>
      </p:sp>
      <p:sp>
        <p:nvSpPr>
          <p:cNvPr id="7" name="Rectangle 6"/>
          <p:cNvSpPr/>
          <p:nvPr/>
        </p:nvSpPr>
        <p:spPr>
          <a:xfrm>
            <a:off x="7213600" y="4892675"/>
            <a:ext cx="1244600" cy="1084263"/>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defRPr/>
            </a:pPr>
            <a:r>
              <a:rPr lang="en-US" dirty="0">
                <a:solidFill>
                  <a:schemeClr val="accent3"/>
                </a:solidFill>
              </a:rPr>
              <a:t>Mobile</a:t>
            </a:r>
            <a:endParaRPr lang="en-US" sz="2000" dirty="0">
              <a:solidFill>
                <a:schemeClr val="accent3"/>
              </a:solidFill>
            </a:endParaRPr>
          </a:p>
        </p:txBody>
      </p:sp>
      <p:sp>
        <p:nvSpPr>
          <p:cNvPr id="8" name="Rectangle 7"/>
          <p:cNvSpPr/>
          <p:nvPr/>
        </p:nvSpPr>
        <p:spPr>
          <a:xfrm>
            <a:off x="4975225" y="4967288"/>
            <a:ext cx="1736725" cy="1146175"/>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defRPr/>
            </a:pPr>
            <a:r>
              <a:rPr lang="en-US" sz="2000" dirty="0">
                <a:solidFill>
                  <a:schemeClr val="accent3"/>
                </a:solidFill>
              </a:rPr>
              <a:t>Internet</a:t>
            </a:r>
          </a:p>
        </p:txBody>
      </p:sp>
      <p:sp>
        <p:nvSpPr>
          <p:cNvPr id="9" name="Rectangle 8"/>
          <p:cNvSpPr/>
          <p:nvPr/>
        </p:nvSpPr>
        <p:spPr>
          <a:xfrm>
            <a:off x="3017838" y="5016500"/>
            <a:ext cx="1246187" cy="1047750"/>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defRPr/>
            </a:pPr>
            <a:r>
              <a:rPr lang="en-US" dirty="0">
                <a:solidFill>
                  <a:schemeClr val="accent3"/>
                </a:solidFill>
              </a:rPr>
              <a:t>ADR</a:t>
            </a:r>
            <a:endParaRPr lang="en-US" sz="2000" dirty="0">
              <a:solidFill>
                <a:schemeClr val="accent3"/>
              </a:solidFill>
            </a:endParaRPr>
          </a:p>
        </p:txBody>
      </p:sp>
      <p:sp>
        <p:nvSpPr>
          <p:cNvPr id="10" name="Rectangle 9"/>
          <p:cNvSpPr/>
          <p:nvPr/>
        </p:nvSpPr>
        <p:spPr>
          <a:xfrm>
            <a:off x="542925" y="4668838"/>
            <a:ext cx="1868488" cy="1687512"/>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defRPr/>
            </a:pPr>
            <a:r>
              <a:rPr lang="en-US" dirty="0">
                <a:solidFill>
                  <a:schemeClr val="accent3"/>
                </a:solidFill>
              </a:rPr>
              <a:t>DIR-825</a:t>
            </a:r>
            <a:endParaRPr lang="en-US" sz="2000" dirty="0">
              <a:solidFill>
                <a:schemeClr val="accent3"/>
              </a:solidFill>
            </a:endParaRPr>
          </a:p>
        </p:txBody>
      </p:sp>
      <p:sp>
        <p:nvSpPr>
          <p:cNvPr id="11" name="Rectangle 10"/>
          <p:cNvSpPr/>
          <p:nvPr/>
        </p:nvSpPr>
        <p:spPr>
          <a:xfrm>
            <a:off x="2173288" y="1797050"/>
            <a:ext cx="5197475" cy="2665413"/>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defRPr/>
            </a:pPr>
            <a:r>
              <a:rPr lang="en-US" sz="2000" dirty="0">
                <a:solidFill>
                  <a:schemeClr val="accent3"/>
                </a:solidFill>
              </a:rPr>
              <a:t>PC server</a:t>
            </a:r>
          </a:p>
        </p:txBody>
      </p:sp>
      <p:sp>
        <p:nvSpPr>
          <p:cNvPr id="12" name="Oval 11"/>
          <p:cNvSpPr/>
          <p:nvPr/>
        </p:nvSpPr>
        <p:spPr bwMode="auto">
          <a:xfrm>
            <a:off x="2813050" y="2787650"/>
            <a:ext cx="1958975" cy="8477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lstStyle/>
          <a:p>
            <a:pPr algn="ct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CSP</a:t>
            </a:r>
          </a:p>
        </p:txBody>
      </p:sp>
      <p:sp>
        <p:nvSpPr>
          <p:cNvPr id="13" name="Oval 12"/>
          <p:cNvSpPr/>
          <p:nvPr/>
        </p:nvSpPr>
        <p:spPr bwMode="auto">
          <a:xfrm>
            <a:off x="2924175" y="2182813"/>
            <a:ext cx="976313" cy="4540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CDIS</a:t>
            </a:r>
          </a:p>
        </p:txBody>
      </p:sp>
      <p:sp>
        <p:nvSpPr>
          <p:cNvPr id="14" name="Oval 13"/>
          <p:cNvSpPr/>
          <p:nvPr/>
        </p:nvSpPr>
        <p:spPr bwMode="auto">
          <a:xfrm>
            <a:off x="3030538" y="3116263"/>
            <a:ext cx="590550" cy="37465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algn="ct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CM</a:t>
            </a:r>
          </a:p>
        </p:txBody>
      </p:sp>
      <p:sp>
        <p:nvSpPr>
          <p:cNvPr id="15" name="Oval 14"/>
          <p:cNvSpPr/>
          <p:nvPr/>
        </p:nvSpPr>
        <p:spPr bwMode="auto">
          <a:xfrm>
            <a:off x="817563" y="4946650"/>
            <a:ext cx="576262" cy="38576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CE</a:t>
            </a:r>
            <a:endParaRPr lang="en-US" sz="1100" b="1" dirty="0">
              <a:solidFill>
                <a:schemeClr val="tx1"/>
              </a:solidFill>
              <a:latin typeface="Nokia Pure Text" pitchFamily="34" charset="0"/>
            </a:endParaRPr>
          </a:p>
        </p:txBody>
      </p:sp>
      <p:sp>
        <p:nvSpPr>
          <p:cNvPr id="16" name="Oval 15"/>
          <p:cNvSpPr/>
          <p:nvPr/>
        </p:nvSpPr>
        <p:spPr bwMode="auto">
          <a:xfrm>
            <a:off x="3729038" y="3116263"/>
            <a:ext cx="901700" cy="37465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algn="ct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BWM</a:t>
            </a:r>
            <a:endParaRPr lang="en-US" sz="1050" b="1" dirty="0">
              <a:solidFill>
                <a:schemeClr val="tx1"/>
              </a:solidFill>
              <a:latin typeface="Nokia Pure Text" pitchFamily="34" charset="0"/>
            </a:endParaRPr>
          </a:p>
        </p:txBody>
      </p:sp>
      <p:sp>
        <p:nvSpPr>
          <p:cNvPr id="17" name="Oval 16"/>
          <p:cNvSpPr/>
          <p:nvPr/>
        </p:nvSpPr>
        <p:spPr bwMode="auto">
          <a:xfrm>
            <a:off x="3956050" y="3979863"/>
            <a:ext cx="1050925" cy="38576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KTS_CE</a:t>
            </a:r>
          </a:p>
        </p:txBody>
      </p:sp>
      <p:sp>
        <p:nvSpPr>
          <p:cNvPr id="18" name="Oval 17"/>
          <p:cNvSpPr/>
          <p:nvPr/>
        </p:nvSpPr>
        <p:spPr bwMode="auto">
          <a:xfrm>
            <a:off x="5634038" y="2938463"/>
            <a:ext cx="1579562" cy="55245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algn="ct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Visualization</a:t>
            </a:r>
            <a:br>
              <a:rPr lang="en-US" b="1" dirty="0">
                <a:solidFill>
                  <a:schemeClr val="tx1"/>
                </a:solidFill>
                <a:latin typeface="Nokia Pure Text" pitchFamily="34" charset="0"/>
              </a:rPr>
            </a:br>
            <a:r>
              <a:rPr lang="en-US" b="1" dirty="0">
                <a:solidFill>
                  <a:schemeClr val="tx1"/>
                </a:solidFill>
                <a:latin typeface="Nokia Pure Text" pitchFamily="34" charset="0"/>
              </a:rPr>
              <a:t>server</a:t>
            </a:r>
          </a:p>
        </p:txBody>
      </p:sp>
      <p:sp>
        <p:nvSpPr>
          <p:cNvPr id="19" name="Oval 18"/>
          <p:cNvSpPr/>
          <p:nvPr/>
        </p:nvSpPr>
        <p:spPr bwMode="auto">
          <a:xfrm>
            <a:off x="5646738" y="2060575"/>
            <a:ext cx="1554162" cy="57626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algn="ct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Visualization</a:t>
            </a:r>
            <a:br>
              <a:rPr lang="en-US" b="1" dirty="0">
                <a:solidFill>
                  <a:schemeClr val="tx1"/>
                </a:solidFill>
                <a:latin typeface="Nokia Pure Text" pitchFamily="34" charset="0"/>
              </a:rPr>
            </a:br>
            <a:r>
              <a:rPr lang="en-US" b="1" dirty="0">
                <a:solidFill>
                  <a:schemeClr val="tx1"/>
                </a:solidFill>
                <a:latin typeface="Nokia Pure Text" pitchFamily="34" charset="0"/>
              </a:rPr>
              <a:t>UI</a:t>
            </a:r>
          </a:p>
        </p:txBody>
      </p:sp>
      <p:sp>
        <p:nvSpPr>
          <p:cNvPr id="20" name="Oval 19"/>
          <p:cNvSpPr/>
          <p:nvPr/>
        </p:nvSpPr>
        <p:spPr bwMode="auto">
          <a:xfrm>
            <a:off x="7386638" y="5254625"/>
            <a:ext cx="935037" cy="64611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NCG/</a:t>
            </a:r>
            <a:br>
              <a:rPr lang="en-US" b="1" dirty="0">
                <a:solidFill>
                  <a:schemeClr val="tx1"/>
                </a:solidFill>
                <a:latin typeface="Nokia Pure Text" pitchFamily="34" charset="0"/>
              </a:rPr>
            </a:br>
            <a:r>
              <a:rPr lang="en-US" b="1" dirty="0">
                <a:solidFill>
                  <a:schemeClr val="tx1"/>
                </a:solidFill>
                <a:latin typeface="Nokia Pure Text" pitchFamily="34" charset="0"/>
              </a:rPr>
              <a:t>CCM</a:t>
            </a:r>
          </a:p>
        </p:txBody>
      </p:sp>
      <p:sp>
        <p:nvSpPr>
          <p:cNvPr id="21" name="Oval 20"/>
          <p:cNvSpPr/>
          <p:nvPr/>
        </p:nvSpPr>
        <p:spPr bwMode="auto">
          <a:xfrm>
            <a:off x="698500" y="5538788"/>
            <a:ext cx="869950" cy="64611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WLAN</a:t>
            </a:r>
            <a:br>
              <a:rPr lang="en-US" b="1" dirty="0">
                <a:solidFill>
                  <a:schemeClr val="tx1"/>
                </a:solidFill>
                <a:latin typeface="Nokia Pure Text" pitchFamily="34" charset="0"/>
              </a:rPr>
            </a:br>
            <a:r>
              <a:rPr lang="en-US" b="1" dirty="0">
                <a:solidFill>
                  <a:schemeClr val="tx1"/>
                </a:solidFill>
                <a:latin typeface="Nokia Pure Text" pitchFamily="34" charset="0"/>
              </a:rPr>
              <a:t>radio</a:t>
            </a:r>
          </a:p>
        </p:txBody>
      </p:sp>
      <p:sp>
        <p:nvSpPr>
          <p:cNvPr id="22" name="Oval 21"/>
          <p:cNvSpPr/>
          <p:nvPr/>
        </p:nvSpPr>
        <p:spPr bwMode="auto">
          <a:xfrm>
            <a:off x="3241675" y="5311775"/>
            <a:ext cx="927100" cy="6445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TV WS</a:t>
            </a:r>
            <a:br>
              <a:rPr lang="en-US" b="1" dirty="0">
                <a:solidFill>
                  <a:schemeClr val="tx1"/>
                </a:solidFill>
                <a:latin typeface="Nokia Pure Text" pitchFamily="34" charset="0"/>
              </a:rPr>
            </a:br>
            <a:r>
              <a:rPr lang="en-US" b="1" dirty="0">
                <a:solidFill>
                  <a:schemeClr val="tx1"/>
                </a:solidFill>
                <a:latin typeface="Nokia Pure Text" pitchFamily="34" charset="0"/>
              </a:rPr>
              <a:t>radio</a:t>
            </a:r>
          </a:p>
        </p:txBody>
      </p:sp>
      <p:cxnSp>
        <p:nvCxnSpPr>
          <p:cNvPr id="23" name="Straight Connector 22"/>
          <p:cNvCxnSpPr>
            <a:stCxn id="14" idx="4"/>
            <a:endCxn id="15" idx="0"/>
          </p:cNvCxnSpPr>
          <p:nvPr/>
        </p:nvCxnSpPr>
        <p:spPr>
          <a:xfrm flipH="1">
            <a:off x="1106488" y="3490913"/>
            <a:ext cx="2219325" cy="1455737"/>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4" name="Straight Connector 23"/>
          <p:cNvCxnSpPr>
            <a:stCxn id="14" idx="4"/>
            <a:endCxn id="17" idx="0"/>
          </p:cNvCxnSpPr>
          <p:nvPr/>
        </p:nvCxnSpPr>
        <p:spPr>
          <a:xfrm>
            <a:off x="3325813" y="3490913"/>
            <a:ext cx="1155700" cy="488950"/>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5" name="Straight Connector 24"/>
          <p:cNvCxnSpPr>
            <a:stCxn id="15" idx="4"/>
            <a:endCxn id="21" idx="0"/>
          </p:cNvCxnSpPr>
          <p:nvPr/>
        </p:nvCxnSpPr>
        <p:spPr>
          <a:xfrm>
            <a:off x="1106488" y="5332413"/>
            <a:ext cx="26987" cy="20637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6" name="Straight Connector 25"/>
          <p:cNvCxnSpPr>
            <a:endCxn id="14" idx="0"/>
          </p:cNvCxnSpPr>
          <p:nvPr/>
        </p:nvCxnSpPr>
        <p:spPr>
          <a:xfrm flipH="1">
            <a:off x="3325813" y="2636838"/>
            <a:ext cx="87312" cy="47942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7" name="Straight Connector 26"/>
          <p:cNvCxnSpPr>
            <a:stCxn id="16" idx="4"/>
            <a:endCxn id="20" idx="1"/>
          </p:cNvCxnSpPr>
          <p:nvPr/>
        </p:nvCxnSpPr>
        <p:spPr>
          <a:xfrm>
            <a:off x="4179888" y="3490913"/>
            <a:ext cx="3343275" cy="1858962"/>
          </a:xfrm>
          <a:prstGeom prst="line">
            <a:avLst/>
          </a:prstGeom>
          <a:ln/>
        </p:spPr>
        <p:style>
          <a:lnRef idx="1">
            <a:schemeClr val="accent1"/>
          </a:lnRef>
          <a:fillRef idx="2">
            <a:schemeClr val="accent1"/>
          </a:fillRef>
          <a:effectRef idx="1">
            <a:schemeClr val="accent1"/>
          </a:effectRef>
          <a:fontRef idx="minor">
            <a:schemeClr val="dk1"/>
          </a:fontRef>
        </p:style>
      </p:cxnSp>
      <p:sp>
        <p:nvSpPr>
          <p:cNvPr id="28" name="Oval 27"/>
          <p:cNvSpPr/>
          <p:nvPr/>
        </p:nvSpPr>
        <p:spPr bwMode="auto">
          <a:xfrm>
            <a:off x="1457325" y="4902200"/>
            <a:ext cx="909638" cy="64611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BWM</a:t>
            </a:r>
            <a:br>
              <a:rPr lang="en-US" b="1" dirty="0">
                <a:solidFill>
                  <a:schemeClr val="tx1"/>
                </a:solidFill>
                <a:latin typeface="Nokia Pure Text" pitchFamily="34" charset="0"/>
              </a:rPr>
            </a:br>
            <a:r>
              <a:rPr lang="en-US" b="1" dirty="0">
                <a:solidFill>
                  <a:schemeClr val="tx1"/>
                </a:solidFill>
                <a:latin typeface="Nokia Pure Text" pitchFamily="34" charset="0"/>
              </a:rPr>
              <a:t>logger</a:t>
            </a:r>
          </a:p>
        </p:txBody>
      </p:sp>
      <p:cxnSp>
        <p:nvCxnSpPr>
          <p:cNvPr id="29" name="Straight Connector 28"/>
          <p:cNvCxnSpPr>
            <a:stCxn id="16" idx="4"/>
            <a:endCxn id="28" idx="0"/>
          </p:cNvCxnSpPr>
          <p:nvPr/>
        </p:nvCxnSpPr>
        <p:spPr>
          <a:xfrm flipH="1">
            <a:off x="1911350" y="3490913"/>
            <a:ext cx="2268538" cy="1411287"/>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30" name="Straight Connector 29"/>
          <p:cNvCxnSpPr>
            <a:stCxn id="19" idx="4"/>
            <a:endCxn id="18" idx="0"/>
          </p:cNvCxnSpPr>
          <p:nvPr/>
        </p:nvCxnSpPr>
        <p:spPr>
          <a:xfrm>
            <a:off x="6423025" y="2636838"/>
            <a:ext cx="0" cy="30162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31" name="Straight Connector 30"/>
          <p:cNvCxnSpPr>
            <a:stCxn id="18" idx="2"/>
          </p:cNvCxnSpPr>
          <p:nvPr/>
        </p:nvCxnSpPr>
        <p:spPr>
          <a:xfrm flipH="1" flipV="1">
            <a:off x="5202238" y="2938463"/>
            <a:ext cx="431800" cy="27622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32" name="Straight Connector 31"/>
          <p:cNvCxnSpPr>
            <a:stCxn id="18" idx="2"/>
          </p:cNvCxnSpPr>
          <p:nvPr/>
        </p:nvCxnSpPr>
        <p:spPr>
          <a:xfrm flipH="1" flipV="1">
            <a:off x="5178425" y="3198813"/>
            <a:ext cx="455613" cy="1587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33" name="Straight Connector 32"/>
          <p:cNvCxnSpPr>
            <a:stCxn id="18" idx="2"/>
          </p:cNvCxnSpPr>
          <p:nvPr/>
        </p:nvCxnSpPr>
        <p:spPr>
          <a:xfrm flipH="1">
            <a:off x="5262563" y="3214688"/>
            <a:ext cx="371475" cy="276225"/>
          </a:xfrm>
          <a:prstGeom prst="line">
            <a:avLst/>
          </a:prstGeom>
          <a:ln/>
        </p:spPr>
        <p:style>
          <a:lnRef idx="1">
            <a:schemeClr val="accent1"/>
          </a:lnRef>
          <a:fillRef idx="2">
            <a:schemeClr val="accent1"/>
          </a:fillRef>
          <a:effectRef idx="1">
            <a:schemeClr val="accent1"/>
          </a:effectRef>
          <a:fontRef idx="minor">
            <a:schemeClr val="dk1"/>
          </a:fontRef>
        </p:style>
      </p:cxnSp>
      <p:sp>
        <p:nvSpPr>
          <p:cNvPr id="34" name="Oval 33"/>
          <p:cNvSpPr/>
          <p:nvPr/>
        </p:nvSpPr>
        <p:spPr bwMode="auto">
          <a:xfrm>
            <a:off x="5006975" y="5375275"/>
            <a:ext cx="1527175" cy="6445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0488" tIns="44450" rIns="90488" bIns="44450" anchor="ctr">
            <a:spAutoFit/>
          </a:bodyPr>
          <a:lstStyle/>
          <a:p>
            <a:pPr defTabSz="762000" eaLnBrk="0" hangingPunct="0">
              <a:spcBef>
                <a:spcPct val="15000"/>
              </a:spcBef>
              <a:spcAft>
                <a:spcPct val="15000"/>
              </a:spcAft>
              <a:buClr>
                <a:schemeClr val="accent1"/>
              </a:buClr>
              <a:defRPr/>
            </a:pPr>
            <a:r>
              <a:rPr lang="en-US" b="1" dirty="0">
                <a:solidFill>
                  <a:schemeClr val="tx1"/>
                </a:solidFill>
                <a:latin typeface="Nokia Pure Text" pitchFamily="34" charset="0"/>
              </a:rPr>
              <a:t>TV WS</a:t>
            </a:r>
            <a:br>
              <a:rPr lang="en-US" b="1" dirty="0">
                <a:solidFill>
                  <a:schemeClr val="tx1"/>
                </a:solidFill>
                <a:latin typeface="Nokia Pure Text" pitchFamily="34" charset="0"/>
              </a:rPr>
            </a:br>
            <a:r>
              <a:rPr lang="en-US" b="1" dirty="0">
                <a:solidFill>
                  <a:schemeClr val="tx1"/>
                </a:solidFill>
                <a:latin typeface="Nokia Pure Text" pitchFamily="34" charset="0"/>
              </a:rPr>
              <a:t>primary DB</a:t>
            </a:r>
          </a:p>
        </p:txBody>
      </p:sp>
      <p:cxnSp>
        <p:nvCxnSpPr>
          <p:cNvPr id="35" name="Straight Connector 34"/>
          <p:cNvCxnSpPr>
            <a:stCxn id="22" idx="6"/>
            <a:endCxn id="34" idx="2"/>
          </p:cNvCxnSpPr>
          <p:nvPr/>
        </p:nvCxnSpPr>
        <p:spPr>
          <a:xfrm>
            <a:off x="4168775" y="5634038"/>
            <a:ext cx="838200" cy="63500"/>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36" name="Straight Connector 35"/>
          <p:cNvCxnSpPr>
            <a:stCxn id="17" idx="4"/>
            <a:endCxn id="22" idx="0"/>
          </p:cNvCxnSpPr>
          <p:nvPr/>
        </p:nvCxnSpPr>
        <p:spPr>
          <a:xfrm flipH="1">
            <a:off x="3705225" y="4365625"/>
            <a:ext cx="776288" cy="946150"/>
          </a:xfrm>
          <a:prstGeom prst="line">
            <a:avLst/>
          </a:prstGeom>
          <a:ln/>
        </p:spPr>
        <p:style>
          <a:lnRef idx="1">
            <a:schemeClr val="accent1"/>
          </a:lnRef>
          <a:fillRef idx="2">
            <a:schemeClr val="accent1"/>
          </a:fillRef>
          <a:effectRef idx="1">
            <a:schemeClr val="accent1"/>
          </a:effectRef>
          <a:fontRef idx="minor">
            <a:schemeClr val="dk1"/>
          </a:fontRef>
        </p:style>
      </p:cxnSp>
    </p:spTree>
    <p:extLst>
      <p:ext uri="{BB962C8B-B14F-4D97-AF65-F5344CB8AC3E}">
        <p14:creationId xmlns:p14="http://schemas.microsoft.com/office/powerpoint/2010/main" val="12316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view 1</a:t>
            </a:r>
            <a:endParaRPr lang="en-US" dirty="0"/>
          </a:p>
        </p:txBody>
      </p:sp>
      <p:sp>
        <p:nvSpPr>
          <p:cNvPr id="4" name="Date Placeholder 3"/>
          <p:cNvSpPr>
            <a:spLocks noGrp="1"/>
          </p:cNvSpPr>
          <p:nvPr>
            <p:ph type="dt" sz="half" idx="10"/>
          </p:nvPr>
        </p:nvSpPr>
        <p:spPr/>
        <p:txBody>
          <a:bodyPr/>
          <a:lstStyle/>
          <a:p>
            <a:r>
              <a:rPr lang="en-US" smtClean="0"/>
              <a:t>May 2012</a:t>
            </a:r>
            <a:endParaRPr lang="en-US"/>
          </a:p>
        </p:txBody>
      </p:sp>
      <p:sp>
        <p:nvSpPr>
          <p:cNvPr id="5" name="Footer Placeholder 4"/>
          <p:cNvSpPr>
            <a:spLocks noGrp="1"/>
          </p:cNvSpPr>
          <p:nvPr>
            <p:ph type="ftr" sz="quarter" idx="11"/>
          </p:nvPr>
        </p:nvSpPr>
        <p:spPr/>
        <p:txBody>
          <a:bodyPr/>
          <a:lstStyle/>
          <a:p>
            <a:r>
              <a:rPr lang="en-US" smtClean="0"/>
              <a:t>Mika Kasslin, Nokia</a:t>
            </a:r>
            <a:endParaRPr lang="en-US"/>
          </a:p>
        </p:txBody>
      </p:sp>
      <p:sp>
        <p:nvSpPr>
          <p:cNvPr id="6" name="Slide Number Placeholder 5"/>
          <p:cNvSpPr>
            <a:spLocks noGrp="1"/>
          </p:cNvSpPr>
          <p:nvPr>
            <p:ph type="sldNum" sz="quarter" idx="12"/>
          </p:nvPr>
        </p:nvSpPr>
        <p:spPr/>
        <p:txBody>
          <a:bodyPr/>
          <a:lstStyle/>
          <a:p>
            <a:r>
              <a:rPr lang="en-US" smtClean="0"/>
              <a:t>Slide </a:t>
            </a:r>
            <a:fld id="{74D6D2A3-ECB1-4965-9A25-AC59095C85BB}" type="slidenum">
              <a:rPr lang="en-US" smtClean="0"/>
              <a:pPr/>
              <a:t>5</a:t>
            </a:fld>
            <a:endParaRPr lang="en-US"/>
          </a:p>
        </p:txBody>
      </p:sp>
      <p:pic>
        <p:nvPicPr>
          <p:cNvPr id="7" name="Picture 2" descr="C:\Users\miilaaks\Documents\testbed_for_191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516063"/>
            <a:ext cx="79930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4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view 2</a:t>
            </a:r>
            <a:endParaRPr lang="en-US" dirty="0"/>
          </a:p>
        </p:txBody>
      </p:sp>
      <p:sp>
        <p:nvSpPr>
          <p:cNvPr id="4" name="Date Placeholder 3"/>
          <p:cNvSpPr>
            <a:spLocks noGrp="1"/>
          </p:cNvSpPr>
          <p:nvPr>
            <p:ph type="dt" sz="half" idx="10"/>
          </p:nvPr>
        </p:nvSpPr>
        <p:spPr/>
        <p:txBody>
          <a:bodyPr/>
          <a:lstStyle/>
          <a:p>
            <a:r>
              <a:rPr lang="en-US" smtClean="0"/>
              <a:t>May 2012</a:t>
            </a:r>
            <a:endParaRPr lang="en-US"/>
          </a:p>
        </p:txBody>
      </p:sp>
      <p:sp>
        <p:nvSpPr>
          <p:cNvPr id="5" name="Footer Placeholder 4"/>
          <p:cNvSpPr>
            <a:spLocks noGrp="1"/>
          </p:cNvSpPr>
          <p:nvPr>
            <p:ph type="ftr" sz="quarter" idx="11"/>
          </p:nvPr>
        </p:nvSpPr>
        <p:spPr/>
        <p:txBody>
          <a:bodyPr/>
          <a:lstStyle/>
          <a:p>
            <a:r>
              <a:rPr lang="en-US" smtClean="0"/>
              <a:t>Mika Kasslin, Nokia</a:t>
            </a:r>
            <a:endParaRPr lang="en-US"/>
          </a:p>
        </p:txBody>
      </p:sp>
      <p:sp>
        <p:nvSpPr>
          <p:cNvPr id="6" name="Slide Number Placeholder 5"/>
          <p:cNvSpPr>
            <a:spLocks noGrp="1"/>
          </p:cNvSpPr>
          <p:nvPr>
            <p:ph type="sldNum" sz="quarter" idx="12"/>
          </p:nvPr>
        </p:nvSpPr>
        <p:spPr/>
        <p:txBody>
          <a:bodyPr/>
          <a:lstStyle/>
          <a:p>
            <a:r>
              <a:rPr lang="en-US" smtClean="0"/>
              <a:t>Slide </a:t>
            </a:r>
            <a:fld id="{74D6D2A3-ECB1-4965-9A25-AC59095C85BB}" type="slidenum">
              <a:rPr lang="en-US" smtClean="0"/>
              <a:pPr/>
              <a:t>6</a:t>
            </a:fld>
            <a:endParaRPr lang="en-US"/>
          </a:p>
        </p:txBody>
      </p:sp>
      <p:pic>
        <p:nvPicPr>
          <p:cNvPr id="7" name="Picture 5" descr="C:\Users\miilaaks\Documents\testbed_for_19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84313"/>
            <a:ext cx="792638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60444"/>
      </p:ext>
    </p:extLst>
  </p:cSld>
  <p:clrMapOvr>
    <a:masterClrMapping/>
  </p:clrMapOvr>
</p:sld>
</file>

<file path=ppt/theme/theme1.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802-19-Submission</Template>
  <TotalTime>24</TotalTime>
  <Words>200</Words>
  <Application>Microsoft Office PowerPoint</Application>
  <PresentationFormat>On-screen Show (4:3)</PresentationFormat>
  <Paragraphs>80</Paragraphs>
  <Slides>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802-19-Submission</vt:lpstr>
      <vt:lpstr>Microsoft Word 97 - 2003 Document</vt:lpstr>
      <vt:lpstr>Coexistence system in a cognitive radio testbed</vt:lpstr>
      <vt:lpstr>Abstract</vt:lpstr>
      <vt:lpstr>Cognitive radio testbed design</vt:lpstr>
      <vt:lpstr>Deployment of functional entities</vt:lpstr>
      <vt:lpstr>Visualization view 1</vt:lpstr>
      <vt:lpstr>Visualization view 2</vt:lpstr>
    </vt:vector>
  </TitlesOfParts>
  <Company>Nokia Oyj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system coexistence in a cognitive radio testbed</dc:title>
  <dc:creator>Kasslin (Nokia)</dc:creator>
  <cp:lastModifiedBy>Mika Kasslin</cp:lastModifiedBy>
  <cp:revision>6</cp:revision>
  <cp:lastPrinted>1998-02-10T13:28:06Z</cp:lastPrinted>
  <dcterms:created xsi:type="dcterms:W3CDTF">2012-01-18T11:04:58Z</dcterms:created>
  <dcterms:modified xsi:type="dcterms:W3CDTF">2012-05-17T13:42:44Z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332989f0-be64-4476-8293-3ba14187fd18</vt:lpwstr>
  </property>
  <property fmtid="{D5CDD505-2E9C-101B-9397-08002B2CF9AE}" pid="3" name="NokiaConfidentiality">
    <vt:lpwstr>Public</vt:lpwstr>
  </property>
</Properties>
</file>