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5"/>
  </p:notesMasterIdLst>
  <p:handoutMasterIdLst>
    <p:handoutMasterId r:id="rId16"/>
  </p:handoutMasterIdLst>
  <p:sldIdLst>
    <p:sldId id="269" r:id="rId2"/>
    <p:sldId id="283" r:id="rId3"/>
    <p:sldId id="286" r:id="rId4"/>
    <p:sldId id="298" r:id="rId5"/>
    <p:sldId id="290" r:id="rId6"/>
    <p:sldId id="291" r:id="rId7"/>
    <p:sldId id="299" r:id="rId8"/>
    <p:sldId id="271" r:id="rId9"/>
    <p:sldId id="297" r:id="rId10"/>
    <p:sldId id="300" r:id="rId11"/>
    <p:sldId id="296" r:id="rId12"/>
    <p:sldId id="301" r:id="rId13"/>
    <p:sldId id="28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8706" autoAdjust="0"/>
  </p:normalViewPr>
  <p:slideViewPr>
    <p:cSldViewPr>
      <p:cViewPr varScale="1">
        <p:scale>
          <a:sx n="83" d="100"/>
          <a:sy n="83" d="100"/>
        </p:scale>
        <p:origin x="-126" y="-78"/>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Chen SUN, NICT</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1CD26DB-D716-4739-8A05-67201926889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Chen SUN, NICT</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08F2435-243C-4484-AA94-6236ADE1AA5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smtClean="0"/>
              <a:t>Chen SUN, NICT</a:t>
            </a:r>
            <a:endParaRPr lang="en-US"/>
          </a:p>
        </p:txBody>
      </p:sp>
      <p:sp>
        <p:nvSpPr>
          <p:cNvPr id="7" name="Rectangle 7"/>
          <p:cNvSpPr>
            <a:spLocks noGrp="1" noChangeArrowheads="1"/>
          </p:cNvSpPr>
          <p:nvPr>
            <p:ph type="sldNum" sz="quarter" idx="5"/>
          </p:nvPr>
        </p:nvSpPr>
        <p:spPr>
          <a:ln/>
        </p:spPr>
        <p:txBody>
          <a:bodyPr/>
          <a:lstStyle/>
          <a:p>
            <a:r>
              <a:rPr lang="en-US"/>
              <a:t>Page </a:t>
            </a:r>
            <a:fld id="{8504BBB0-3589-412C-B0C7-B9F007684D62}"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smtClean="0"/>
              <a:t>Jan. 2010</a:t>
            </a:r>
            <a:endParaRPr lang="en-US" dirty="0"/>
          </a:p>
        </p:txBody>
      </p:sp>
      <p:sp>
        <p:nvSpPr>
          <p:cNvPr id="5" name="Footer Placeholder 4"/>
          <p:cNvSpPr>
            <a:spLocks noGrp="1"/>
          </p:cNvSpPr>
          <p:nvPr>
            <p:ph type="ftr" sz="quarter" idx="11"/>
          </p:nvPr>
        </p:nvSpPr>
        <p:spPr>
          <a:xfrm>
            <a:off x="7437865" y="6475413"/>
            <a:ext cx="1106072" cy="184666"/>
          </a:xfrm>
        </p:spPr>
        <p:txBody>
          <a:bodyPr/>
          <a:lstStyle>
            <a:lvl1pPr>
              <a:defRPr/>
            </a:lvl1pPr>
          </a:lstStyle>
          <a:p>
            <a:r>
              <a:rPr lang="en-US" smtClean="0"/>
              <a:t>Chen SUN, NICT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814CC5A-091B-4A8C-8418-2E9CC63BBFD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 2010</a:t>
            </a:r>
            <a:endParaRPr lang="en-US"/>
          </a:p>
        </p:txBody>
      </p:sp>
      <p:sp>
        <p:nvSpPr>
          <p:cNvPr id="5" name="Footer Placeholder 4"/>
          <p:cNvSpPr>
            <a:spLocks noGrp="1"/>
          </p:cNvSpPr>
          <p:nvPr>
            <p:ph type="ftr" sz="quarter" idx="11"/>
          </p:nvPr>
        </p:nvSpPr>
        <p:spPr/>
        <p:txBody>
          <a:bodyPr/>
          <a:lstStyle>
            <a:lvl1pPr>
              <a:defRPr/>
            </a:lvl1pPr>
          </a:lstStyle>
          <a:p>
            <a:r>
              <a:rPr lang="en-US" smtClean="0"/>
              <a:t>Chen SUN, NICT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7459D33-EFB3-40BD-B36A-C244CC67B0C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 2010</a:t>
            </a:r>
            <a:endParaRPr lang="en-US"/>
          </a:p>
        </p:txBody>
      </p:sp>
      <p:sp>
        <p:nvSpPr>
          <p:cNvPr id="5" name="Footer Placeholder 4"/>
          <p:cNvSpPr>
            <a:spLocks noGrp="1"/>
          </p:cNvSpPr>
          <p:nvPr>
            <p:ph type="ftr" sz="quarter" idx="11"/>
          </p:nvPr>
        </p:nvSpPr>
        <p:spPr/>
        <p:txBody>
          <a:bodyPr/>
          <a:lstStyle>
            <a:lvl1pPr>
              <a:defRPr/>
            </a:lvl1pPr>
          </a:lstStyle>
          <a:p>
            <a:r>
              <a:rPr lang="en-US" smtClean="0"/>
              <a:t>Chen SUN, NICT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022BE70-AA4E-428E-B128-9EA521D9F4D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36154" cy="276999"/>
          </a:xfrm>
        </p:spPr>
        <p:txBody>
          <a:bodyPr/>
          <a:lstStyle>
            <a:lvl1pPr>
              <a:defRPr/>
            </a:lvl1pPr>
          </a:lstStyle>
          <a:p>
            <a:r>
              <a:rPr lang="en-US" smtClean="0"/>
              <a:t>Jan. 2010</a:t>
            </a:r>
            <a:endParaRPr lang="en-US" dirty="0"/>
          </a:p>
        </p:txBody>
      </p:sp>
      <p:sp>
        <p:nvSpPr>
          <p:cNvPr id="5" name="Footer Placeholder 4"/>
          <p:cNvSpPr>
            <a:spLocks noGrp="1"/>
          </p:cNvSpPr>
          <p:nvPr>
            <p:ph type="ftr" sz="quarter" idx="11"/>
          </p:nvPr>
        </p:nvSpPr>
        <p:spPr>
          <a:xfrm>
            <a:off x="7437858" y="6475413"/>
            <a:ext cx="1106072" cy="184666"/>
          </a:xfrm>
        </p:spPr>
        <p:txBody>
          <a:bodyPr/>
          <a:lstStyle>
            <a:lvl1pPr>
              <a:defRPr/>
            </a:lvl1pPr>
          </a:lstStyle>
          <a:p>
            <a:r>
              <a:rPr lang="en-US" smtClean="0"/>
              <a:t>Chen SUN, NICT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DCCF66CB-33A7-43FA-A426-57157EEB06A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 2010</a:t>
            </a:r>
            <a:endParaRPr lang="en-US"/>
          </a:p>
        </p:txBody>
      </p:sp>
      <p:sp>
        <p:nvSpPr>
          <p:cNvPr id="5" name="Footer Placeholder 4"/>
          <p:cNvSpPr>
            <a:spLocks noGrp="1"/>
          </p:cNvSpPr>
          <p:nvPr>
            <p:ph type="ftr" sz="quarter" idx="11"/>
          </p:nvPr>
        </p:nvSpPr>
        <p:spPr/>
        <p:txBody>
          <a:bodyPr/>
          <a:lstStyle>
            <a:lvl1pPr>
              <a:defRPr/>
            </a:lvl1pPr>
          </a:lstStyle>
          <a:p>
            <a:r>
              <a:rPr lang="en-US" smtClean="0"/>
              <a:t>Chen SUN, NICT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DFBB4BE-8D68-4776-AAB6-A2DAD50D193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 2010</a:t>
            </a:r>
            <a:endParaRPr lang="en-US"/>
          </a:p>
        </p:txBody>
      </p:sp>
      <p:sp>
        <p:nvSpPr>
          <p:cNvPr id="6" name="Footer Placeholder 5"/>
          <p:cNvSpPr>
            <a:spLocks noGrp="1"/>
          </p:cNvSpPr>
          <p:nvPr>
            <p:ph type="ftr" sz="quarter" idx="11"/>
          </p:nvPr>
        </p:nvSpPr>
        <p:spPr/>
        <p:txBody>
          <a:bodyPr/>
          <a:lstStyle>
            <a:lvl1pPr>
              <a:defRPr/>
            </a:lvl1pPr>
          </a:lstStyle>
          <a:p>
            <a:r>
              <a:rPr lang="en-US" smtClean="0"/>
              <a:t>Chen SUN, NICT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E344E75-37F9-4C0E-82E5-6C38B70BBB6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 2010</a:t>
            </a:r>
            <a:endParaRPr lang="en-US"/>
          </a:p>
        </p:txBody>
      </p:sp>
      <p:sp>
        <p:nvSpPr>
          <p:cNvPr id="8" name="Footer Placeholder 7"/>
          <p:cNvSpPr>
            <a:spLocks noGrp="1"/>
          </p:cNvSpPr>
          <p:nvPr>
            <p:ph type="ftr" sz="quarter" idx="11"/>
          </p:nvPr>
        </p:nvSpPr>
        <p:spPr/>
        <p:txBody>
          <a:bodyPr/>
          <a:lstStyle>
            <a:lvl1pPr>
              <a:defRPr/>
            </a:lvl1pPr>
          </a:lstStyle>
          <a:p>
            <a:r>
              <a:rPr lang="en-US" smtClean="0"/>
              <a:t>Chen SUN, NICT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CE2352B3-B119-4CDA-8386-C576C4A5D82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 2010</a:t>
            </a:r>
            <a:endParaRPr lang="en-US"/>
          </a:p>
        </p:txBody>
      </p:sp>
      <p:sp>
        <p:nvSpPr>
          <p:cNvPr id="4" name="Footer Placeholder 3"/>
          <p:cNvSpPr>
            <a:spLocks noGrp="1"/>
          </p:cNvSpPr>
          <p:nvPr>
            <p:ph type="ftr" sz="quarter" idx="11"/>
          </p:nvPr>
        </p:nvSpPr>
        <p:spPr/>
        <p:txBody>
          <a:bodyPr/>
          <a:lstStyle>
            <a:lvl1pPr>
              <a:defRPr/>
            </a:lvl1pPr>
          </a:lstStyle>
          <a:p>
            <a:r>
              <a:rPr lang="en-US" smtClean="0"/>
              <a:t>Chen SUN, NICT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779DA95-867B-43CC-88FE-0D34A3F9C43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 2010</a:t>
            </a:r>
            <a:endParaRPr lang="en-US"/>
          </a:p>
        </p:txBody>
      </p:sp>
      <p:sp>
        <p:nvSpPr>
          <p:cNvPr id="3" name="Footer Placeholder 2"/>
          <p:cNvSpPr>
            <a:spLocks noGrp="1"/>
          </p:cNvSpPr>
          <p:nvPr>
            <p:ph type="ftr" sz="quarter" idx="11"/>
          </p:nvPr>
        </p:nvSpPr>
        <p:spPr/>
        <p:txBody>
          <a:bodyPr/>
          <a:lstStyle>
            <a:lvl1pPr>
              <a:defRPr/>
            </a:lvl1pPr>
          </a:lstStyle>
          <a:p>
            <a:r>
              <a:rPr lang="en-US" smtClean="0"/>
              <a:t>Chen SUN, NICT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38103D3B-9F0A-42DB-B0CB-E93C56E7CED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 2010</a:t>
            </a:r>
            <a:endParaRPr lang="en-US"/>
          </a:p>
        </p:txBody>
      </p:sp>
      <p:sp>
        <p:nvSpPr>
          <p:cNvPr id="6" name="Footer Placeholder 5"/>
          <p:cNvSpPr>
            <a:spLocks noGrp="1"/>
          </p:cNvSpPr>
          <p:nvPr>
            <p:ph type="ftr" sz="quarter" idx="11"/>
          </p:nvPr>
        </p:nvSpPr>
        <p:spPr/>
        <p:txBody>
          <a:bodyPr/>
          <a:lstStyle>
            <a:lvl1pPr>
              <a:defRPr/>
            </a:lvl1pPr>
          </a:lstStyle>
          <a:p>
            <a:r>
              <a:rPr lang="en-US" smtClean="0"/>
              <a:t>Chen SUN, NICT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E5996AA4-2272-4463-8515-9F13AACD62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 2010</a:t>
            </a:r>
            <a:endParaRPr lang="en-US"/>
          </a:p>
        </p:txBody>
      </p:sp>
      <p:sp>
        <p:nvSpPr>
          <p:cNvPr id="6" name="Footer Placeholder 5"/>
          <p:cNvSpPr>
            <a:spLocks noGrp="1"/>
          </p:cNvSpPr>
          <p:nvPr>
            <p:ph type="ftr" sz="quarter" idx="11"/>
          </p:nvPr>
        </p:nvSpPr>
        <p:spPr/>
        <p:txBody>
          <a:bodyPr/>
          <a:lstStyle>
            <a:lvl1pPr>
              <a:defRPr/>
            </a:lvl1pPr>
          </a:lstStyle>
          <a:p>
            <a:r>
              <a:rPr lang="en-US" smtClean="0"/>
              <a:t>Chen SUN, NICT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EBC02D04-C38C-4740-BD49-85D6551D3ED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Jan. 2010</a:t>
            </a:r>
            <a:endParaRPr lang="en-US" dirty="0"/>
          </a:p>
        </p:txBody>
      </p:sp>
      <p:sp>
        <p:nvSpPr>
          <p:cNvPr id="1029" name="Rectangle 5"/>
          <p:cNvSpPr>
            <a:spLocks noGrp="1" noChangeArrowheads="1"/>
          </p:cNvSpPr>
          <p:nvPr>
            <p:ph type="ftr" sz="quarter" idx="3"/>
          </p:nvPr>
        </p:nvSpPr>
        <p:spPr bwMode="auto">
          <a:xfrm>
            <a:off x="7437858" y="6475413"/>
            <a:ext cx="11060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Chen SUN, NICT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7D0D9FB6-7932-457D-A6F6-A1C74E3AB098}" type="slidenum">
              <a:rPr lang="en-US"/>
              <a:pPr/>
              <a:t>‹#›</a:t>
            </a:fld>
            <a:endParaRPr lang="en-US"/>
          </a:p>
        </p:txBody>
      </p:sp>
      <p:sp>
        <p:nvSpPr>
          <p:cNvPr id="1031" name="Rectangle 7"/>
          <p:cNvSpPr>
            <a:spLocks noChangeArrowheads="1"/>
          </p:cNvSpPr>
          <p:nvPr/>
        </p:nvSpPr>
        <p:spPr bwMode="auto">
          <a:xfrm>
            <a:off x="5188206" y="332601"/>
            <a:ext cx="3257302"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802.19-10/</a:t>
            </a:r>
            <a:r>
              <a:rPr lang="en-US" sz="1800" b="1" dirty="0" smtClean="0"/>
              <a:t>20rev0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r>
              <a:rPr lang="en-US"/>
              <a:t>Slide </a:t>
            </a:r>
            <a:fld id="{AE466E0C-7F3A-4A52-A7BC-E2DDD4A6561A}" type="slidenum">
              <a:rPr lang="en-US"/>
              <a:pPr/>
              <a:t>1</a:t>
            </a:fld>
            <a:endParaRPr lang="en-US"/>
          </a:p>
        </p:txBody>
      </p:sp>
      <p:sp>
        <p:nvSpPr>
          <p:cNvPr id="30722" name="Rectangle 2"/>
          <p:cNvSpPr>
            <a:spLocks noGrp="1" noChangeArrowheads="1"/>
          </p:cNvSpPr>
          <p:nvPr>
            <p:ph type="title"/>
          </p:nvPr>
        </p:nvSpPr>
        <p:spPr>
          <a:xfrm>
            <a:off x="457200" y="685800"/>
            <a:ext cx="8229600" cy="914400"/>
          </a:xfrm>
          <a:noFill/>
          <a:ln/>
        </p:spPr>
        <p:txBody>
          <a:bodyPr/>
          <a:lstStyle/>
          <a:p>
            <a:r>
              <a:rPr lang="en-US" altLang="ja-JP" dirty="0" smtClean="0">
                <a:ea typeface="ＭＳ Ｐゴシック" pitchFamily="34" charset="-128"/>
              </a:rPr>
              <a:t>P802.19.1 Assumptions and Architecture</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76400"/>
            <a:ext cx="7772400" cy="381000"/>
          </a:xfrm>
          <a:noFill/>
          <a:ln/>
        </p:spPr>
        <p:txBody>
          <a:bodyPr/>
          <a:lstStyle/>
          <a:p>
            <a:pPr algn="ctr">
              <a:buFontTx/>
              <a:buNone/>
            </a:pPr>
            <a:r>
              <a:rPr lang="en-US" sz="2000" dirty="0"/>
              <a:t>Date:</a:t>
            </a:r>
            <a:r>
              <a:rPr lang="en-US" sz="2000" b="0" dirty="0"/>
              <a:t> </a:t>
            </a:r>
            <a:r>
              <a:rPr lang="en-US" sz="2000" b="0" dirty="0" smtClean="0"/>
              <a:t>2009-01-28</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graphicFrame>
        <p:nvGraphicFramePr>
          <p:cNvPr id="8" name="Table 7"/>
          <p:cNvGraphicFramePr>
            <a:graphicFrameLocks noGrp="1"/>
          </p:cNvGraphicFramePr>
          <p:nvPr/>
        </p:nvGraphicFramePr>
        <p:xfrm>
          <a:off x="533400" y="2655142"/>
          <a:ext cx="7924799" cy="1947338"/>
        </p:xfrm>
        <a:graphic>
          <a:graphicData uri="http://schemas.openxmlformats.org/drawingml/2006/table">
            <a:tbl>
              <a:tblPr/>
              <a:tblGrid>
                <a:gridCol w="1709796"/>
                <a:gridCol w="1079983"/>
                <a:gridCol w="2432948"/>
                <a:gridCol w="865047"/>
                <a:gridCol w="1837025"/>
              </a:tblGrid>
              <a:tr h="270790">
                <a:tc>
                  <a:txBody>
                    <a:bodyPr/>
                    <a:lstStyle/>
                    <a:p>
                      <a:pPr marL="0" marR="0">
                        <a:spcBef>
                          <a:spcPts val="0"/>
                        </a:spcBef>
                        <a:spcAft>
                          <a:spcPts val="0"/>
                        </a:spcAft>
                      </a:pPr>
                      <a:r>
                        <a:rPr lang="en-US" sz="1400" b="1" kern="0" dirty="0">
                          <a:latin typeface="Times New Roman" pitchFamily="18" charset="0"/>
                          <a:ea typeface="ＭＳ 明朝"/>
                          <a:cs typeface="Times New Roman" pitchFamily="18" charset="0"/>
                        </a:rPr>
                        <a:t>Name</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latin typeface="Times New Roman" pitchFamily="18" charset="0"/>
                          <a:ea typeface="ＭＳ 明朝"/>
                          <a:cs typeface="Times New Roman" pitchFamily="18" charset="0"/>
                        </a:rPr>
                        <a:t>Company</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latin typeface="Times New Roman" pitchFamily="18" charset="0"/>
                          <a:ea typeface="ＭＳ 明朝"/>
                          <a:cs typeface="Times New Roman" pitchFamily="18" charset="0"/>
                        </a:rPr>
                        <a:t>Address</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latin typeface="Times New Roman" pitchFamily="18" charset="0"/>
                          <a:ea typeface="ＭＳ 明朝"/>
                          <a:cs typeface="Times New Roman" pitchFamily="18" charset="0"/>
                        </a:rPr>
                        <a:t>Phone</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latin typeface="Times New Roman" pitchFamily="18" charset="0"/>
                          <a:ea typeface="ＭＳ 明朝"/>
                          <a:cs typeface="Times New Roman" pitchFamily="18" charset="0"/>
                        </a:rPr>
                        <a:t>email</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988">
                <a:tc>
                  <a:txBody>
                    <a:bodyPr/>
                    <a:lstStyle/>
                    <a:p>
                      <a:pPr marL="0" marR="0" eaLnBrk="0" fontAlgn="base" hangingPunct="0">
                        <a:spcBef>
                          <a:spcPts val="290"/>
                        </a:spcBef>
                        <a:spcAft>
                          <a:spcPts val="0"/>
                        </a:spcAft>
                      </a:pPr>
                      <a:r>
                        <a:rPr lang="en-US" sz="1200" kern="1200" dirty="0">
                          <a:solidFill>
                            <a:srgbClr val="000000"/>
                          </a:solidFill>
                          <a:latin typeface="Times New Roman" pitchFamily="18" charset="0"/>
                          <a:ea typeface="Gulim"/>
                          <a:cs typeface="Times New Roman" pitchFamily="18" charset="0"/>
                        </a:rPr>
                        <a:t>Chen Sun</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200" kern="1200">
                          <a:solidFill>
                            <a:srgbClr val="000000"/>
                          </a:solidFill>
                          <a:latin typeface="Times New Roman" pitchFamily="18" charset="0"/>
                          <a:ea typeface="Gulim"/>
                          <a:cs typeface="Times New Roman" pitchFamily="18" charset="0"/>
                        </a:rPr>
                        <a:t>NICT</a:t>
                      </a:r>
                      <a:endParaRPr lang="en-US" sz="120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r>
                        <a:rPr lang="en-US" sz="1200" kern="1200">
                          <a:solidFill>
                            <a:srgbClr val="000000"/>
                          </a:solidFill>
                          <a:latin typeface="Times New Roman" pitchFamily="18" charset="0"/>
                          <a:ea typeface="Gulim"/>
                          <a:cs typeface="Times New Roman" pitchFamily="18" charset="0"/>
                        </a:rPr>
                        <a:t>3-4, Hikarino-oka, Yokosuka, Kanagawa, Japan, 239-0847 </a:t>
                      </a:r>
                      <a:endParaRPr lang="en-US" sz="120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200" kern="1200">
                          <a:solidFill>
                            <a:srgbClr val="000000"/>
                          </a:solidFill>
                          <a:latin typeface="Times New Roman" pitchFamily="18" charset="0"/>
                          <a:ea typeface="Gulim"/>
                          <a:cs typeface="Times New Roman" pitchFamily="18" charset="0"/>
                        </a:rPr>
                        <a:t>sun@nict.go.jp </a:t>
                      </a:r>
                      <a:endParaRPr lang="en-US" sz="120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988">
                <a:tc>
                  <a:txBody>
                    <a:bodyPr/>
                    <a:lstStyle/>
                    <a:p>
                      <a:pPr marL="0" marR="0" eaLnBrk="0" fontAlgn="base" hangingPunct="0">
                        <a:spcBef>
                          <a:spcPts val="290"/>
                        </a:spcBef>
                        <a:spcAft>
                          <a:spcPts val="0"/>
                        </a:spcAft>
                      </a:pPr>
                      <a:r>
                        <a:rPr lang="en-US" sz="1200" dirty="0">
                          <a:latin typeface="Times New Roman" pitchFamily="18" charset="0"/>
                          <a:ea typeface="ＭＳ 明朝"/>
                          <a:cs typeface="Times New Roman" pitchFamily="18" charset="0"/>
                        </a:rPr>
                        <a:t>Ha Nguyen Tran</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857">
                <a:tc>
                  <a:txBody>
                    <a:bodyPr/>
                    <a:lstStyle/>
                    <a:p>
                      <a:pPr marL="0" marR="0" eaLnBrk="0" fontAlgn="base" hangingPunct="0">
                        <a:spcBef>
                          <a:spcPts val="290"/>
                        </a:spcBef>
                        <a:spcAft>
                          <a:spcPts val="0"/>
                        </a:spcAft>
                      </a:pPr>
                      <a:r>
                        <a:rPr lang="en-US" sz="1200" dirty="0" smtClean="0">
                          <a:latin typeface="Times New Roman" pitchFamily="18" charset="0"/>
                          <a:ea typeface="ＭＳ 明朝"/>
                          <a:cs typeface="Times New Roman" pitchFamily="18" charset="0"/>
                        </a:rPr>
                        <a:t>M. Aziz Rahman</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857">
                <a:tc>
                  <a:txBody>
                    <a:bodyPr/>
                    <a:lstStyle/>
                    <a:p>
                      <a:pPr marL="0" marR="0" eaLnBrk="0" fontAlgn="base" hangingPunct="0">
                        <a:spcBef>
                          <a:spcPts val="290"/>
                        </a:spcBef>
                        <a:spcAft>
                          <a:spcPts val="0"/>
                        </a:spcAft>
                      </a:pPr>
                      <a:r>
                        <a:rPr lang="en-US" sz="1200" kern="1200" dirty="0" smtClean="0">
                          <a:solidFill>
                            <a:srgbClr val="000000"/>
                          </a:solidFill>
                          <a:latin typeface="Times New Roman" pitchFamily="18" charset="0"/>
                          <a:ea typeface="Gulim"/>
                          <a:cs typeface="Times New Roman" pitchFamily="18" charset="0"/>
                        </a:rPr>
                        <a:t>Stanislav</a:t>
                      </a:r>
                      <a:r>
                        <a:rPr lang="en-US" sz="1200" kern="1200" baseline="0" dirty="0" smtClean="0">
                          <a:solidFill>
                            <a:srgbClr val="000000"/>
                          </a:solidFill>
                          <a:latin typeface="Times New Roman" pitchFamily="18" charset="0"/>
                          <a:ea typeface="Gulim"/>
                          <a:cs typeface="Times New Roman" pitchFamily="18" charset="0"/>
                        </a:rPr>
                        <a:t> Filin</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857">
                <a:tc>
                  <a:txBody>
                    <a:bodyPr/>
                    <a:lstStyle/>
                    <a:p>
                      <a:pPr marL="0" marR="0" eaLnBrk="0" fontAlgn="base" hangingPunct="0">
                        <a:spcBef>
                          <a:spcPts val="290"/>
                        </a:spcBef>
                        <a:spcAft>
                          <a:spcPts val="0"/>
                        </a:spcAft>
                      </a:pPr>
                      <a:r>
                        <a:rPr lang="en-US" sz="1200" dirty="0" smtClean="0">
                          <a:latin typeface="Times New Roman" pitchFamily="18" charset="0"/>
                          <a:ea typeface="ＭＳ 明朝"/>
                          <a:cs typeface="Times New Roman" pitchFamily="18" charset="0"/>
                        </a:rPr>
                        <a:t>Yohannes</a:t>
                      </a:r>
                      <a:r>
                        <a:rPr lang="en-US" sz="1200" baseline="0" dirty="0" smtClean="0">
                          <a:latin typeface="Times New Roman" pitchFamily="18" charset="0"/>
                          <a:ea typeface="ＭＳ 明朝"/>
                          <a:cs typeface="Times New Roman" pitchFamily="18" charset="0"/>
                        </a:rPr>
                        <a:t> D. Alemseged</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857">
                <a:tc>
                  <a:txBody>
                    <a:bodyPr/>
                    <a:lstStyle/>
                    <a:p>
                      <a:pPr marL="0" marR="0" eaLnBrk="0" fontAlgn="base" hangingPunct="0">
                        <a:spcBef>
                          <a:spcPts val="290"/>
                        </a:spcBef>
                        <a:spcAft>
                          <a:spcPts val="0"/>
                        </a:spcAft>
                      </a:pPr>
                      <a:r>
                        <a:rPr lang="en-US" sz="1200" dirty="0" smtClean="0">
                          <a:latin typeface="Times New Roman" pitchFamily="18" charset="0"/>
                          <a:ea typeface="ＭＳ 明朝"/>
                          <a:cs typeface="Times New Roman" pitchFamily="18" charset="0"/>
                        </a:rPr>
                        <a:t>Gabriel Villardi</a:t>
                      </a: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629">
                <a:tc>
                  <a:txBody>
                    <a:bodyPr/>
                    <a:lstStyle/>
                    <a:p>
                      <a:pPr marL="0" marR="0" indent="0" algn="l" defTabSz="914400" rtl="0" eaLnBrk="0" fontAlgn="base" latinLnBrk="0" hangingPunct="0">
                        <a:lnSpc>
                          <a:spcPct val="100000"/>
                        </a:lnSpc>
                        <a:spcBef>
                          <a:spcPts val="290"/>
                        </a:spcBef>
                        <a:spcAft>
                          <a:spcPts val="0"/>
                        </a:spcAft>
                        <a:buClrTx/>
                        <a:buSzTx/>
                        <a:buFontTx/>
                        <a:buNone/>
                        <a:tabLst/>
                        <a:defRPr/>
                      </a:pPr>
                      <a:r>
                        <a:rPr lang="en-US" sz="1200" kern="1200" dirty="0" smtClean="0">
                          <a:solidFill>
                            <a:srgbClr val="000000"/>
                          </a:solidFill>
                          <a:latin typeface="Times New Roman" pitchFamily="18" charset="0"/>
                          <a:ea typeface="Gulim"/>
                          <a:cs typeface="Times New Roman" pitchFamily="18" charset="0"/>
                        </a:rPr>
                        <a:t>Hiroshi Harada </a:t>
                      </a:r>
                      <a:endParaRPr lang="en-US" sz="1200" dirty="0" smtClean="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endParaRPr lang="en-US" sz="120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2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Footer Placeholder 9"/>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Logical entities</a:t>
            </a:r>
            <a:br>
              <a:rPr lang="en-US" sz="2400" dirty="0" smtClean="0"/>
            </a:br>
            <a:r>
              <a:rPr lang="en-US" sz="2400" dirty="0" smtClean="0"/>
              <a:t/>
            </a:r>
            <a:br>
              <a:rPr lang="en-US" sz="2400" dirty="0" smtClean="0"/>
            </a:br>
            <a:endParaRPr lang="en-US" sz="2400" dirty="0"/>
          </a:p>
        </p:txBody>
      </p:sp>
      <p:sp>
        <p:nvSpPr>
          <p:cNvPr id="3" name="Content Placeholder 2"/>
          <p:cNvSpPr>
            <a:spLocks noGrp="1"/>
          </p:cNvSpPr>
          <p:nvPr>
            <p:ph idx="1"/>
          </p:nvPr>
        </p:nvSpPr>
        <p:spPr>
          <a:xfrm>
            <a:off x="685800" y="1066800"/>
            <a:ext cx="7772400" cy="5181600"/>
          </a:xfrm>
        </p:spPr>
        <p:txBody>
          <a:bodyPr/>
          <a:lstStyle/>
          <a:p>
            <a:r>
              <a:rPr lang="en-US" sz="1600" dirty="0" smtClean="0"/>
              <a:t>Coexistence management server</a:t>
            </a:r>
          </a:p>
          <a:p>
            <a:pPr lvl="1"/>
            <a:r>
              <a:rPr lang="en-US" sz="1800" dirty="0" smtClean="0"/>
              <a:t>Coexistence decision making</a:t>
            </a:r>
            <a:endParaRPr lang="en-US" sz="1200" dirty="0" smtClean="0"/>
          </a:p>
          <a:p>
            <a:pPr lvl="2"/>
            <a:r>
              <a:rPr lang="en-US" sz="1600" dirty="0" smtClean="0"/>
              <a:t>Mainly used for centralized deployment option</a:t>
            </a:r>
            <a:endParaRPr lang="en-US" sz="1200" dirty="0" smtClean="0"/>
          </a:p>
          <a:p>
            <a:pPr lvl="1"/>
            <a:r>
              <a:rPr lang="en-US" sz="1800" dirty="0" smtClean="0"/>
              <a:t>Coexistence policy making, which provides coexistence policy , suggestions and guidelines to Coexistence Enablers</a:t>
            </a:r>
            <a:endParaRPr lang="en-US" sz="1200" dirty="0" smtClean="0"/>
          </a:p>
          <a:p>
            <a:pPr lvl="1"/>
            <a:r>
              <a:rPr lang="en-US" sz="1800" dirty="0" smtClean="0"/>
              <a:t>Interact with TVWS database</a:t>
            </a:r>
            <a:endParaRPr lang="en-US" sz="1200" dirty="0" smtClean="0"/>
          </a:p>
          <a:p>
            <a:pPr lvl="2"/>
            <a:r>
              <a:rPr lang="en-US" sz="1600" dirty="0" smtClean="0"/>
              <a:t>Acquire information from the TVWS database for coexistence purpose</a:t>
            </a:r>
          </a:p>
          <a:p>
            <a:r>
              <a:rPr lang="en-US" sz="1600" dirty="0" smtClean="0"/>
              <a:t>Coexistence database</a:t>
            </a:r>
          </a:p>
          <a:p>
            <a:pPr lvl="1"/>
            <a:r>
              <a:rPr lang="en-US" sz="1800" dirty="0" smtClean="0"/>
              <a:t>Store information required for TVWS coexistence, e.g., registration information of TVBD networks and devices, spectrum usage information, sensing related information etc.</a:t>
            </a:r>
            <a:endParaRPr lang="en-US" sz="1200" dirty="0" smtClean="0"/>
          </a:p>
          <a:p>
            <a:pPr lvl="1"/>
            <a:r>
              <a:rPr lang="en-US" sz="1800" dirty="0" smtClean="0"/>
              <a:t>Preliminary data processing function such as information sorting, indexing, acquiring, </a:t>
            </a:r>
            <a:r>
              <a:rPr lang="en-US" sz="900" dirty="0" smtClean="0"/>
              <a:t> </a:t>
            </a:r>
            <a:r>
              <a:rPr lang="en-US" sz="1800" dirty="0" smtClean="0"/>
              <a:t>etc.</a:t>
            </a:r>
            <a:endParaRPr lang="en-US" sz="1200" dirty="0" smtClean="0"/>
          </a:p>
          <a:p>
            <a:pPr lvl="1"/>
            <a:r>
              <a:rPr lang="en-US" sz="1800" dirty="0" smtClean="0"/>
              <a:t>Provide information to Coexistence Management Server</a:t>
            </a:r>
            <a:endParaRPr lang="en-US" sz="1200" dirty="0" smtClean="0"/>
          </a:p>
          <a:p>
            <a:pPr lvl="1"/>
            <a:r>
              <a:rPr lang="en-US" sz="1800" dirty="0" smtClean="0"/>
              <a:t>Provide information to Coexistence Enablers</a:t>
            </a:r>
            <a:endParaRPr lang="en-US" sz="1200" dirty="0" smtClean="0"/>
          </a:p>
          <a:p>
            <a:pPr lvl="1"/>
            <a:r>
              <a:rPr lang="en-US" sz="1200" dirty="0" smtClean="0"/>
              <a:t> </a:t>
            </a:r>
            <a:r>
              <a:rPr lang="en-US" sz="1800" dirty="0" smtClean="0"/>
              <a:t>Interact with TVWS database</a:t>
            </a:r>
            <a:endParaRPr lang="en-US" sz="1200" dirty="0" smtClean="0"/>
          </a:p>
          <a:p>
            <a:pPr lvl="2"/>
            <a:r>
              <a:rPr lang="en-US" sz="1600" dirty="0" smtClean="0"/>
              <a:t>Acquire information from the TVWS database for coexistence purpose</a:t>
            </a:r>
          </a:p>
          <a:p>
            <a:pPr lvl="1"/>
            <a:endParaRPr lang="en-US" sz="1800" dirty="0" smtClean="0"/>
          </a:p>
          <a:p>
            <a:pPr lvl="1"/>
            <a:endParaRPr lang="en-US" sz="1400" dirty="0" smtClean="0"/>
          </a:p>
          <a:p>
            <a:pPr lvl="1"/>
            <a:endParaRPr lang="en-US" sz="1400" dirty="0" smtClean="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400" dirty="0" smtClean="0"/>
              <a:t>Interfaces</a:t>
            </a:r>
            <a:br>
              <a:rPr lang="en-US" sz="2400" dirty="0" smtClean="0"/>
            </a:br>
            <a:r>
              <a:rPr lang="en-US" sz="2400" dirty="0" smtClean="0"/>
              <a:t/>
            </a:r>
            <a:br>
              <a:rPr lang="en-US" sz="2400" dirty="0" smtClean="0"/>
            </a:br>
            <a:endParaRPr lang="en-US" sz="2400" dirty="0"/>
          </a:p>
        </p:txBody>
      </p:sp>
      <p:sp>
        <p:nvSpPr>
          <p:cNvPr id="3" name="Content Placeholder 2"/>
          <p:cNvSpPr>
            <a:spLocks noGrp="1"/>
          </p:cNvSpPr>
          <p:nvPr>
            <p:ph idx="1"/>
          </p:nvPr>
        </p:nvSpPr>
        <p:spPr>
          <a:xfrm>
            <a:off x="228600" y="1219200"/>
            <a:ext cx="8686800" cy="3733800"/>
          </a:xfrm>
        </p:spPr>
        <p:txBody>
          <a:bodyPr/>
          <a:lstStyle/>
          <a:p>
            <a:r>
              <a:rPr lang="en-US" sz="1600" dirty="0" smtClean="0"/>
              <a:t>802.19.1 defines three groups of interfaces. Different interfaces in each group are distinguished by their usage, types of information exchanged, and underlying protocols.</a:t>
            </a:r>
          </a:p>
          <a:p>
            <a:pPr lvl="1"/>
            <a:r>
              <a:rPr lang="en-US" sz="1400" dirty="0" smtClean="0"/>
              <a:t>Interface between 802.19.1 entities (A)</a:t>
            </a:r>
          </a:p>
          <a:p>
            <a:pPr lvl="1"/>
            <a:r>
              <a:rPr lang="en-US" sz="1400" dirty="0" smtClean="0"/>
              <a:t>Interface between an 802.19.1 entity and TVWS network/devices (B)</a:t>
            </a:r>
          </a:p>
          <a:p>
            <a:pPr lvl="1"/>
            <a:r>
              <a:rPr lang="en-US" sz="1400" dirty="0" smtClean="0"/>
              <a:t>Interface between an 802.19.1 entity and the TVWS database (C)</a:t>
            </a:r>
            <a:endParaRPr lang="en-US" sz="1600" dirty="0" smtClean="0"/>
          </a:p>
          <a:p>
            <a:r>
              <a:rPr lang="en-US" sz="1600" dirty="0" smtClean="0"/>
              <a:t>Interface between 802.19.1 entities (A)</a:t>
            </a:r>
          </a:p>
          <a:p>
            <a:pPr lvl="1"/>
            <a:r>
              <a:rPr lang="en-US" sz="1400" dirty="0" smtClean="0"/>
              <a:t>(A1) CMS-CDB-interface</a:t>
            </a:r>
          </a:p>
          <a:p>
            <a:pPr lvl="2"/>
            <a:r>
              <a:rPr lang="en-US" sz="1400" dirty="0" smtClean="0"/>
              <a:t>This interface is used by CMS to obtain information required for coexistence decision making and coexistence policy making from CDB</a:t>
            </a:r>
          </a:p>
          <a:p>
            <a:pPr lvl="1"/>
            <a:r>
              <a:rPr lang="en-US" sz="1400" dirty="0" smtClean="0"/>
              <a:t>(A2) CE-CMS-interface</a:t>
            </a:r>
          </a:p>
          <a:p>
            <a:pPr lvl="2"/>
            <a:r>
              <a:rPr lang="en-US" sz="1400" dirty="0" smtClean="0"/>
              <a:t>This interface is used by the CE to obtain coexistence policy and regulation, as well as information from the TVWS database that has been obtained by the CMS.</a:t>
            </a:r>
          </a:p>
          <a:p>
            <a:pPr lvl="1"/>
            <a:r>
              <a:rPr lang="en-US" sz="1600" dirty="0" smtClean="0"/>
              <a:t>(A3) CE-CDB-interface</a:t>
            </a:r>
          </a:p>
          <a:p>
            <a:pPr lvl="2"/>
            <a:r>
              <a:rPr lang="en-US" sz="1400" dirty="0" smtClean="0"/>
              <a:t>This interface is used by CEs to register their TVBD networks or devices for coexistence and to obtain information of other registered TVBD networks or devices. Also, this interface is used by CEs to provide information obtained from their TVBD networks or devices to CDB. Also, this interface is used by the CE to obtain information inside the TVWS database that has been obtained by the CDB.</a:t>
            </a:r>
          </a:p>
          <a:p>
            <a:pPr lvl="1"/>
            <a:r>
              <a:rPr lang="en-US" sz="1400" dirty="0" smtClean="0"/>
              <a:t>(A4) CE-CE-interface</a:t>
            </a:r>
          </a:p>
          <a:p>
            <a:pPr lvl="2"/>
            <a:r>
              <a:rPr lang="en-US" sz="1400" dirty="0" smtClean="0"/>
              <a:t>This interface is used to exchange information between two CEs for making coexistence decision.</a:t>
            </a:r>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Interfaces</a:t>
            </a:r>
            <a:br>
              <a:rPr lang="en-US" sz="2400" dirty="0" smtClean="0"/>
            </a:b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lstStyle/>
          <a:p>
            <a:r>
              <a:rPr lang="en-US" sz="1800" dirty="0" smtClean="0"/>
              <a:t>Interface between an 802.19.1 entity and TVWS network or device  (B)</a:t>
            </a:r>
          </a:p>
          <a:p>
            <a:pPr lvl="1"/>
            <a:r>
              <a:rPr lang="en-US" sz="1600" dirty="0" smtClean="0"/>
              <a:t>This interface is used for the flow of information between an 802.19.1 logical entity and TVWS network or device. This information includes information from TVWS network or device and commands for reconfiguration to TVWS network or device.</a:t>
            </a:r>
          </a:p>
          <a:p>
            <a:r>
              <a:rPr lang="en-US" sz="1800" dirty="0" smtClean="0"/>
              <a:t>Interface between an 802.19.1 entity and the TVWS database (C)</a:t>
            </a:r>
          </a:p>
          <a:p>
            <a:pPr lvl="1"/>
            <a:r>
              <a:rPr lang="en-US" sz="1600" dirty="0" smtClean="0"/>
              <a:t>(C1) CMS-TVWS database</a:t>
            </a:r>
          </a:p>
          <a:p>
            <a:pPr lvl="2"/>
            <a:r>
              <a:rPr lang="en-US" sz="1400" dirty="0" smtClean="0"/>
              <a:t>This interface is used by CMS to obtain information from the TVWS database</a:t>
            </a:r>
          </a:p>
          <a:p>
            <a:pPr lvl="1"/>
            <a:r>
              <a:rPr lang="en-US" sz="1600" dirty="0" smtClean="0"/>
              <a:t>(C2) CDB-TVWS database</a:t>
            </a:r>
          </a:p>
          <a:p>
            <a:pPr lvl="2"/>
            <a:r>
              <a:rPr lang="en-US" sz="1400" dirty="0" smtClean="0"/>
              <a:t>This interface is used by CDB to obtain information from the TVWS database</a:t>
            </a:r>
          </a:p>
          <a:p>
            <a:pPr lvl="1"/>
            <a:endParaRPr lang="en-US" sz="1600" dirty="0" smtClean="0"/>
          </a:p>
          <a:p>
            <a:endParaRPr lang="en-US" sz="1800" dirty="0" smtClean="0"/>
          </a:p>
          <a:p>
            <a:endParaRPr lang="en-US"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000" dirty="0" smtClean="0"/>
              <a:t>The assumptions given (based on contribution IEEE 802.19-10/4r0) describe the foreseeable operation environment where 802.19.1 is expected to be deployed.</a:t>
            </a:r>
          </a:p>
          <a:p>
            <a:r>
              <a:rPr lang="en-US" sz="2000" dirty="0" smtClean="0"/>
              <a:t>The proposed architecture </a:t>
            </a:r>
            <a:r>
              <a:rPr lang="en-US" altLang="ja-JP" sz="2000" dirty="0" smtClean="0"/>
              <a:t>(based on contribution IEEE 802.19-10/7r1)</a:t>
            </a:r>
            <a:r>
              <a:rPr lang="en-US" sz="2000" dirty="0" smtClean="0"/>
              <a:t> is comprised of three logical entities and three groups of interfaces</a:t>
            </a:r>
          </a:p>
          <a:p>
            <a:r>
              <a:rPr lang="en-US" sz="2000" dirty="0" smtClean="0"/>
              <a:t>We believe that proposed architecture is consistent with architectures proposed in contributions IEEE 802.19-10/13r0 presented by Mika </a:t>
            </a:r>
            <a:r>
              <a:rPr lang="en-US" sz="2000" dirty="0" err="1" smtClean="0"/>
              <a:t>Kasslin</a:t>
            </a:r>
            <a:r>
              <a:rPr lang="en-US" sz="2000" dirty="0" smtClean="0"/>
              <a:t> and </a:t>
            </a:r>
            <a:r>
              <a:rPr lang="en-US" altLang="ja-JP" sz="2000" dirty="0" smtClean="0"/>
              <a:t>IEEE 802.19-10/16r0 by </a:t>
            </a:r>
            <a:r>
              <a:rPr lang="en-US" sz="2000" dirty="0" smtClean="0"/>
              <a:t>Joe </a:t>
            </a:r>
            <a:r>
              <a:rPr lang="en-US" sz="2000" dirty="0" err="1" smtClean="0"/>
              <a:t>Kwak</a:t>
            </a:r>
            <a:r>
              <a:rPr lang="en-US" sz="2000" dirty="0" smtClean="0"/>
              <a:t>.</a:t>
            </a:r>
            <a:r>
              <a:rPr lang="en-US" altLang="ja-JP" sz="2000" dirty="0" smtClean="0"/>
              <a:t> </a:t>
            </a:r>
            <a:endParaRPr lang="en-US" sz="2000" dirty="0" smtClean="0"/>
          </a:p>
          <a:p>
            <a:endParaRPr lang="en-US" sz="2000"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13</a:t>
            </a:fld>
            <a:endParaRPr lang="en-US"/>
          </a:p>
        </p:txBody>
      </p:sp>
      <p:sp>
        <p:nvSpPr>
          <p:cNvPr id="6" name="Footer Placeholder 5"/>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dirty="0" smtClean="0"/>
              <a:t>Reference</a:t>
            </a:r>
          </a:p>
          <a:p>
            <a:pPr lvl="1"/>
            <a:r>
              <a:rPr lang="en-US" dirty="0" smtClean="0"/>
              <a:t>This contribution is based on contributions IEEE 802.19-10/4r0 and </a:t>
            </a:r>
            <a:r>
              <a:rPr lang="en-US" altLang="ja-JP" dirty="0" smtClean="0"/>
              <a:t>IEEE 802.19-10/7r1</a:t>
            </a:r>
            <a:endParaRPr lang="en-US" dirty="0" smtClean="0"/>
          </a:p>
          <a:p>
            <a:r>
              <a:rPr lang="en-US" dirty="0" smtClean="0"/>
              <a:t>Assumptions</a:t>
            </a:r>
          </a:p>
          <a:p>
            <a:pPr lvl="1"/>
            <a:r>
              <a:rPr lang="en-US" dirty="0" smtClean="0"/>
              <a:t>To define the operation environment of 802.19.1</a:t>
            </a:r>
          </a:p>
          <a:p>
            <a:r>
              <a:rPr lang="en-US" dirty="0" smtClean="0"/>
              <a:t>Architecture</a:t>
            </a:r>
          </a:p>
          <a:p>
            <a:pPr lvl="1"/>
            <a:r>
              <a:rPr lang="en-US" dirty="0" smtClean="0"/>
              <a:t>Logical entities</a:t>
            </a:r>
          </a:p>
          <a:p>
            <a:pPr lvl="1"/>
            <a:r>
              <a:rPr lang="en-US" dirty="0" smtClean="0"/>
              <a:t>Interfaces</a:t>
            </a:r>
          </a:p>
          <a:p>
            <a:r>
              <a:rPr lang="en-US" dirty="0" smtClean="0"/>
              <a:t>Summary</a:t>
            </a:r>
          </a:p>
          <a:p>
            <a:pPr lvl="1"/>
            <a:endParaRPr lang="en-US" dirty="0" smtClean="0"/>
          </a:p>
          <a:p>
            <a:pPr lvl="1"/>
            <a:endParaRPr lang="en-US"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p:nvPr>
        </p:nvSpPr>
        <p:spPr>
          <a:xfrm>
            <a:off x="685800" y="357188"/>
            <a:ext cx="7772400" cy="1066800"/>
          </a:xfrm>
        </p:spPr>
        <p:txBody>
          <a:bodyPr/>
          <a:lstStyle/>
          <a:p>
            <a:pPr eaLnBrk="1" hangingPunct="1"/>
            <a:r>
              <a:rPr lang="en-US" altLang="ja-JP" dirty="0" smtClean="0">
                <a:ea typeface="ＭＳ Ｐゴシック" charset="-128"/>
              </a:rPr>
              <a:t>Assumptions</a:t>
            </a:r>
          </a:p>
        </p:txBody>
      </p:sp>
      <p:sp>
        <p:nvSpPr>
          <p:cNvPr id="12292" name="Slide Number Placeholder 5"/>
          <p:cNvSpPr>
            <a:spLocks noGrp="1"/>
          </p:cNvSpPr>
          <p:nvPr>
            <p:ph type="sldNum" sz="quarter" idx="12"/>
          </p:nvPr>
        </p:nvSpPr>
        <p:spPr>
          <a:noFill/>
        </p:spPr>
        <p:txBody>
          <a:bodyPr/>
          <a:lstStyle/>
          <a:p>
            <a:r>
              <a:rPr lang="en-US" altLang="ja-JP" smtClean="0"/>
              <a:t>Slide </a:t>
            </a:r>
            <a:fld id="{D5C379C9-4244-4545-A65B-87672C0A31AA}" type="slidenum">
              <a:rPr lang="en-US" altLang="ja-JP" smtClean="0"/>
              <a:pPr/>
              <a:t>3</a:t>
            </a:fld>
            <a:endParaRPr lang="en-US" altLang="ja-JP" smtClean="0"/>
          </a:p>
        </p:txBody>
      </p:sp>
      <p:sp>
        <p:nvSpPr>
          <p:cNvPr id="12294" name="Rectangle 3"/>
          <p:cNvSpPr>
            <a:spLocks noGrp="1" noChangeArrowheads="1"/>
          </p:cNvSpPr>
          <p:nvPr>
            <p:ph type="body" idx="1"/>
          </p:nvPr>
        </p:nvSpPr>
        <p:spPr>
          <a:xfrm>
            <a:off x="214313" y="1214438"/>
            <a:ext cx="8715375" cy="5143500"/>
          </a:xfrm>
        </p:spPr>
        <p:txBody>
          <a:bodyPr/>
          <a:lstStyle/>
          <a:p>
            <a:pPr eaLnBrk="1" hangingPunct="1">
              <a:buNone/>
            </a:pPr>
            <a:r>
              <a:rPr lang="en-US" altLang="ja-JP" dirty="0" smtClean="0">
                <a:ea typeface="ＭＳ Ｐゴシック" charset="-128"/>
              </a:rPr>
              <a:t>1	If TVBD network or device is aware of its location, it could be also aware of its operational environment, for example, its service coverage area, interference coverage area, and sensing coverage area.</a:t>
            </a:r>
          </a:p>
        </p:txBody>
      </p:sp>
      <p:sp>
        <p:nvSpPr>
          <p:cNvPr id="7" name="Footer Placeholder 6"/>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5"/>
          <p:cNvSpPr>
            <a:spLocks noGrp="1"/>
          </p:cNvSpPr>
          <p:nvPr>
            <p:ph type="sldNum" sz="quarter" idx="12"/>
          </p:nvPr>
        </p:nvSpPr>
        <p:spPr>
          <a:noFill/>
        </p:spPr>
        <p:txBody>
          <a:bodyPr/>
          <a:lstStyle/>
          <a:p>
            <a:r>
              <a:rPr lang="en-US" altLang="ja-JP" smtClean="0"/>
              <a:t>Slide </a:t>
            </a:r>
            <a:fld id="{EB8F4CA6-4A1A-4763-9874-91874685DE57}" type="slidenum">
              <a:rPr lang="en-US" altLang="ja-JP" smtClean="0"/>
              <a:pPr/>
              <a:t>4</a:t>
            </a:fld>
            <a:endParaRPr lang="en-US" altLang="ja-JP" smtClean="0"/>
          </a:p>
        </p:txBody>
      </p:sp>
      <p:sp>
        <p:nvSpPr>
          <p:cNvPr id="20485" name="Rectangle 2"/>
          <p:cNvSpPr>
            <a:spLocks noGrp="1" noChangeArrowheads="1"/>
          </p:cNvSpPr>
          <p:nvPr>
            <p:ph type="title"/>
          </p:nvPr>
        </p:nvSpPr>
        <p:spPr/>
        <p:txBody>
          <a:bodyPr/>
          <a:lstStyle/>
          <a:p>
            <a:pPr eaLnBrk="1" hangingPunct="1"/>
            <a:r>
              <a:rPr lang="en-US" altLang="ja-JP" smtClean="0">
                <a:ea typeface="ＭＳ Ｐゴシック" charset="-128"/>
              </a:rPr>
              <a:t>Assumptions</a:t>
            </a:r>
          </a:p>
        </p:txBody>
      </p:sp>
      <p:sp>
        <p:nvSpPr>
          <p:cNvPr id="20486" name="Rectangle 3"/>
          <p:cNvSpPr>
            <a:spLocks noGrp="1" noChangeArrowheads="1"/>
          </p:cNvSpPr>
          <p:nvPr>
            <p:ph type="body" idx="1"/>
          </p:nvPr>
        </p:nvSpPr>
        <p:spPr>
          <a:xfrm>
            <a:off x="214313" y="1571625"/>
            <a:ext cx="8715375" cy="4786313"/>
          </a:xfrm>
        </p:spPr>
        <p:txBody>
          <a:bodyPr/>
          <a:lstStyle/>
          <a:p>
            <a:pPr>
              <a:buNone/>
            </a:pPr>
            <a:r>
              <a:rPr lang="en-US" altLang="ja-JP" sz="1800" dirty="0" smtClean="0">
                <a:ea typeface="ＭＳ Ｐゴシック" charset="-128"/>
              </a:rPr>
              <a:t>2	If TVBD network or device has spectrum sensing capability, at least two levels of spectrum sensing are considered:</a:t>
            </a:r>
          </a:p>
          <a:p>
            <a:pPr lvl="1"/>
            <a:r>
              <a:rPr lang="en-US" altLang="ja-JP" sz="1600" dirty="0" smtClean="0">
                <a:ea typeface="ＭＳ Ｐゴシック" charset="-128"/>
              </a:rPr>
              <a:t>TVBD network can detect presence of a signal in a channel, but cannot distinguish whether this signal is from a primary or secondary user</a:t>
            </a:r>
          </a:p>
          <a:p>
            <a:pPr lvl="1"/>
            <a:r>
              <a:rPr lang="en-US" altLang="ja-JP" sz="1600" dirty="0" smtClean="0">
                <a:ea typeface="ＭＳ Ｐゴシック" charset="-128"/>
              </a:rPr>
              <a:t>TVBD network can detect presence of a signal in a channel and in some cases can distinguish whether this signal is from a primary or secondary user.</a:t>
            </a:r>
            <a:endParaRPr lang="en-US" altLang="ja-JP" sz="1400" dirty="0" smtClean="0">
              <a:ea typeface="ＭＳ Ｐゴシック" charset="-128"/>
            </a:endParaRPr>
          </a:p>
          <a:p>
            <a:pPr>
              <a:buNone/>
            </a:pPr>
            <a:r>
              <a:rPr lang="en-US" altLang="ja-JP" sz="1800" dirty="0" smtClean="0">
                <a:ea typeface="ＭＳ Ｐゴシック" charset="-128"/>
              </a:rPr>
              <a:t>3	Not all TVBD networks or devices will use P802.19.1 coexistence methods</a:t>
            </a:r>
          </a:p>
          <a:p>
            <a:pPr lvl="1"/>
            <a:r>
              <a:rPr lang="en-US" altLang="ja-JP" sz="1600" dirty="0" smtClean="0">
                <a:ea typeface="ＭＳ Ｐゴシック" charset="-128"/>
              </a:rPr>
              <a:t>Explanatory note: In other words, there will be some TVBD networks that will operate autonomously without caring for any other TVBD networks. This can happen even if P802.19.1 provides considerable advantages to the TVBD networks following its coexistence protocol.</a:t>
            </a:r>
          </a:p>
          <a:p>
            <a:pPr>
              <a:buNone/>
            </a:pPr>
            <a:r>
              <a:rPr lang="en-US" altLang="ja-JP" sz="1800" dirty="0" smtClean="0">
                <a:ea typeface="ＭＳ Ｐゴシック" charset="-128"/>
              </a:rPr>
              <a:t>4	If TVBD network detects a signal in a TV channel and does not identify it as a primary signal, then the TVBD network assumes that this TV channel is allowed for secondary usage.</a:t>
            </a:r>
          </a:p>
          <a:p>
            <a:pPr lvl="1"/>
            <a:r>
              <a:rPr lang="en-US" altLang="ja-JP" sz="1600" dirty="0" smtClean="0">
                <a:ea typeface="ＭＳ Ｐゴシック" charset="-128"/>
              </a:rPr>
              <a:t>Explanatory note: If there is a non-802.19.1 compliant secondary user in a TV channel, those 802.19.1-compliant users can use this TV channel.</a:t>
            </a:r>
          </a:p>
          <a:p>
            <a:pPr lvl="1" eaLnBrk="1" hangingPunct="1"/>
            <a:endParaRPr lang="en-US" altLang="ja-JP" sz="1600" dirty="0" smtClean="0">
              <a:ea typeface="ＭＳ Ｐゴシック" charset="-128"/>
            </a:endParaRPr>
          </a:p>
        </p:txBody>
      </p:sp>
      <p:sp>
        <p:nvSpPr>
          <p:cNvPr id="7" name="Footer Placeholder 6"/>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5"/>
          <p:cNvSpPr>
            <a:spLocks noGrp="1"/>
          </p:cNvSpPr>
          <p:nvPr>
            <p:ph type="sldNum" sz="quarter" idx="12"/>
          </p:nvPr>
        </p:nvSpPr>
        <p:spPr>
          <a:noFill/>
        </p:spPr>
        <p:txBody>
          <a:bodyPr/>
          <a:lstStyle/>
          <a:p>
            <a:r>
              <a:rPr lang="en-US" altLang="ja-JP" smtClean="0"/>
              <a:t>Slide </a:t>
            </a:r>
            <a:fld id="{AC4D5E09-BE24-4C49-88A0-7D52BD762089}" type="slidenum">
              <a:rPr lang="en-US" altLang="ja-JP" smtClean="0"/>
              <a:pPr/>
              <a:t>5</a:t>
            </a:fld>
            <a:endParaRPr lang="en-US" altLang="ja-JP" smtClean="0"/>
          </a:p>
        </p:txBody>
      </p:sp>
      <p:sp>
        <p:nvSpPr>
          <p:cNvPr id="16389" name="Rectangle 2"/>
          <p:cNvSpPr>
            <a:spLocks noGrp="1" noChangeArrowheads="1"/>
          </p:cNvSpPr>
          <p:nvPr>
            <p:ph type="title"/>
          </p:nvPr>
        </p:nvSpPr>
        <p:spPr/>
        <p:txBody>
          <a:bodyPr/>
          <a:lstStyle/>
          <a:p>
            <a:pPr eaLnBrk="1" hangingPunct="1"/>
            <a:r>
              <a:rPr lang="en-US" altLang="ja-JP" dirty="0" smtClean="0">
                <a:ea typeface="ＭＳ Ｐゴシック" charset="-128"/>
              </a:rPr>
              <a:t>Assumptions</a:t>
            </a:r>
          </a:p>
        </p:txBody>
      </p:sp>
      <p:sp>
        <p:nvSpPr>
          <p:cNvPr id="16390" name="Rectangle 3"/>
          <p:cNvSpPr>
            <a:spLocks noGrp="1" noChangeArrowheads="1"/>
          </p:cNvSpPr>
          <p:nvPr>
            <p:ph type="body" idx="1"/>
          </p:nvPr>
        </p:nvSpPr>
        <p:spPr>
          <a:xfrm>
            <a:off x="285750" y="1500188"/>
            <a:ext cx="8572500" cy="4929187"/>
          </a:xfrm>
        </p:spPr>
        <p:txBody>
          <a:bodyPr/>
          <a:lstStyle/>
          <a:p>
            <a:pPr eaLnBrk="1" hangingPunct="1">
              <a:buNone/>
            </a:pPr>
            <a:r>
              <a:rPr lang="en-US" altLang="ja-JP" sz="1800" dirty="0" smtClean="0">
                <a:ea typeface="ＭＳ Ｐゴシック" charset="-128"/>
              </a:rPr>
              <a:t>5	If the interfaces between TWBD network or device and TVWS database is available, 802.19.1 logical entity can obtain information through this interface. Otherwise, 802.19.1 can use its own interface (defined by 802.19.1 or provided by TVWS database provider) to access TVWS database.</a:t>
            </a:r>
          </a:p>
        </p:txBody>
      </p:sp>
      <p:sp>
        <p:nvSpPr>
          <p:cNvPr id="7" name="Footer Placeholder 6"/>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5"/>
          <p:cNvSpPr>
            <a:spLocks noGrp="1"/>
          </p:cNvSpPr>
          <p:nvPr>
            <p:ph type="sldNum" sz="quarter" idx="12"/>
          </p:nvPr>
        </p:nvSpPr>
        <p:spPr>
          <a:noFill/>
        </p:spPr>
        <p:txBody>
          <a:bodyPr/>
          <a:lstStyle/>
          <a:p>
            <a:r>
              <a:rPr lang="en-US" altLang="ja-JP" smtClean="0"/>
              <a:t>Slide </a:t>
            </a:r>
            <a:fld id="{ECCCEB84-C1AB-433D-B3B9-0CE98FB724AB}" type="slidenum">
              <a:rPr lang="en-US" altLang="ja-JP" smtClean="0"/>
              <a:pPr/>
              <a:t>6</a:t>
            </a:fld>
            <a:endParaRPr lang="en-US" altLang="ja-JP" smtClean="0"/>
          </a:p>
        </p:txBody>
      </p:sp>
      <p:sp>
        <p:nvSpPr>
          <p:cNvPr id="17413" name="Rectangle 2"/>
          <p:cNvSpPr>
            <a:spLocks noGrp="1" noChangeArrowheads="1"/>
          </p:cNvSpPr>
          <p:nvPr>
            <p:ph type="title"/>
          </p:nvPr>
        </p:nvSpPr>
        <p:spPr/>
        <p:txBody>
          <a:bodyPr/>
          <a:lstStyle/>
          <a:p>
            <a:pPr eaLnBrk="1" hangingPunct="1"/>
            <a:r>
              <a:rPr lang="en-US" altLang="ja-JP" dirty="0" smtClean="0">
                <a:ea typeface="ＭＳ Ｐゴシック" charset="-128"/>
              </a:rPr>
              <a:t>Assumptions</a:t>
            </a:r>
          </a:p>
        </p:txBody>
      </p:sp>
      <p:sp>
        <p:nvSpPr>
          <p:cNvPr id="17414" name="Rectangle 3"/>
          <p:cNvSpPr>
            <a:spLocks noGrp="1" noChangeArrowheads="1"/>
          </p:cNvSpPr>
          <p:nvPr>
            <p:ph type="body" idx="1"/>
          </p:nvPr>
        </p:nvSpPr>
        <p:spPr>
          <a:xfrm>
            <a:off x="685800" y="1714500"/>
            <a:ext cx="7772400" cy="4572000"/>
          </a:xfrm>
        </p:spPr>
        <p:txBody>
          <a:bodyPr/>
          <a:lstStyle/>
          <a:p>
            <a:pPr>
              <a:buNone/>
            </a:pPr>
            <a:r>
              <a:rPr lang="en-US" altLang="ja-JP" sz="1800" dirty="0" smtClean="0">
                <a:ea typeface="ＭＳ Ｐゴシック" charset="-128"/>
              </a:rPr>
              <a:t>6	TVBD networks that require coexistence do not always have capability to communicate directly with each other by using MAC and PHY protocols of their air interfaces.</a:t>
            </a:r>
          </a:p>
          <a:p>
            <a:endParaRPr lang="en-US" altLang="ja-JP" sz="1800" dirty="0" smtClean="0">
              <a:ea typeface="ＭＳ Ｐゴシック" charset="-128"/>
            </a:endParaRPr>
          </a:p>
          <a:p>
            <a:pPr>
              <a:buNone/>
            </a:pPr>
            <a:r>
              <a:rPr lang="en-US" altLang="ja-JP" sz="1800" dirty="0" smtClean="0">
                <a:ea typeface="ＭＳ Ｐゴシック" charset="-128"/>
              </a:rPr>
              <a:t>7	If TVBD network or device has backhaul connection (e.g., IP-based wired connection), then this connection can be used to provide transport means for TVWS coexistence.</a:t>
            </a:r>
          </a:p>
        </p:txBody>
      </p:sp>
      <p:sp>
        <p:nvSpPr>
          <p:cNvPr id="7" name="Footer Placeholder 6"/>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a:t>
            </a:r>
            <a:endParaRPr lang="en-US" dirty="0"/>
          </a:p>
        </p:txBody>
      </p:sp>
      <p:sp>
        <p:nvSpPr>
          <p:cNvPr id="3" name="Content Placeholder 2"/>
          <p:cNvSpPr>
            <a:spLocks noGrp="1"/>
          </p:cNvSpPr>
          <p:nvPr>
            <p:ph idx="1"/>
          </p:nvPr>
        </p:nvSpPr>
        <p:spPr/>
        <p:txBody>
          <a:bodyPr/>
          <a:lstStyle/>
          <a:p>
            <a:pPr>
              <a:buNone/>
            </a:pPr>
            <a:r>
              <a:rPr lang="en-US" sz="1800" dirty="0" smtClean="0"/>
              <a:t>8	The implementation of 802.19.1 does not assume modifications on the PHY and MAC of existing and upcoming standards of TVBD networks or devices.</a:t>
            </a:r>
            <a:endParaRPr lang="en-US" sz="1800"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
            </a:r>
            <a:br>
              <a:rPr lang="en-US" sz="2800" dirty="0" smtClean="0"/>
            </a:br>
            <a:r>
              <a:rPr lang="en-US" sz="2800" dirty="0" smtClean="0"/>
              <a:t/>
            </a:r>
            <a:br>
              <a:rPr lang="en-US" sz="2800" dirty="0" smtClean="0"/>
            </a:br>
            <a:endParaRPr lang="en-US" sz="2800" dirty="0"/>
          </a:p>
        </p:txBody>
      </p:sp>
      <p:sp>
        <p:nvSpPr>
          <p:cNvPr id="3" name="Content Placeholder 2"/>
          <p:cNvSpPr>
            <a:spLocks noGrp="1"/>
          </p:cNvSpPr>
          <p:nvPr>
            <p:ph idx="1"/>
          </p:nvPr>
        </p:nvSpPr>
        <p:spPr>
          <a:xfrm>
            <a:off x="152400" y="1143000"/>
            <a:ext cx="8915400" cy="4800600"/>
          </a:xfrm>
        </p:spPr>
        <p:txBody>
          <a:bodyPr/>
          <a:lstStyle/>
          <a:p>
            <a:r>
              <a:rPr lang="en-US" sz="1800" dirty="0" smtClean="0"/>
              <a:t>The architecture defines three groups of interfaces and three logical entities</a:t>
            </a:r>
          </a:p>
          <a:p>
            <a:pPr lvl="1"/>
            <a:r>
              <a:rPr lang="en-US" sz="1600" dirty="0" smtClean="0"/>
              <a:t>Interface between 802.19.1 entities (A)</a:t>
            </a:r>
          </a:p>
          <a:p>
            <a:pPr lvl="1"/>
            <a:r>
              <a:rPr lang="en-US" sz="1600" dirty="0" smtClean="0"/>
              <a:t>Interface between an 802.19.1 entity and TVWS network or device (B)</a:t>
            </a:r>
          </a:p>
          <a:p>
            <a:pPr lvl="1"/>
            <a:r>
              <a:rPr lang="en-US" sz="1600" dirty="0" smtClean="0"/>
              <a:t>Interface between an 802.19.1 entity and the TVWS database (C)</a:t>
            </a:r>
          </a:p>
          <a:p>
            <a:pPr lvl="1"/>
            <a:r>
              <a:rPr lang="en-US" sz="1600" dirty="0" smtClean="0"/>
              <a:t>Coexistence enabler (CE)</a:t>
            </a:r>
          </a:p>
          <a:p>
            <a:pPr lvl="1"/>
            <a:r>
              <a:rPr lang="en-US" sz="1600" dirty="0" smtClean="0"/>
              <a:t>Coexistence database (CDB)</a:t>
            </a:r>
          </a:p>
          <a:p>
            <a:pPr lvl="1"/>
            <a:r>
              <a:rPr lang="en-US" sz="1600" dirty="0" smtClean="0"/>
              <a:t>Coexistence management server (CMS)</a:t>
            </a:r>
          </a:p>
          <a:p>
            <a:pPr lvl="1"/>
            <a:endParaRPr lang="en-US" sz="1600" dirty="0" smtClean="0"/>
          </a:p>
          <a:p>
            <a:endParaRPr lang="en-US" sz="1800" dirty="0"/>
          </a:p>
        </p:txBody>
      </p:sp>
      <p:sp>
        <p:nvSpPr>
          <p:cNvPr id="6" name="Slide Number Placeholder 5"/>
          <p:cNvSpPr>
            <a:spLocks noGrp="1"/>
          </p:cNvSpPr>
          <p:nvPr>
            <p:ph type="sldNum" sz="quarter" idx="12"/>
          </p:nvPr>
        </p:nvSpPr>
        <p:spPr>
          <a:xfrm>
            <a:off x="4421188" y="6675438"/>
            <a:ext cx="530225" cy="182562"/>
          </a:xfrm>
        </p:spPr>
        <p:txBody>
          <a:bodyPr/>
          <a:lstStyle/>
          <a:p>
            <a:r>
              <a:rPr lang="en-US" dirty="0" smtClean="0"/>
              <a:t>Slide </a:t>
            </a:r>
            <a:fld id="{DCCF66CB-33A7-43FA-A426-57157EEB06A1}" type="slidenum">
              <a:rPr lang="en-US" smtClean="0"/>
              <a:pPr/>
              <a:t>8</a:t>
            </a:fld>
            <a:endParaRPr lang="en-US" dirty="0"/>
          </a:p>
        </p:txBody>
      </p:sp>
      <p:sp>
        <p:nvSpPr>
          <p:cNvPr id="7" name="Rectangle 2"/>
          <p:cNvSpPr txBox="1">
            <a:spLocks noChangeArrowheads="1"/>
          </p:cNvSpPr>
          <p:nvPr/>
        </p:nvSpPr>
        <p:spPr bwMode="auto">
          <a:xfrm>
            <a:off x="838200" y="8382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mj-ea"/>
                <a:cs typeface="+mj-cs"/>
              </a:rPr>
              <a:t>IEEE 802.19.1 Architecture</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ja-JP" sz="3200" b="1" kern="0" dirty="0" smtClean="0">
              <a:solidFill>
                <a:schemeClr val="tx2"/>
              </a:solidFill>
              <a:latin typeface="+mj-lt"/>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ja-JP" sz="3200" b="1" i="0" u="none" strike="noStrike" kern="0" cap="none" spc="0" normalizeH="0" baseline="0" noProof="0" dirty="0">
              <a:ln>
                <a:noFill/>
              </a:ln>
              <a:solidFill>
                <a:schemeClr val="tx2"/>
              </a:solidFill>
              <a:effectLst/>
              <a:uLnTx/>
              <a:uFillTx/>
              <a:latin typeface="+mj-lt"/>
              <a:ea typeface="+mj-ea"/>
              <a:cs typeface="+mj-cs"/>
            </a:endParaRPr>
          </a:p>
        </p:txBody>
      </p:sp>
      <p:sp>
        <p:nvSpPr>
          <p:cNvPr id="8" name="Oval 4"/>
          <p:cNvSpPr>
            <a:spLocks noChangeArrowheads="1"/>
          </p:cNvSpPr>
          <p:nvPr/>
        </p:nvSpPr>
        <p:spPr bwMode="auto">
          <a:xfrm>
            <a:off x="2743200" y="5638800"/>
            <a:ext cx="1676400" cy="838200"/>
          </a:xfrm>
          <a:prstGeom prst="ellipse">
            <a:avLst/>
          </a:prstGeom>
          <a:solidFill>
            <a:srgbClr val="C0C0C0"/>
          </a:solidFill>
          <a:ln w="9525">
            <a:solidFill>
              <a:schemeClr val="tx1"/>
            </a:solidFill>
            <a:round/>
            <a:headEnd/>
            <a:tailEnd/>
          </a:ln>
          <a:effectLst/>
        </p:spPr>
        <p:txBody>
          <a:bodyPr wrap="none" anchor="ctr"/>
          <a:lstStyle/>
          <a:p>
            <a:pPr algn="ctr"/>
            <a:r>
              <a:rPr lang="en-US" altLang="ja-JP" sz="1600" b="1" dirty="0" smtClean="0"/>
              <a:t>Coexistence </a:t>
            </a:r>
          </a:p>
          <a:p>
            <a:pPr algn="ctr"/>
            <a:r>
              <a:rPr lang="en-US" altLang="ja-JP" sz="1600" b="1" dirty="0" smtClean="0"/>
              <a:t>Enabler A</a:t>
            </a:r>
            <a:endParaRPr lang="en-US" altLang="ja-JP" sz="1600" b="1" dirty="0"/>
          </a:p>
        </p:txBody>
      </p:sp>
      <p:sp>
        <p:nvSpPr>
          <p:cNvPr id="9" name="Oval 5"/>
          <p:cNvSpPr>
            <a:spLocks noChangeArrowheads="1"/>
          </p:cNvSpPr>
          <p:nvPr/>
        </p:nvSpPr>
        <p:spPr bwMode="auto">
          <a:xfrm>
            <a:off x="4953000" y="5638800"/>
            <a:ext cx="1676400" cy="838200"/>
          </a:xfrm>
          <a:prstGeom prst="ellipse">
            <a:avLst/>
          </a:prstGeom>
          <a:solidFill>
            <a:srgbClr val="C0C0C0"/>
          </a:solidFill>
          <a:ln w="9525">
            <a:solidFill>
              <a:schemeClr val="tx1"/>
            </a:solidFill>
            <a:round/>
            <a:headEnd/>
            <a:tailEnd/>
          </a:ln>
          <a:effectLst/>
        </p:spPr>
        <p:txBody>
          <a:bodyPr wrap="none" anchor="ctr"/>
          <a:lstStyle/>
          <a:p>
            <a:pPr algn="ctr"/>
            <a:r>
              <a:rPr lang="en-US" altLang="ja-JP" sz="1600" b="1" dirty="0" smtClean="0"/>
              <a:t>Coexistence </a:t>
            </a:r>
          </a:p>
          <a:p>
            <a:pPr algn="ctr"/>
            <a:r>
              <a:rPr lang="en-US" altLang="ja-JP" sz="1600" b="1" dirty="0" smtClean="0"/>
              <a:t>Enabler B</a:t>
            </a:r>
            <a:endParaRPr lang="en-US" altLang="ja-JP" sz="1600" b="1" dirty="0"/>
          </a:p>
        </p:txBody>
      </p:sp>
      <p:sp>
        <p:nvSpPr>
          <p:cNvPr id="10" name="Oval 6"/>
          <p:cNvSpPr>
            <a:spLocks noChangeArrowheads="1"/>
          </p:cNvSpPr>
          <p:nvPr/>
        </p:nvSpPr>
        <p:spPr bwMode="auto">
          <a:xfrm>
            <a:off x="533400" y="5638800"/>
            <a:ext cx="1676400" cy="838200"/>
          </a:xfrm>
          <a:prstGeom prst="ellipse">
            <a:avLst/>
          </a:prstGeom>
          <a:noFill/>
          <a:ln w="9525">
            <a:solidFill>
              <a:schemeClr val="tx1"/>
            </a:solidFill>
            <a:round/>
            <a:headEnd/>
            <a:tailEnd/>
          </a:ln>
          <a:effectLst/>
        </p:spPr>
        <p:txBody>
          <a:bodyPr wrap="none" anchor="ctr"/>
          <a:lstStyle/>
          <a:p>
            <a:pPr algn="ctr"/>
            <a:r>
              <a:rPr lang="en-US" altLang="ja-JP" sz="1600" b="1" dirty="0"/>
              <a:t>TVBD</a:t>
            </a:r>
          </a:p>
          <a:p>
            <a:pPr algn="ctr"/>
            <a:r>
              <a:rPr lang="en-US" altLang="ja-JP" sz="1600" b="1" dirty="0" smtClean="0"/>
              <a:t>Network/Device</a:t>
            </a:r>
            <a:endParaRPr lang="en-US" altLang="ja-JP" sz="1600" b="1" dirty="0"/>
          </a:p>
        </p:txBody>
      </p:sp>
      <p:sp>
        <p:nvSpPr>
          <p:cNvPr id="11" name="Oval 7"/>
          <p:cNvSpPr>
            <a:spLocks noChangeArrowheads="1"/>
          </p:cNvSpPr>
          <p:nvPr/>
        </p:nvSpPr>
        <p:spPr bwMode="auto">
          <a:xfrm>
            <a:off x="457200" y="3657600"/>
            <a:ext cx="1676400" cy="838200"/>
          </a:xfrm>
          <a:prstGeom prst="ellipse">
            <a:avLst/>
          </a:prstGeom>
          <a:noFill/>
          <a:ln w="9525">
            <a:solidFill>
              <a:schemeClr val="tx1"/>
            </a:solidFill>
            <a:round/>
            <a:headEnd/>
            <a:tailEnd/>
          </a:ln>
          <a:effectLst/>
        </p:spPr>
        <p:txBody>
          <a:bodyPr wrap="none" anchor="ctr"/>
          <a:lstStyle/>
          <a:p>
            <a:pPr algn="ctr"/>
            <a:r>
              <a:rPr lang="en-US" altLang="ja-JP" sz="1600" b="1" dirty="0"/>
              <a:t>TVWS</a:t>
            </a:r>
          </a:p>
          <a:p>
            <a:pPr algn="ctr"/>
            <a:r>
              <a:rPr lang="en-US" altLang="ja-JP" sz="1600" b="1" dirty="0"/>
              <a:t>Database</a:t>
            </a:r>
          </a:p>
        </p:txBody>
      </p:sp>
      <p:sp>
        <p:nvSpPr>
          <p:cNvPr id="12" name="Line 8"/>
          <p:cNvSpPr>
            <a:spLocks noChangeShapeType="1"/>
          </p:cNvSpPr>
          <p:nvPr/>
        </p:nvSpPr>
        <p:spPr bwMode="auto">
          <a:xfrm>
            <a:off x="2209800" y="6096000"/>
            <a:ext cx="533400" cy="0"/>
          </a:xfrm>
          <a:prstGeom prst="line">
            <a:avLst/>
          </a:prstGeom>
          <a:noFill/>
          <a:ln w="9525">
            <a:solidFill>
              <a:schemeClr val="tx1"/>
            </a:solidFill>
            <a:round/>
            <a:headEnd/>
            <a:tailEnd/>
          </a:ln>
          <a:effectLst/>
        </p:spPr>
        <p:txBody>
          <a:bodyPr/>
          <a:lstStyle/>
          <a:p>
            <a:endParaRPr lang="en-US"/>
          </a:p>
        </p:txBody>
      </p:sp>
      <p:sp>
        <p:nvSpPr>
          <p:cNvPr id="13" name="Line 9"/>
          <p:cNvSpPr>
            <a:spLocks noChangeShapeType="1"/>
          </p:cNvSpPr>
          <p:nvPr/>
        </p:nvSpPr>
        <p:spPr bwMode="auto">
          <a:xfrm>
            <a:off x="4419600" y="6096000"/>
            <a:ext cx="533400" cy="0"/>
          </a:xfrm>
          <a:prstGeom prst="line">
            <a:avLst/>
          </a:prstGeom>
          <a:noFill/>
          <a:ln w="9525">
            <a:solidFill>
              <a:schemeClr val="tx1"/>
            </a:solidFill>
            <a:round/>
            <a:headEnd/>
            <a:tailEnd/>
          </a:ln>
          <a:effectLst/>
        </p:spPr>
        <p:txBody>
          <a:bodyPr/>
          <a:lstStyle/>
          <a:p>
            <a:endParaRPr lang="en-US"/>
          </a:p>
        </p:txBody>
      </p:sp>
      <p:sp>
        <p:nvSpPr>
          <p:cNvPr id="14" name="Line 10"/>
          <p:cNvSpPr>
            <a:spLocks noChangeShapeType="1"/>
          </p:cNvSpPr>
          <p:nvPr/>
        </p:nvSpPr>
        <p:spPr bwMode="auto">
          <a:xfrm>
            <a:off x="3429000" y="4495800"/>
            <a:ext cx="0" cy="1143000"/>
          </a:xfrm>
          <a:prstGeom prst="line">
            <a:avLst/>
          </a:prstGeom>
          <a:noFill/>
          <a:ln w="9525">
            <a:solidFill>
              <a:schemeClr val="tx1"/>
            </a:solidFill>
            <a:round/>
            <a:headEnd/>
            <a:tailEnd/>
          </a:ln>
          <a:effectLst/>
        </p:spPr>
        <p:txBody>
          <a:bodyPr/>
          <a:lstStyle/>
          <a:p>
            <a:endParaRPr lang="en-US"/>
          </a:p>
        </p:txBody>
      </p:sp>
      <p:sp>
        <p:nvSpPr>
          <p:cNvPr id="15" name="Oval 11"/>
          <p:cNvSpPr>
            <a:spLocks noChangeArrowheads="1"/>
          </p:cNvSpPr>
          <p:nvPr/>
        </p:nvSpPr>
        <p:spPr bwMode="auto">
          <a:xfrm>
            <a:off x="4876800" y="3657600"/>
            <a:ext cx="1676400" cy="838200"/>
          </a:xfrm>
          <a:prstGeom prst="ellipse">
            <a:avLst/>
          </a:prstGeom>
          <a:solidFill>
            <a:srgbClr val="C0C0C0"/>
          </a:solidFill>
          <a:ln w="9525">
            <a:solidFill>
              <a:schemeClr val="tx1"/>
            </a:solidFill>
            <a:round/>
            <a:headEnd/>
            <a:tailEnd/>
          </a:ln>
          <a:effectLst/>
        </p:spPr>
        <p:txBody>
          <a:bodyPr wrap="none" anchor="ctr"/>
          <a:lstStyle/>
          <a:p>
            <a:pPr algn="ctr"/>
            <a:r>
              <a:rPr lang="en-US" altLang="ja-JP" sz="1600" b="1" dirty="0"/>
              <a:t>Coexistence</a:t>
            </a:r>
          </a:p>
          <a:p>
            <a:pPr algn="ctr"/>
            <a:r>
              <a:rPr lang="en-US" altLang="ja-JP" sz="1600" b="1" dirty="0" smtClean="0"/>
              <a:t>Database</a:t>
            </a:r>
            <a:endParaRPr lang="en-US" altLang="ja-JP" sz="1600" b="1" dirty="0"/>
          </a:p>
        </p:txBody>
      </p:sp>
      <p:sp>
        <p:nvSpPr>
          <p:cNvPr id="17" name="Oval 13"/>
          <p:cNvSpPr>
            <a:spLocks noChangeArrowheads="1"/>
          </p:cNvSpPr>
          <p:nvPr/>
        </p:nvSpPr>
        <p:spPr bwMode="auto">
          <a:xfrm>
            <a:off x="7162800" y="5638800"/>
            <a:ext cx="1676400" cy="838200"/>
          </a:xfrm>
          <a:prstGeom prst="ellipse">
            <a:avLst/>
          </a:prstGeom>
          <a:noFill/>
          <a:ln w="9525">
            <a:solidFill>
              <a:schemeClr val="tx1"/>
            </a:solidFill>
            <a:round/>
            <a:headEnd/>
            <a:tailEnd/>
          </a:ln>
          <a:effectLst/>
        </p:spPr>
        <p:txBody>
          <a:bodyPr wrap="none" anchor="ctr"/>
          <a:lstStyle/>
          <a:p>
            <a:pPr algn="ctr"/>
            <a:r>
              <a:rPr lang="en-US" altLang="ja-JP" sz="1600" b="1" dirty="0"/>
              <a:t>TVBD</a:t>
            </a:r>
          </a:p>
          <a:p>
            <a:pPr algn="ctr"/>
            <a:r>
              <a:rPr lang="en-US" altLang="ja-JP" sz="1600" b="1" dirty="0" smtClean="0"/>
              <a:t>Network/Device</a:t>
            </a:r>
            <a:endParaRPr lang="en-US" altLang="ja-JP" sz="1600" b="1" dirty="0"/>
          </a:p>
        </p:txBody>
      </p:sp>
      <p:sp>
        <p:nvSpPr>
          <p:cNvPr id="18" name="Line 14"/>
          <p:cNvSpPr>
            <a:spLocks noChangeShapeType="1"/>
          </p:cNvSpPr>
          <p:nvPr/>
        </p:nvSpPr>
        <p:spPr bwMode="auto">
          <a:xfrm>
            <a:off x="6629400" y="6096000"/>
            <a:ext cx="533400" cy="0"/>
          </a:xfrm>
          <a:prstGeom prst="line">
            <a:avLst/>
          </a:prstGeom>
          <a:noFill/>
          <a:ln w="9525">
            <a:solidFill>
              <a:schemeClr val="tx1"/>
            </a:solidFill>
            <a:round/>
            <a:headEnd/>
            <a:tailEnd/>
          </a:ln>
          <a:effectLst/>
        </p:spPr>
        <p:txBody>
          <a:bodyPr/>
          <a:lstStyle/>
          <a:p>
            <a:endParaRPr lang="en-US"/>
          </a:p>
        </p:txBody>
      </p:sp>
      <p:sp>
        <p:nvSpPr>
          <p:cNvPr id="21" name="Line 17"/>
          <p:cNvSpPr>
            <a:spLocks noChangeShapeType="1"/>
          </p:cNvSpPr>
          <p:nvPr/>
        </p:nvSpPr>
        <p:spPr bwMode="auto">
          <a:xfrm>
            <a:off x="3352800" y="4953000"/>
            <a:ext cx="152400" cy="76200"/>
          </a:xfrm>
          <a:prstGeom prst="line">
            <a:avLst/>
          </a:prstGeom>
          <a:noFill/>
          <a:ln w="9525">
            <a:solidFill>
              <a:schemeClr val="tx1"/>
            </a:solidFill>
            <a:round/>
            <a:headEnd/>
            <a:tailEnd/>
          </a:ln>
          <a:effectLst/>
        </p:spPr>
        <p:txBody>
          <a:bodyPr/>
          <a:lstStyle/>
          <a:p>
            <a:endParaRPr lang="en-US"/>
          </a:p>
        </p:txBody>
      </p:sp>
      <p:sp>
        <p:nvSpPr>
          <p:cNvPr id="22" name="Line 18"/>
          <p:cNvSpPr>
            <a:spLocks noChangeShapeType="1"/>
          </p:cNvSpPr>
          <p:nvPr/>
        </p:nvSpPr>
        <p:spPr bwMode="auto">
          <a:xfrm flipH="1">
            <a:off x="2438400" y="6019800"/>
            <a:ext cx="76200" cy="152400"/>
          </a:xfrm>
          <a:prstGeom prst="line">
            <a:avLst/>
          </a:prstGeom>
          <a:noFill/>
          <a:ln w="9525">
            <a:solidFill>
              <a:schemeClr val="tx1"/>
            </a:solidFill>
            <a:round/>
            <a:headEnd/>
            <a:tailEnd/>
          </a:ln>
          <a:effectLst/>
        </p:spPr>
        <p:txBody>
          <a:bodyPr/>
          <a:lstStyle/>
          <a:p>
            <a:endParaRPr lang="en-US"/>
          </a:p>
        </p:txBody>
      </p:sp>
      <p:sp>
        <p:nvSpPr>
          <p:cNvPr id="23" name="Line 19"/>
          <p:cNvSpPr>
            <a:spLocks noChangeShapeType="1"/>
          </p:cNvSpPr>
          <p:nvPr/>
        </p:nvSpPr>
        <p:spPr bwMode="auto">
          <a:xfrm flipH="1">
            <a:off x="4648200" y="6019800"/>
            <a:ext cx="76200" cy="152400"/>
          </a:xfrm>
          <a:prstGeom prst="line">
            <a:avLst/>
          </a:prstGeom>
          <a:noFill/>
          <a:ln w="9525">
            <a:solidFill>
              <a:schemeClr val="tx1"/>
            </a:solidFill>
            <a:round/>
            <a:headEnd/>
            <a:tailEnd/>
          </a:ln>
          <a:effectLst/>
        </p:spPr>
        <p:txBody>
          <a:bodyPr/>
          <a:lstStyle/>
          <a:p>
            <a:endParaRPr lang="en-US"/>
          </a:p>
        </p:txBody>
      </p:sp>
      <p:sp>
        <p:nvSpPr>
          <p:cNvPr id="24" name="Line 20"/>
          <p:cNvSpPr>
            <a:spLocks noChangeShapeType="1"/>
          </p:cNvSpPr>
          <p:nvPr/>
        </p:nvSpPr>
        <p:spPr bwMode="auto">
          <a:xfrm flipH="1">
            <a:off x="6858000" y="6019800"/>
            <a:ext cx="76200" cy="152400"/>
          </a:xfrm>
          <a:prstGeom prst="line">
            <a:avLst/>
          </a:prstGeom>
          <a:noFill/>
          <a:ln w="9525">
            <a:solidFill>
              <a:schemeClr val="tx1"/>
            </a:solidFill>
            <a:round/>
            <a:headEnd/>
            <a:tailEnd/>
          </a:ln>
          <a:effectLst/>
        </p:spPr>
        <p:txBody>
          <a:bodyPr/>
          <a:lstStyle/>
          <a:p>
            <a:endParaRPr lang="en-US"/>
          </a:p>
        </p:txBody>
      </p:sp>
      <p:sp>
        <p:nvSpPr>
          <p:cNvPr id="27" name="Line 23"/>
          <p:cNvSpPr>
            <a:spLocks noChangeShapeType="1"/>
          </p:cNvSpPr>
          <p:nvPr/>
        </p:nvSpPr>
        <p:spPr bwMode="auto">
          <a:xfrm flipH="1">
            <a:off x="4495800" y="4038600"/>
            <a:ext cx="76200" cy="152400"/>
          </a:xfrm>
          <a:prstGeom prst="line">
            <a:avLst/>
          </a:prstGeom>
          <a:noFill/>
          <a:ln w="9525">
            <a:solidFill>
              <a:schemeClr val="tx1"/>
            </a:solidFill>
            <a:round/>
            <a:headEnd/>
            <a:tailEnd/>
          </a:ln>
          <a:effectLst/>
        </p:spPr>
        <p:txBody>
          <a:bodyPr/>
          <a:lstStyle/>
          <a:p>
            <a:endParaRPr lang="en-US"/>
          </a:p>
        </p:txBody>
      </p:sp>
      <p:sp>
        <p:nvSpPr>
          <p:cNvPr id="28" name="Line 24"/>
          <p:cNvSpPr>
            <a:spLocks noChangeShapeType="1"/>
          </p:cNvSpPr>
          <p:nvPr/>
        </p:nvSpPr>
        <p:spPr bwMode="auto">
          <a:xfrm>
            <a:off x="5670550" y="2706687"/>
            <a:ext cx="990600" cy="0"/>
          </a:xfrm>
          <a:prstGeom prst="line">
            <a:avLst/>
          </a:prstGeom>
          <a:noFill/>
          <a:ln w="9525">
            <a:solidFill>
              <a:schemeClr val="tx1"/>
            </a:solidFill>
            <a:round/>
            <a:headEnd/>
            <a:tailEnd/>
          </a:ln>
          <a:effectLst/>
        </p:spPr>
        <p:txBody>
          <a:bodyPr/>
          <a:lstStyle/>
          <a:p>
            <a:endParaRPr lang="en-US"/>
          </a:p>
        </p:txBody>
      </p:sp>
      <p:sp>
        <p:nvSpPr>
          <p:cNvPr id="29" name="Line 25"/>
          <p:cNvSpPr>
            <a:spLocks noChangeShapeType="1"/>
          </p:cNvSpPr>
          <p:nvPr/>
        </p:nvSpPr>
        <p:spPr bwMode="auto">
          <a:xfrm flipH="1">
            <a:off x="6127750" y="2630487"/>
            <a:ext cx="76200" cy="152400"/>
          </a:xfrm>
          <a:prstGeom prst="line">
            <a:avLst/>
          </a:prstGeom>
          <a:noFill/>
          <a:ln w="9525">
            <a:solidFill>
              <a:schemeClr val="tx1"/>
            </a:solidFill>
            <a:round/>
            <a:headEnd/>
            <a:tailEnd/>
          </a:ln>
          <a:effectLst/>
        </p:spPr>
        <p:txBody>
          <a:bodyPr/>
          <a:lstStyle/>
          <a:p>
            <a:endParaRPr lang="en-US"/>
          </a:p>
        </p:txBody>
      </p:sp>
      <p:sp>
        <p:nvSpPr>
          <p:cNvPr id="30" name="Text Box 26"/>
          <p:cNvSpPr txBox="1">
            <a:spLocks noChangeArrowheads="1"/>
          </p:cNvSpPr>
          <p:nvPr/>
        </p:nvSpPr>
        <p:spPr bwMode="auto">
          <a:xfrm>
            <a:off x="6889750" y="2514600"/>
            <a:ext cx="1873250" cy="276999"/>
          </a:xfrm>
          <a:prstGeom prst="rect">
            <a:avLst/>
          </a:prstGeom>
          <a:noFill/>
          <a:ln w="9525">
            <a:noFill/>
            <a:miter lim="800000"/>
            <a:headEnd/>
            <a:tailEnd/>
          </a:ln>
          <a:effectLst/>
        </p:spPr>
        <p:txBody>
          <a:bodyPr wrap="square">
            <a:spAutoFit/>
          </a:bodyPr>
          <a:lstStyle/>
          <a:p>
            <a:r>
              <a:rPr lang="en-US" altLang="ja-JP" dirty="0"/>
              <a:t>IEEE </a:t>
            </a:r>
            <a:r>
              <a:rPr lang="en-US" altLang="ja-JP" dirty="0" smtClean="0"/>
              <a:t>802.19.1 </a:t>
            </a:r>
            <a:r>
              <a:rPr lang="en-US" altLang="ja-JP" dirty="0"/>
              <a:t>interface</a:t>
            </a:r>
          </a:p>
        </p:txBody>
      </p:sp>
      <p:sp>
        <p:nvSpPr>
          <p:cNvPr id="31" name="Oval 27"/>
          <p:cNvSpPr>
            <a:spLocks noChangeArrowheads="1"/>
          </p:cNvSpPr>
          <p:nvPr/>
        </p:nvSpPr>
        <p:spPr bwMode="auto">
          <a:xfrm>
            <a:off x="5670550" y="3011487"/>
            <a:ext cx="914400" cy="304800"/>
          </a:xfrm>
          <a:prstGeom prst="ellipse">
            <a:avLst/>
          </a:prstGeom>
          <a:solidFill>
            <a:srgbClr val="C0C0C0"/>
          </a:solidFill>
          <a:ln w="9525">
            <a:solidFill>
              <a:schemeClr val="tx1"/>
            </a:solidFill>
            <a:round/>
            <a:headEnd/>
            <a:tailEnd/>
          </a:ln>
          <a:effectLst/>
        </p:spPr>
        <p:txBody>
          <a:bodyPr wrap="none" anchor="ctr"/>
          <a:lstStyle/>
          <a:p>
            <a:endParaRPr lang="en-US"/>
          </a:p>
        </p:txBody>
      </p:sp>
      <p:sp>
        <p:nvSpPr>
          <p:cNvPr id="32" name="Text Box 28"/>
          <p:cNvSpPr txBox="1">
            <a:spLocks noChangeArrowheads="1"/>
          </p:cNvSpPr>
          <p:nvPr/>
        </p:nvSpPr>
        <p:spPr bwMode="auto">
          <a:xfrm>
            <a:off x="6889750" y="3025775"/>
            <a:ext cx="1986441" cy="276999"/>
          </a:xfrm>
          <a:prstGeom prst="rect">
            <a:avLst/>
          </a:prstGeom>
          <a:noFill/>
          <a:ln w="9525">
            <a:noFill/>
            <a:miter lim="800000"/>
            <a:headEnd/>
            <a:tailEnd/>
          </a:ln>
          <a:effectLst/>
        </p:spPr>
        <p:txBody>
          <a:bodyPr wrap="none">
            <a:spAutoFit/>
          </a:bodyPr>
          <a:lstStyle/>
          <a:p>
            <a:r>
              <a:rPr lang="en-US" altLang="ja-JP" dirty="0"/>
              <a:t>IEEE </a:t>
            </a:r>
            <a:r>
              <a:rPr lang="en-US" altLang="ja-JP" dirty="0" smtClean="0"/>
              <a:t>802.19.1  logical entity</a:t>
            </a:r>
            <a:endParaRPr lang="en-US" altLang="ja-JP" dirty="0"/>
          </a:p>
        </p:txBody>
      </p:sp>
      <p:sp>
        <p:nvSpPr>
          <p:cNvPr id="34" name="TextBox 33"/>
          <p:cNvSpPr txBox="1"/>
          <p:nvPr/>
        </p:nvSpPr>
        <p:spPr>
          <a:xfrm>
            <a:off x="4580782" y="5819001"/>
            <a:ext cx="372218" cy="276999"/>
          </a:xfrm>
          <a:prstGeom prst="rect">
            <a:avLst/>
          </a:prstGeom>
          <a:noFill/>
        </p:spPr>
        <p:txBody>
          <a:bodyPr wrap="none" rtlCol="0">
            <a:spAutoFit/>
          </a:bodyPr>
          <a:lstStyle/>
          <a:p>
            <a:r>
              <a:rPr lang="en-US" dirty="0" smtClean="0"/>
              <a:t>A4</a:t>
            </a:r>
            <a:endParaRPr lang="en-US" dirty="0"/>
          </a:p>
        </p:txBody>
      </p:sp>
      <p:sp>
        <p:nvSpPr>
          <p:cNvPr id="35" name="TextBox 34"/>
          <p:cNvSpPr txBox="1"/>
          <p:nvPr/>
        </p:nvSpPr>
        <p:spPr>
          <a:xfrm>
            <a:off x="6858000" y="5819001"/>
            <a:ext cx="287258" cy="276999"/>
          </a:xfrm>
          <a:prstGeom prst="rect">
            <a:avLst/>
          </a:prstGeom>
          <a:noFill/>
        </p:spPr>
        <p:txBody>
          <a:bodyPr wrap="none" rtlCol="0">
            <a:spAutoFit/>
          </a:bodyPr>
          <a:lstStyle/>
          <a:p>
            <a:r>
              <a:rPr lang="en-US" dirty="0" smtClean="0"/>
              <a:t>B</a:t>
            </a:r>
            <a:endParaRPr lang="en-US" dirty="0"/>
          </a:p>
        </p:txBody>
      </p:sp>
      <p:sp>
        <p:nvSpPr>
          <p:cNvPr id="36" name="TextBox 35"/>
          <p:cNvSpPr txBox="1"/>
          <p:nvPr/>
        </p:nvSpPr>
        <p:spPr>
          <a:xfrm>
            <a:off x="2438400" y="5819001"/>
            <a:ext cx="287258" cy="276999"/>
          </a:xfrm>
          <a:prstGeom prst="rect">
            <a:avLst/>
          </a:prstGeom>
          <a:noFill/>
        </p:spPr>
        <p:txBody>
          <a:bodyPr wrap="none" rtlCol="0">
            <a:spAutoFit/>
          </a:bodyPr>
          <a:lstStyle/>
          <a:p>
            <a:r>
              <a:rPr lang="en-US" dirty="0" smtClean="0"/>
              <a:t>B</a:t>
            </a:r>
            <a:endParaRPr lang="en-US" dirty="0"/>
          </a:p>
        </p:txBody>
      </p:sp>
      <p:sp>
        <p:nvSpPr>
          <p:cNvPr id="37" name="TextBox 36"/>
          <p:cNvSpPr txBox="1"/>
          <p:nvPr/>
        </p:nvSpPr>
        <p:spPr>
          <a:xfrm>
            <a:off x="4419600" y="3761601"/>
            <a:ext cx="372218" cy="276999"/>
          </a:xfrm>
          <a:prstGeom prst="rect">
            <a:avLst/>
          </a:prstGeom>
          <a:noFill/>
        </p:spPr>
        <p:txBody>
          <a:bodyPr wrap="none" rtlCol="0">
            <a:spAutoFit/>
          </a:bodyPr>
          <a:lstStyle/>
          <a:p>
            <a:r>
              <a:rPr lang="en-US" dirty="0" smtClean="0"/>
              <a:t>A1</a:t>
            </a:r>
            <a:endParaRPr lang="en-US" dirty="0"/>
          </a:p>
        </p:txBody>
      </p:sp>
      <p:sp>
        <p:nvSpPr>
          <p:cNvPr id="38" name="TextBox 37"/>
          <p:cNvSpPr txBox="1"/>
          <p:nvPr/>
        </p:nvSpPr>
        <p:spPr>
          <a:xfrm>
            <a:off x="3124200" y="4752201"/>
            <a:ext cx="372218" cy="276999"/>
          </a:xfrm>
          <a:prstGeom prst="rect">
            <a:avLst/>
          </a:prstGeom>
          <a:noFill/>
        </p:spPr>
        <p:txBody>
          <a:bodyPr wrap="none" rtlCol="0">
            <a:spAutoFit/>
          </a:bodyPr>
          <a:lstStyle/>
          <a:p>
            <a:r>
              <a:rPr lang="en-US" dirty="0" smtClean="0"/>
              <a:t>A2</a:t>
            </a:r>
            <a:endParaRPr lang="en-US" dirty="0"/>
          </a:p>
        </p:txBody>
      </p:sp>
      <p:sp>
        <p:nvSpPr>
          <p:cNvPr id="39" name="Line 22"/>
          <p:cNvSpPr>
            <a:spLocks noChangeShapeType="1"/>
          </p:cNvSpPr>
          <p:nvPr/>
        </p:nvSpPr>
        <p:spPr bwMode="auto">
          <a:xfrm>
            <a:off x="2133600" y="4038600"/>
            <a:ext cx="533400" cy="0"/>
          </a:xfrm>
          <a:prstGeom prst="line">
            <a:avLst/>
          </a:prstGeom>
          <a:noFill/>
          <a:ln w="9525">
            <a:solidFill>
              <a:schemeClr val="tx1"/>
            </a:solidFill>
            <a:round/>
            <a:headEnd/>
            <a:tailEnd/>
          </a:ln>
          <a:effectLst/>
        </p:spPr>
        <p:txBody>
          <a:bodyPr/>
          <a:lstStyle/>
          <a:p>
            <a:endParaRPr lang="en-US"/>
          </a:p>
        </p:txBody>
      </p:sp>
      <p:sp>
        <p:nvSpPr>
          <p:cNvPr id="40" name="Line 23"/>
          <p:cNvSpPr>
            <a:spLocks noChangeShapeType="1"/>
          </p:cNvSpPr>
          <p:nvPr/>
        </p:nvSpPr>
        <p:spPr bwMode="auto">
          <a:xfrm flipH="1">
            <a:off x="2286000" y="3962400"/>
            <a:ext cx="76200" cy="152400"/>
          </a:xfrm>
          <a:prstGeom prst="line">
            <a:avLst/>
          </a:prstGeom>
          <a:noFill/>
          <a:ln w="9525">
            <a:solidFill>
              <a:schemeClr val="tx1"/>
            </a:solidFill>
            <a:round/>
            <a:headEnd/>
            <a:tailEnd/>
          </a:ln>
          <a:effectLst/>
        </p:spPr>
        <p:txBody>
          <a:bodyPr/>
          <a:lstStyle/>
          <a:p>
            <a:endParaRPr lang="en-US"/>
          </a:p>
        </p:txBody>
      </p:sp>
      <p:sp>
        <p:nvSpPr>
          <p:cNvPr id="41" name="TextBox 40"/>
          <p:cNvSpPr txBox="1"/>
          <p:nvPr/>
        </p:nvSpPr>
        <p:spPr>
          <a:xfrm>
            <a:off x="2286000" y="3761601"/>
            <a:ext cx="364202" cy="276999"/>
          </a:xfrm>
          <a:prstGeom prst="rect">
            <a:avLst/>
          </a:prstGeom>
          <a:noFill/>
        </p:spPr>
        <p:txBody>
          <a:bodyPr wrap="none" rtlCol="0">
            <a:spAutoFit/>
          </a:bodyPr>
          <a:lstStyle/>
          <a:p>
            <a:r>
              <a:rPr lang="en-US" dirty="0" smtClean="0"/>
              <a:t>C1</a:t>
            </a:r>
            <a:endParaRPr lang="en-US" dirty="0"/>
          </a:p>
        </p:txBody>
      </p:sp>
      <p:sp>
        <p:nvSpPr>
          <p:cNvPr id="42" name="Line 10"/>
          <p:cNvSpPr>
            <a:spLocks noChangeShapeType="1"/>
          </p:cNvSpPr>
          <p:nvPr/>
        </p:nvSpPr>
        <p:spPr bwMode="auto">
          <a:xfrm>
            <a:off x="5867400" y="4495800"/>
            <a:ext cx="0" cy="1143000"/>
          </a:xfrm>
          <a:prstGeom prst="line">
            <a:avLst/>
          </a:prstGeom>
          <a:noFill/>
          <a:ln w="9525">
            <a:solidFill>
              <a:schemeClr val="tx1"/>
            </a:solidFill>
            <a:round/>
            <a:headEnd/>
            <a:tailEnd/>
          </a:ln>
          <a:effectLst/>
        </p:spPr>
        <p:txBody>
          <a:bodyPr/>
          <a:lstStyle/>
          <a:p>
            <a:endParaRPr lang="en-US"/>
          </a:p>
        </p:txBody>
      </p:sp>
      <p:sp>
        <p:nvSpPr>
          <p:cNvPr id="43" name="Line 17"/>
          <p:cNvSpPr>
            <a:spLocks noChangeShapeType="1"/>
          </p:cNvSpPr>
          <p:nvPr/>
        </p:nvSpPr>
        <p:spPr bwMode="auto">
          <a:xfrm>
            <a:off x="5791200" y="4953000"/>
            <a:ext cx="152400" cy="76200"/>
          </a:xfrm>
          <a:prstGeom prst="line">
            <a:avLst/>
          </a:prstGeom>
          <a:noFill/>
          <a:ln w="9525">
            <a:solidFill>
              <a:schemeClr val="tx1"/>
            </a:solidFill>
            <a:round/>
            <a:headEnd/>
            <a:tailEnd/>
          </a:ln>
          <a:effectLst/>
        </p:spPr>
        <p:txBody>
          <a:bodyPr/>
          <a:lstStyle/>
          <a:p>
            <a:endParaRPr lang="en-US"/>
          </a:p>
        </p:txBody>
      </p:sp>
      <p:sp>
        <p:nvSpPr>
          <p:cNvPr id="44" name="TextBox 43"/>
          <p:cNvSpPr txBox="1"/>
          <p:nvPr/>
        </p:nvSpPr>
        <p:spPr>
          <a:xfrm>
            <a:off x="5876182" y="4828401"/>
            <a:ext cx="372218" cy="276999"/>
          </a:xfrm>
          <a:prstGeom prst="rect">
            <a:avLst/>
          </a:prstGeom>
          <a:noFill/>
        </p:spPr>
        <p:txBody>
          <a:bodyPr wrap="none" rtlCol="0">
            <a:spAutoFit/>
          </a:bodyPr>
          <a:lstStyle/>
          <a:p>
            <a:r>
              <a:rPr lang="en-US" dirty="0" smtClean="0"/>
              <a:t>A3</a:t>
            </a:r>
            <a:endParaRPr lang="en-US" dirty="0"/>
          </a:p>
        </p:txBody>
      </p:sp>
      <p:sp>
        <p:nvSpPr>
          <p:cNvPr id="45" name="Oval 5"/>
          <p:cNvSpPr>
            <a:spLocks noChangeArrowheads="1"/>
          </p:cNvSpPr>
          <p:nvPr/>
        </p:nvSpPr>
        <p:spPr bwMode="auto">
          <a:xfrm>
            <a:off x="2590800" y="3657600"/>
            <a:ext cx="1676400" cy="838200"/>
          </a:xfrm>
          <a:prstGeom prst="ellipse">
            <a:avLst/>
          </a:prstGeom>
          <a:solidFill>
            <a:srgbClr val="C0C0C0"/>
          </a:solidFill>
          <a:ln w="9525">
            <a:solidFill>
              <a:schemeClr val="tx1"/>
            </a:solidFill>
            <a:round/>
            <a:headEnd/>
            <a:tailEnd/>
          </a:ln>
          <a:effectLst/>
        </p:spPr>
        <p:txBody>
          <a:bodyPr wrap="none" anchor="ctr"/>
          <a:lstStyle/>
          <a:p>
            <a:pPr algn="ctr"/>
            <a:r>
              <a:rPr lang="en-US" altLang="ja-JP" sz="1600" b="1" dirty="0" smtClean="0"/>
              <a:t>Coexistence</a:t>
            </a:r>
            <a:endParaRPr lang="en-US" altLang="ja-JP" sz="1600" b="1" dirty="0"/>
          </a:p>
          <a:p>
            <a:pPr algn="ctr"/>
            <a:r>
              <a:rPr lang="en-US" altLang="ja-JP" sz="1600" b="1" dirty="0" smtClean="0"/>
              <a:t>Management </a:t>
            </a:r>
          </a:p>
          <a:p>
            <a:pPr algn="ctr"/>
            <a:r>
              <a:rPr lang="en-US" altLang="ja-JP" sz="1600" b="1" dirty="0" smtClean="0"/>
              <a:t>Server</a:t>
            </a:r>
            <a:endParaRPr lang="en-US" altLang="ja-JP" sz="1600" b="1" dirty="0"/>
          </a:p>
        </p:txBody>
      </p:sp>
      <p:cxnSp>
        <p:nvCxnSpPr>
          <p:cNvPr id="48" name="Straight Connector 47"/>
          <p:cNvCxnSpPr>
            <a:stCxn id="45" idx="6"/>
            <a:endCxn id="15" idx="2"/>
          </p:cNvCxnSpPr>
          <p:nvPr/>
        </p:nvCxnSpPr>
        <p:spPr bwMode="auto">
          <a:xfrm>
            <a:off x="4267200" y="4076700"/>
            <a:ext cx="6096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Straight Connector 49"/>
          <p:cNvCxnSpPr>
            <a:stCxn id="15" idx="0"/>
          </p:cNvCxnSpPr>
          <p:nvPr/>
        </p:nvCxnSpPr>
        <p:spPr bwMode="auto">
          <a:xfrm rot="5400000" flipH="1" flipV="1">
            <a:off x="5638800" y="3581400"/>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p:nvPr/>
        </p:nvCxnSpPr>
        <p:spPr bwMode="auto">
          <a:xfrm rot="10800000">
            <a:off x="1295400" y="3505200"/>
            <a:ext cx="44196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 name="Straight Connector 54"/>
          <p:cNvCxnSpPr>
            <a:endCxn id="11" idx="0"/>
          </p:cNvCxnSpPr>
          <p:nvPr/>
        </p:nvCxnSpPr>
        <p:spPr bwMode="auto">
          <a:xfrm rot="5400000">
            <a:off x="1219200" y="3581400"/>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Straight Connector 58"/>
          <p:cNvCxnSpPr/>
          <p:nvPr/>
        </p:nvCxnSpPr>
        <p:spPr bwMode="auto">
          <a:xfrm rot="5400000">
            <a:off x="3352800" y="3429000"/>
            <a:ext cx="1524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0" name="TextBox 59"/>
          <p:cNvSpPr txBox="1"/>
          <p:nvPr/>
        </p:nvSpPr>
        <p:spPr>
          <a:xfrm>
            <a:off x="3352800" y="3228201"/>
            <a:ext cx="364202" cy="276999"/>
          </a:xfrm>
          <a:prstGeom prst="rect">
            <a:avLst/>
          </a:prstGeom>
          <a:noFill/>
        </p:spPr>
        <p:txBody>
          <a:bodyPr wrap="none" rtlCol="0">
            <a:spAutoFit/>
          </a:bodyPr>
          <a:lstStyle/>
          <a:p>
            <a:r>
              <a:rPr lang="en-US" dirty="0" smtClean="0"/>
              <a:t>C2</a:t>
            </a:r>
            <a:endParaRPr lang="en-US" dirty="0"/>
          </a:p>
        </p:txBody>
      </p:sp>
      <p:sp>
        <p:nvSpPr>
          <p:cNvPr id="52" name="Rectangle 51"/>
          <p:cNvSpPr/>
          <p:nvPr/>
        </p:nvSpPr>
        <p:spPr bwMode="auto">
          <a:xfrm>
            <a:off x="2362200" y="3352800"/>
            <a:ext cx="4343400" cy="32766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Footer Placeholder 45"/>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Logical entities</a:t>
            </a:r>
            <a:br>
              <a:rPr lang="en-US" sz="2400" dirty="0" smtClean="0"/>
            </a:br>
            <a:r>
              <a:rPr lang="en-US" sz="2400" dirty="0" smtClean="0"/>
              <a:t/>
            </a:r>
            <a:br>
              <a:rPr lang="en-US" sz="2400" dirty="0" smtClean="0"/>
            </a:br>
            <a:endParaRPr lang="en-US" sz="2400" dirty="0"/>
          </a:p>
        </p:txBody>
      </p:sp>
      <p:sp>
        <p:nvSpPr>
          <p:cNvPr id="3" name="Content Placeholder 2"/>
          <p:cNvSpPr>
            <a:spLocks noGrp="1"/>
          </p:cNvSpPr>
          <p:nvPr>
            <p:ph idx="1"/>
          </p:nvPr>
        </p:nvSpPr>
        <p:spPr>
          <a:xfrm>
            <a:off x="685800" y="1066800"/>
            <a:ext cx="7772400" cy="5181600"/>
          </a:xfrm>
        </p:spPr>
        <p:txBody>
          <a:bodyPr/>
          <a:lstStyle/>
          <a:p>
            <a:r>
              <a:rPr lang="en-US" sz="1600" dirty="0" smtClean="0"/>
              <a:t>802.19.1 logical entity</a:t>
            </a:r>
          </a:p>
          <a:p>
            <a:pPr lvl="1"/>
            <a:r>
              <a:rPr lang="en-US" sz="1800" dirty="0" smtClean="0"/>
              <a:t>An IEEE 802.19.1 logical entity is defined by its functional role(s) and interfaces with other IEEE 802.19.1 logical entities. It doesn’t need to be of material existence. The three types of logical entities defined are coexistence enabler (CE), coexistence management server (CMS) and coexistence database (CDB). </a:t>
            </a:r>
          </a:p>
          <a:p>
            <a:pPr lvl="1">
              <a:buNone/>
            </a:pPr>
            <a:endParaRPr lang="en-US" sz="1400" dirty="0" smtClean="0"/>
          </a:p>
          <a:p>
            <a:r>
              <a:rPr lang="en-US" sz="1600" dirty="0" smtClean="0"/>
              <a:t>Coexistence enabler</a:t>
            </a:r>
          </a:p>
          <a:p>
            <a:pPr lvl="1"/>
            <a:r>
              <a:rPr lang="en-US" sz="1400" dirty="0" smtClean="0"/>
              <a:t>Interact with TVDB networks or devices </a:t>
            </a:r>
            <a:endParaRPr lang="en-US" sz="1050" dirty="0" smtClean="0"/>
          </a:p>
          <a:p>
            <a:pPr lvl="2"/>
            <a:r>
              <a:rPr lang="en-US" sz="1200" dirty="0" smtClean="0"/>
              <a:t>Acquire information from TVBD network or device</a:t>
            </a:r>
            <a:endParaRPr lang="en-US" sz="1050" dirty="0" smtClean="0"/>
          </a:p>
          <a:p>
            <a:pPr lvl="2"/>
            <a:r>
              <a:rPr lang="en-US" sz="1200" dirty="0" smtClean="0"/>
              <a:t>Send commands and messages to TVBD network or device</a:t>
            </a:r>
            <a:endParaRPr lang="en-US" sz="1050" dirty="0" smtClean="0"/>
          </a:p>
          <a:p>
            <a:pPr lvl="1"/>
            <a:r>
              <a:rPr lang="en-US" sz="1400" dirty="0" smtClean="0"/>
              <a:t>Coexistence decision making</a:t>
            </a:r>
            <a:endParaRPr lang="en-US" sz="1050" dirty="0" smtClean="0"/>
          </a:p>
          <a:p>
            <a:pPr lvl="2"/>
            <a:r>
              <a:rPr lang="en-US" sz="1200" dirty="0" smtClean="0"/>
              <a:t>Within the coexistence policy, suggestions and guidelines received from Coexistence Management Server (if any)</a:t>
            </a:r>
            <a:endParaRPr lang="en-US" sz="1050" dirty="0" smtClean="0"/>
          </a:p>
          <a:p>
            <a:pPr lvl="2"/>
            <a:r>
              <a:rPr lang="en-US" sz="1200" dirty="0" smtClean="0"/>
              <a:t>Mainly used for autonomous decision making (decentralized deployment option)</a:t>
            </a:r>
            <a:endParaRPr lang="en-US" sz="1050" dirty="0" smtClean="0"/>
          </a:p>
          <a:p>
            <a:pPr lvl="1"/>
            <a:r>
              <a:rPr lang="en-US" sz="1400" dirty="0" smtClean="0"/>
              <a:t>Provides information to Coexistence Database, for example, information obtained from TVBD network or device</a:t>
            </a:r>
            <a:endParaRPr lang="en-US" sz="1050" dirty="0" smtClean="0"/>
          </a:p>
          <a:p>
            <a:pPr lvl="1"/>
            <a:r>
              <a:rPr lang="en-US" sz="1400" dirty="0" smtClean="0"/>
              <a:t>Exchanges information with other Coexistence Enablers</a:t>
            </a:r>
          </a:p>
          <a:p>
            <a:pPr lvl="1"/>
            <a:endParaRPr lang="en-US" sz="1400" dirty="0" smtClean="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22576</TotalTime>
  <Words>941</Words>
  <Application>Microsoft Office PowerPoint</Application>
  <PresentationFormat>On-screen Show (4:3)</PresentationFormat>
  <Paragraphs>165</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802-19-Submission</vt:lpstr>
      <vt:lpstr>P802.19.1 Assumptions and Architecture</vt:lpstr>
      <vt:lpstr>Abstract</vt:lpstr>
      <vt:lpstr>Assumptions</vt:lpstr>
      <vt:lpstr>Assumptions</vt:lpstr>
      <vt:lpstr>Assumptions</vt:lpstr>
      <vt:lpstr>Assumptions</vt:lpstr>
      <vt:lpstr>Assumptions</vt:lpstr>
      <vt:lpstr>  </vt:lpstr>
      <vt:lpstr>Logical entities  </vt:lpstr>
      <vt:lpstr>Logical entities  </vt:lpstr>
      <vt:lpstr>Interfaces  </vt:lpstr>
      <vt:lpstr>Interfaces  </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Scenarios in TVWS and  Possible Solutions</dc:title>
  <dc:creator>SUN</dc:creator>
  <cp:lastModifiedBy>Chen SUN (NICT)</cp:lastModifiedBy>
  <cp:revision>290</cp:revision>
  <cp:lastPrinted>1998-02-10T13:28:06Z</cp:lastPrinted>
  <dcterms:created xsi:type="dcterms:W3CDTF">2009-12-21T01:57:49Z</dcterms:created>
  <dcterms:modified xsi:type="dcterms:W3CDTF">2010-02-05T01:25:52Z</dcterms:modified>
</cp:coreProperties>
</file>