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1192" r:id="rId12"/>
    <p:sldId id="1193" r:id="rId13"/>
    <p:sldId id="1190" r:id="rId14"/>
    <p:sldId id="1194" r:id="rId15"/>
    <p:sldId id="877" r:id="rId16"/>
    <p:sldId id="942"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3BB55-725F-7E60-6540-7A9898A405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7A2518-FA63-0217-D042-41114E336357}"/>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0E8E1FBC-0773-78E4-81CB-86707BFF9F0C}"/>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136CD11-742F-7A15-7291-4FD6A03A14F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BBEA2AE2-F180-3CBF-C503-DE053155295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267BDAF-CF8D-39D5-0E8F-90CE811557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FFBF56B-2B4B-CD80-666A-3A7ACECC76DC}"/>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5864500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5F05BE-D698-8359-C5A6-E47279E4E7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4022D4-3E0C-906B-D1CD-FCAF78C680BB}"/>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D87384C2-7032-DB3C-4ABA-48D3411F51A3}"/>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02346A51-558D-E9FD-24F0-C77EE7EC9D6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E5C862B-7543-BE11-75D5-B0B38B80EB26}"/>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9F85B007-9F8C-EC74-EE92-2347DA91DE77}"/>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0976879-D472-28BE-58D1-1191E44CD8A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411750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802.18-25/0089r2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88-00-0000-rr-tag-minutes-21-august-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ncc.gov.ng/sites/default/files/2025-08/Draft-Regulatory-Guidelines-on-the-use-of-lower-6GHz.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87&amp;is_group=0000&amp;is_year=2025"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cc.gov.ng/sites/default/files/2025-08/Draft-Regulatory-Guidelines-on-the-use-of-lower-6GHz.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sei.anatel.gov.br/sei/modulos/pesquisa/md_pesq_documento_consulta_externa.php?8-74Kn1tDR89f1Q7RjX8EYU46IzCFD26Q9Xx5QNDbqZbY-6tATcfBPNKdk1fXsWFhBVgfea0R7kE7L87roMlQYnz1EXV3QRjTODFUn639RrVP6_nZ4qKZouZVMV03MlL"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federalregister.gov/documents/2025/08/26/2025-16291/2025-ntia-spectrum-policy-symposium?utm_campaign=subscription+mailing+list&amp;utm_medium=email&amp;utm_source=federalregister.gov"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Alex Krebs</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21 August 2025 RR-TAG call as shown in the document </a:t>
            </a:r>
            <a:r>
              <a:rPr lang="en-US" sz="1800" spc="-5" dirty="0">
                <a:solidFill>
                  <a:srgbClr val="FF0000"/>
                </a:solidFill>
                <a:latin typeface="+mj-lt"/>
                <a:cs typeface="Arial"/>
                <a:hlinkClick r:id="rId3"/>
              </a:rPr>
              <a:t>18-25/0088r0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Al Petrick</a:t>
            </a:r>
          </a:p>
          <a:p>
            <a:pPr marL="630238" marR="117475" lvl="1" indent="-230188" algn="just">
              <a:buChar char="•"/>
              <a:tabLst>
                <a:tab pos="230188" algn="l"/>
              </a:tabLst>
            </a:pPr>
            <a:r>
              <a:rPr lang="en-US" sz="1600" spc="-5" dirty="0">
                <a:cs typeface="Arial"/>
              </a:rPr>
              <a:t>Seconded:  </a:t>
            </a:r>
            <a:r>
              <a:rPr lang="en-US" sz="1600" spc="-5" dirty="0" err="1">
                <a:cs typeface="Arial"/>
              </a:rPr>
              <a:t>Chenhe</a:t>
            </a:r>
            <a:r>
              <a:rPr lang="en-US" sz="1600" spc="-5" dirty="0">
                <a:cs typeface="Arial"/>
              </a:rPr>
              <a:t> Ji</a:t>
            </a:r>
          </a:p>
          <a:p>
            <a:pPr marL="630238" marR="117475" lvl="1" indent="-230188" algn="just">
              <a:buChar char="•"/>
              <a:tabLst>
                <a:tab pos="230188" algn="l"/>
              </a:tabLst>
            </a:pPr>
            <a:r>
              <a:rPr lang="en-US" sz="1600" spc="-5" dirty="0">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#82 (1)</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84D06C-8EC9-2F51-C5CD-228C3C4565AC}"/>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1F9AB0E7-CC0E-28A4-515A-5E79108EC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D2CDAAAC-2B20-2D5C-7EB9-A2FB29242BBC}"/>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#82 (2)</a:t>
            </a:r>
          </a:p>
        </p:txBody>
      </p:sp>
      <p:pic>
        <p:nvPicPr>
          <p:cNvPr id="9" name="Picture 8">
            <a:extLst>
              <a:ext uri="{FF2B5EF4-FFF2-40B4-BE49-F238E27FC236}">
                <a16:creationId xmlns:a16="http://schemas.microsoft.com/office/drawing/2014/main" id="{6F3FEEA9-1D10-023D-B3B1-7D4772C5663D}"/>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05FCF479-B6EC-9317-424E-2EEC3CBE4DFF}"/>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503BB983-0714-9CAE-0344-A1DFCA0B1E2D}"/>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(Technical):  Move to approve document </a:t>
            </a:r>
            <a:r>
              <a:rPr lang="en-GB" sz="1800" dirty="0">
                <a:solidFill>
                  <a:schemeClr val="accent2"/>
                </a:solidFill>
                <a:latin typeface="+mj-lt"/>
              </a:rPr>
              <a:t>18-25/0084r3 </a:t>
            </a:r>
            <a:r>
              <a:rPr lang="en-US" sz="1800" spc="-5" dirty="0">
                <a:latin typeface="+mj-lt"/>
                <a:cs typeface="Arial"/>
              </a:rPr>
              <a:t>for review and approval by the IEEE 802 LMSC for submission </a:t>
            </a:r>
            <a:r>
              <a:rPr lang="en-GB" sz="1800" dirty="0">
                <a:latin typeface="+mj-lt"/>
              </a:rPr>
              <a:t>to the CEPT ECC PT1 #82</a:t>
            </a:r>
            <a:r>
              <a:rPr lang="en-US" sz="1800" dirty="0">
                <a:latin typeface="+mj-lt"/>
              </a:rPr>
              <a:t> </a:t>
            </a:r>
            <a:r>
              <a:rPr lang="en-GB" sz="1800" dirty="0">
                <a:latin typeface="+mj-lt"/>
              </a:rPr>
              <a:t>before the contribution deadline.  The IEEE 802.18 Chair is authorized to make editorial changes as necessary.</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  Pelin Salem</a:t>
            </a:r>
          </a:p>
          <a:p>
            <a:pPr marL="630238" marR="117475" lvl="1" indent="-230188" algn="just">
              <a:buChar char="•"/>
              <a:tabLst>
                <a:tab pos="230188" algn="l"/>
              </a:tabLst>
            </a:pPr>
            <a:r>
              <a:rPr lang="en-US" sz="1600" spc="-5" dirty="0">
                <a:latin typeface="+mj-lt"/>
                <a:cs typeface="Arial"/>
              </a:rPr>
              <a:t>Seconded:  Alex Krebs</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0 No, 2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083913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Regulatory Guidelines for the use of the lower part of the 6 GHz (5925 – 6425 MHz) band in Nigeria</a:t>
            </a:r>
          </a:p>
          <a:p>
            <a:pPr marL="630238" marR="117475" lvl="1" indent="-230188" algn="just">
              <a:buChar char="•"/>
              <a:tabLst>
                <a:tab pos="230188" algn="l"/>
              </a:tabLst>
            </a:pPr>
            <a:r>
              <a:rPr lang="en-US" sz="1600" spc="-5" dirty="0">
                <a:cs typeface="Arial"/>
              </a:rPr>
              <a:t>Publication date:  13 August 2025</a:t>
            </a:r>
          </a:p>
          <a:p>
            <a:pPr marL="630238" marR="117475" lvl="1" indent="-230188" algn="just">
              <a:buChar char="•"/>
              <a:tabLst>
                <a:tab pos="230188" algn="l"/>
              </a:tabLst>
            </a:pPr>
            <a:r>
              <a:rPr lang="en-US" sz="1600" spc="-5" dirty="0">
                <a:cs typeface="Arial"/>
              </a:rPr>
              <a:t>Closing date for response:  3 September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https://www.ncc.gov.ng/sites/default/files/2025-08/Draft-Regulatory-Guidelines-on-the-use-of-lower-6GHz.pdf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18-25/0087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2EC2D-9A42-726B-8D0B-A60B0277C625}"/>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CDA62FC4-3B2F-B006-24F6-743DE043C2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a:extLst>
              <a:ext uri="{FF2B5EF4-FFF2-40B4-BE49-F238E27FC236}">
                <a16:creationId xmlns:a16="http://schemas.microsoft.com/office/drawing/2014/main" id="{AF97AD2F-E946-753D-6E64-A8B2CB9A02CB}"/>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(2)</a:t>
            </a:r>
          </a:p>
        </p:txBody>
      </p:sp>
      <p:pic>
        <p:nvPicPr>
          <p:cNvPr id="9" name="Picture 8">
            <a:extLst>
              <a:ext uri="{FF2B5EF4-FFF2-40B4-BE49-F238E27FC236}">
                <a16:creationId xmlns:a16="http://schemas.microsoft.com/office/drawing/2014/main" id="{E258F580-B6E5-DD3A-24CB-E0BABBD4F637}"/>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7EFED96-C1A4-BC92-EF9C-FF5D3A61B3A3}"/>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E8DDE77B-6AA3-6E57-F131-AF62650DE603}"/>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18-25/0087r1 </a:t>
            </a:r>
            <a:r>
              <a:rPr lang="en-US" sz="1800" spc="-5" dirty="0">
                <a:latin typeface="+mj-lt"/>
                <a:cs typeface="Arial"/>
              </a:rPr>
              <a:t>in response to the </a:t>
            </a:r>
            <a:r>
              <a:rPr lang="en-CA" sz="1800" dirty="0">
                <a:latin typeface="+mj-lt"/>
              </a:rPr>
              <a:t>Nigerian Communications Commission (NCC)</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Regulatory Guidelines for the use of the lower part of the 6 GHz (5925 – 6425 MHz) band in Nigeria</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NCC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(11 Yes, 0 No, 2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289840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28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Nigeria NCC:  </a:t>
            </a:r>
            <a:r>
              <a:rPr lang="en-US" sz="1400" dirty="0">
                <a:hlinkClick r:id="rId4"/>
              </a:rPr>
              <a:t>Regulatory Guidelines for the use of the lower part of the 6 GHz (5925 – 6425) MHz band in Nigeria</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2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Brazil</a:t>
            </a:r>
          </a:p>
          <a:p>
            <a:pPr marL="1030288" marR="117475" lvl="2" indent="-230188" algn="just">
              <a:buClrTx/>
              <a:buFont typeface="Times New Roman" pitchFamily="16" charset="0"/>
              <a:buChar char="•"/>
              <a:tabLst>
                <a:tab pos="230188" algn="l"/>
              </a:tabLst>
            </a:pPr>
            <a:r>
              <a:rPr lang="en-US" sz="1400" dirty="0">
                <a:solidFill>
                  <a:schemeClr val="tx1"/>
                </a:solidFill>
              </a:rPr>
              <a:t>On 28 August 2025, </a:t>
            </a:r>
            <a:r>
              <a:rPr lang="en-US" sz="1400" dirty="0" err="1"/>
              <a:t>Anatel</a:t>
            </a:r>
            <a:r>
              <a:rPr lang="en-US" sz="1400" dirty="0"/>
              <a:t> publishes a </a:t>
            </a:r>
            <a:r>
              <a:rPr lang="en-US" sz="1400" dirty="0">
                <a:hlinkClick r:id="rId3"/>
              </a:rPr>
              <a:t>report</a:t>
            </a:r>
            <a:r>
              <a:rPr lang="en-US" sz="1400" dirty="0"/>
              <a:t> on the Public Consultation process for the 6 GHz band Notice. </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t>On 10 September 2025, NTIA will </a:t>
            </a:r>
            <a:r>
              <a:rPr lang="en-US" sz="1400" dirty="0">
                <a:hlinkClick r:id="rId4"/>
              </a:rPr>
              <a:t>host</a:t>
            </a:r>
            <a:r>
              <a:rPr lang="en-US" sz="1400" dirty="0"/>
              <a:t> a public spectrum policy symposium that announces its spectrum policy.</a:t>
            </a:r>
            <a:endParaRPr lang="en-US" sz="1400" dirty="0">
              <a:solidFill>
                <a:schemeClr val="tx1"/>
              </a:solidFill>
            </a:endParaRPr>
          </a:p>
          <a:p>
            <a:pPr marL="230188" marR="117475" indent="-230188" algn="just">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30021390"/>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Not considered (running out </a:t>
            </a:r>
            <a:r>
              <a:rPr lang="en-US" sz="1800" b="0" kern="0" spc="-5">
                <a:solidFill>
                  <a:schemeClr val="tx1"/>
                </a:solidFill>
                <a:latin typeface="+mj-lt"/>
                <a:cs typeface="Arial"/>
              </a:rPr>
              <a:t>of time)</a:t>
            </a:r>
            <a:endParaRPr lang="en-US" sz="1800" b="0" kern="0" spc="-5" dirty="0">
              <a:solidFill>
                <a:schemeClr val="tx1"/>
              </a:solidFill>
              <a:latin typeface="+mj-lt"/>
              <a:cs typeface="Arial"/>
            </a:endParaRP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3:55pm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Submission to CEPT ECC PT1 #82</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Proposed response to Nigeria NCC’s consultation re: the lower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81988</TotalTime>
  <Words>2329</Words>
  <Application>Microsoft Office PowerPoint</Application>
  <PresentationFormat>Widescreen</PresentationFormat>
  <Paragraphs>389</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Submission to CEPT ECC PT1 #82 (1)</vt:lpstr>
      <vt:lpstr>Submission to CEPT ECC PT1 #82 (2)</vt:lpstr>
      <vt:lpstr>Nigeria NCC’s consultation re the lower 6 GHz band (1)</vt:lpstr>
      <vt:lpstr>Nigeria NCC’s consultation re the lower 6 GHz band (2)</vt:lpstr>
      <vt:lpstr>Status of ongoing consultations</vt:lpstr>
      <vt:lpstr>General discussion items</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18-25/0089r2</dc:title>
  <dc:creator>Edward Au</dc:creator>
  <cp:keywords>28 August 2025</cp:keywords>
  <cp:lastModifiedBy>Edward Au</cp:lastModifiedBy>
  <cp:revision>6919</cp:revision>
  <cp:lastPrinted>1601-01-01T00:00:00Z</cp:lastPrinted>
  <dcterms:created xsi:type="dcterms:W3CDTF">2016-03-03T14:54:45Z</dcterms:created>
  <dcterms:modified xsi:type="dcterms:W3CDTF">2025-08-28T23:43:40Z</dcterms:modified>
  <cp:category>IEEE 802.18 RR-TAG agenda</cp:category>
</cp:coreProperties>
</file>