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2"/>
  </p:notesMasterIdLst>
  <p:handoutMasterIdLst>
    <p:handoutMasterId r:id="rId23"/>
  </p:handoutMasterIdLst>
  <p:sldIdLst>
    <p:sldId id="256" r:id="rId2"/>
    <p:sldId id="876" r:id="rId3"/>
    <p:sldId id="857" r:id="rId4"/>
    <p:sldId id="908" r:id="rId5"/>
    <p:sldId id="604" r:id="rId6"/>
    <p:sldId id="624" r:id="rId7"/>
    <p:sldId id="605" r:id="rId8"/>
    <p:sldId id="843" r:id="rId9"/>
    <p:sldId id="866" r:id="rId10"/>
    <p:sldId id="845" r:id="rId11"/>
    <p:sldId id="1192" r:id="rId12"/>
    <p:sldId id="1193" r:id="rId13"/>
    <p:sldId id="1190" r:id="rId14"/>
    <p:sldId id="1194" r:id="rId15"/>
    <p:sldId id="877" r:id="rId16"/>
    <p:sldId id="942" r:id="rId17"/>
    <p:sldId id="898" r:id="rId18"/>
    <p:sldId id="933" r:id="rId19"/>
    <p:sldId id="856" r:id="rId20"/>
    <p:sldId id="864"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248" autoAdjust="0"/>
    <p:restoredTop sz="96247" autoAdjust="0"/>
  </p:normalViewPr>
  <p:slideViewPr>
    <p:cSldViewPr>
      <p:cViewPr varScale="1">
        <p:scale>
          <a:sx n="99" d="100"/>
          <a:sy n="99" d="100"/>
        </p:scale>
        <p:origin x="1278" y="306"/>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8/25/2025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AB24DD-54F2-2476-00B2-CA906A96939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BC3A990-A95A-134D-71F2-963E3C9609AF}"/>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26BF4D1-9828-9BBB-A6A6-03A8E4C230DD}"/>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54E4BD0-C4D0-0FE8-1125-9BF64B2C19FA}"/>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6109920D-8BD2-CFE4-E84A-85577A3BBF23}"/>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E38A897B-A881-96CB-AF45-0B836A96ED6F}"/>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00038C04-907D-5205-9B4D-01A0054C693C}"/>
              </a:ext>
            </a:extLst>
          </p:cNvPr>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7995630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73BB55-725F-7E60-6540-7A9898A405A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E7A2518-FA63-0217-D042-41114E336357}"/>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0E8E1FBC-0773-78E4-81CB-86707BFF9F0C}"/>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5136CD11-742F-7A15-7291-4FD6A03A14F0}"/>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BBEA2AE2-F180-3CBF-C503-DE0531552951}"/>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6267BDAF-CF8D-39D5-0E8F-90CE81155752}"/>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0FFBF56B-2B4B-CD80-666A-3A7ACECC76DC}"/>
              </a:ext>
            </a:extLst>
          </p:cNvPr>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5864500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0731527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A24AE5-E0C7-2D8F-E3DE-396E8248AE4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D43578A-80C9-AF42-E70D-6D9D5CC62F7F}"/>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C1BBE0F7-196C-D7FE-D2CD-08870AB6EA94}"/>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50841ABF-076D-9D78-9812-7564C8700EB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CA97D8D8-BDA7-497E-EC94-E6116BBED091}"/>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5905FF7E-CDB3-7618-DE41-EE7A10AB502E}"/>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A067FC6D-E817-1A63-CFC3-0B4EF858005A}"/>
              </a:ext>
            </a:extLst>
          </p:cNvPr>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1945609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5F05BE-D698-8359-C5A6-E47279E4E75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14022D4-3E0C-906B-D1CD-FCAF78C680BB}"/>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D87384C2-7032-DB3C-4ABA-48D3411F51A3}"/>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02346A51-558D-E9FD-24F0-C77EE7EC9D62}"/>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5E5C862B-7543-BE11-75D5-B0B38B80EB26}"/>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9F85B007-9F8C-EC74-EE92-2347DA91DE77}"/>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30976879-D472-28BE-58D1-1191E44CD8AD}"/>
              </a:ext>
            </a:extLst>
          </p:cNvPr>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7411750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August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802.18-25/0089r0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5/18-25-0088-00-0000-rr-tag-minutes-21-august-2025.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ocuments?is_dcn=0071&amp;is_group=0000&amp;is_year=2025" TargetMode="External"/><Relationship Id="rId7"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mentor.ieee.org/802.18/documents?is_dcn=0084&amp;is_group=0000&amp;is_year=2025" TargetMode="External"/><Relationship Id="rId5" Type="http://schemas.openxmlformats.org/officeDocument/2006/relationships/hyperlink" Target="https://www.cept.org/ecc/groups/ecc/ecc-pt1/client/meeting-calendar/event-details?meetingid=4528" TargetMode="External"/><Relationship Id="rId4" Type="http://schemas.openxmlformats.org/officeDocument/2006/relationships/hyperlink" Target="https://www.cept.org/ecc/groups/ecc/ecc-pt1/client/meeting-calendar/event-details?meetingid=4802"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ncc.gov.ng/sites/default/files/2025-08/Draft-Regulatory-Guidelines-on-the-use-of-lower-6GHz.pdf"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87&amp;is_group=0000&amp;is_year=2025"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ncc.gov.ng/sites/default/files/2025-08/Draft-Regulatory-Guidelines-on-the-use-of-lower-6GHz.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ocuments?is_dcn=0075&amp;is_group=0000&amp;is_year=2025"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76&amp;is_group=0000&amp;is_year=2025"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hyperlink" Target="https://web.cvent.com/event/346880a3-b2d2-4149-94be-bd29b206f5cc/summary"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5-08-01.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August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28 August 2025</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2040465738"/>
              </p:ext>
            </p:extLst>
          </p:nvPr>
        </p:nvGraphicFramePr>
        <p:xfrm>
          <a:off x="3048000" y="4191000"/>
          <a:ext cx="8305801" cy="187286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2514601">
                  <a:extLst>
                    <a:ext uri="{9D8B030D-6E8A-4147-A177-3AD203B41FA5}">
                      <a16:colId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val="10002"/>
                  </a:ext>
                </a:extLst>
              </a:tr>
              <a:tr h="370840">
                <a:tc>
                  <a:txBody>
                    <a:bodyPr/>
                    <a:lstStyle/>
                    <a:p>
                      <a:r>
                        <a:rPr lang="en-US" sz="1400" dirty="0"/>
                        <a:t>Al Petrick</a:t>
                      </a:r>
                    </a:p>
                  </a:txBody>
                  <a:tcPr/>
                </a:tc>
                <a:tc>
                  <a:txBody>
                    <a:bodyPr/>
                    <a:lstStyle/>
                    <a:p>
                      <a:r>
                        <a:rPr lang="en-US" altLang="en-US" sz="1400" kern="1200" dirty="0">
                          <a:solidFill>
                            <a:schemeClr val="tx1"/>
                          </a:solidFill>
                          <a:latin typeface="+mn-lt"/>
                          <a:ea typeface="+mn-ea"/>
                          <a:cs typeface="Arial" panose="020B0604020202020204" pitchFamily="34" charset="0"/>
                        </a:rPr>
                        <a:t>Jones-</a:t>
                      </a:r>
                      <a:r>
                        <a:rPr lang="en-US" altLang="en-US" sz="1400" kern="1200" dirty="0" err="1">
                          <a:solidFill>
                            <a:schemeClr val="tx1"/>
                          </a:solidFill>
                          <a:latin typeface="+mn-lt"/>
                          <a:ea typeface="+mn-ea"/>
                          <a:cs typeface="Arial" panose="020B0604020202020204" pitchFamily="34" charset="0"/>
                        </a:rPr>
                        <a:t>Petrick</a:t>
                      </a:r>
                      <a:r>
                        <a:rPr lang="en-US" altLang="en-US" sz="1400" kern="1200" dirty="0">
                          <a:solidFill>
                            <a:schemeClr val="tx1"/>
                          </a:solidFill>
                          <a:latin typeface="+mn-lt"/>
                          <a:ea typeface="+mn-ea"/>
                          <a:cs typeface="Arial" panose="020B0604020202020204" pitchFamily="34" charset="0"/>
                        </a:rPr>
                        <a:t> Associates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val="10003"/>
                  </a:ext>
                </a:extLst>
              </a:tr>
              <a:tr h="370840">
                <a:tc>
                  <a:txBody>
                    <a:bodyPr/>
                    <a:lstStyle/>
                    <a:p>
                      <a:r>
                        <a:rPr lang="en-US" sz="1400" dirty="0" err="1"/>
                        <a:t>Chenhe</a:t>
                      </a:r>
                      <a:r>
                        <a:rPr lang="en-US" sz="1400" dirty="0"/>
                        <a:t> Ji</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jichenhe@huawei.com</a:t>
                      </a:r>
                    </a:p>
                  </a:txBody>
                  <a:tcPr/>
                </a:tc>
                <a:extLst>
                  <a:ext uri="{0D108BD9-81ED-4DB2-BD59-A6C34878D82A}">
                    <a16:rowId xmlns:a16="http://schemas.microsoft.com/office/drawing/2014/main" val="171843477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  </a:t>
            </a:r>
          </a:p>
          <a:p>
            <a:pPr marL="630238" marR="117475" lvl="1" indent="-230188" algn="just">
              <a:buChar char="•"/>
              <a:tabLst>
                <a:tab pos="230188" algn="l"/>
              </a:tabLst>
            </a:pPr>
            <a:r>
              <a:rPr lang="en-US" sz="1600" spc="-5" dirty="0">
                <a:latin typeface="+mj-lt"/>
                <a:cs typeface="Arial"/>
              </a:rPr>
              <a:t>Discussion:  </a:t>
            </a:r>
          </a:p>
          <a:p>
            <a:pPr marL="630238" marR="117475" lvl="1" indent="-230188" algn="just">
              <a:buChar char="•"/>
              <a:tabLst>
                <a:tab pos="230188" algn="l"/>
              </a:tabLst>
            </a:pPr>
            <a:r>
              <a:rPr lang="en-US" sz="1600" spc="-5" dirty="0">
                <a:latin typeface="+mj-lt"/>
                <a:cs typeface="Arial"/>
              </a:rPr>
              <a:t>Vote:  </a:t>
            </a:r>
          </a:p>
          <a:p>
            <a:pPr marL="400050" marR="117475" lvl="1" indent="0" algn="just">
              <a:tabLst>
                <a:tab pos="230188" algn="l"/>
              </a:tabLst>
            </a:pPr>
            <a:endParaRPr lang="en-US" sz="1600" spc="-5" dirty="0">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21 August 2025 RR-TAG call as shown in the document </a:t>
            </a:r>
            <a:r>
              <a:rPr lang="en-US" sz="1800" spc="-5" dirty="0">
                <a:solidFill>
                  <a:srgbClr val="FF0000"/>
                </a:solidFill>
                <a:latin typeface="+mj-lt"/>
                <a:cs typeface="Arial"/>
                <a:hlinkClick r:id="rId3"/>
              </a:rPr>
              <a:t>18-25/0088r0</a:t>
            </a:r>
            <a:r>
              <a:rPr lang="en-US" sz="1800" spc="-5" dirty="0">
                <a:latin typeface="+mj-lt"/>
                <a:cs typeface="Arial"/>
              </a:rPr>
              <a:t> with editorial privilege for the IEEE 802.18 Chair. </a:t>
            </a:r>
          </a:p>
          <a:p>
            <a:pPr marL="630238" marR="117475" lvl="1" indent="-230188" algn="just">
              <a:buChar char="•"/>
              <a:tabLst>
                <a:tab pos="230188" algn="l"/>
              </a:tabLst>
            </a:pPr>
            <a:r>
              <a:rPr lang="en-US" sz="1600" spc="-5" dirty="0">
                <a:cs typeface="Arial"/>
              </a:rPr>
              <a:t>Moved:</a:t>
            </a:r>
          </a:p>
          <a:p>
            <a:pPr marL="630238" marR="117475" lvl="1" indent="-230188" algn="just">
              <a:buChar char="•"/>
              <a:tabLst>
                <a:tab pos="230188" algn="l"/>
              </a:tabLst>
            </a:pPr>
            <a:r>
              <a:rPr lang="en-US" sz="1600" spc="-5" dirty="0">
                <a:cs typeface="Arial"/>
              </a:rPr>
              <a:t>Seconded:  </a:t>
            </a:r>
          </a:p>
          <a:p>
            <a:pPr marL="630238" marR="117475" lvl="1" indent="-230188" algn="just">
              <a:buChar char="•"/>
              <a:tabLst>
                <a:tab pos="230188" algn="l"/>
              </a:tabLst>
            </a:pPr>
            <a:r>
              <a:rPr lang="en-US" sz="1600" spc="-5" dirty="0">
                <a:cs typeface="Arial"/>
              </a:rPr>
              <a:t>Discussion:  </a:t>
            </a:r>
          </a:p>
          <a:p>
            <a:pPr marL="630238" marR="117475" lvl="1" indent="-230188" algn="just">
              <a:buFont typeface="Times New Roman" pitchFamily="16" charset="0"/>
              <a:buChar char="•"/>
              <a:tabLst>
                <a:tab pos="230188" algn="l"/>
              </a:tabLst>
            </a:pPr>
            <a:r>
              <a:rPr lang="en-US" sz="1600" spc="-5" dirty="0">
                <a:latin typeface="+mj-lt"/>
                <a:cs typeface="Arial"/>
              </a:rPr>
              <a:t>Vote:  </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400050" marR="117475" lvl="1" indent="0" algn="just">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70F7B2C8-C46F-453B-7E98-7ACF5F4D42E1}"/>
              </a:ext>
            </a:extLst>
          </p:cNvPr>
          <p:cNvSpPr>
            <a:spLocks noGrp="1"/>
          </p:cNvSpPr>
          <p:nvPr>
            <p:ph type="dt" idx="15"/>
          </p:nvPr>
        </p:nvSpPr>
        <p:spPr>
          <a:xfrm>
            <a:off x="914400" y="336550"/>
            <a:ext cx="3048000" cy="273050"/>
          </a:xfrm>
        </p:spPr>
        <p:txBody>
          <a:bodyPr/>
          <a:lstStyle/>
          <a:p>
            <a:r>
              <a:rPr lang="en-US" dirty="0"/>
              <a:t>August 2025</a:t>
            </a:r>
            <a:endParaRPr lang="en-GB" dirty="0"/>
          </a:p>
        </p:txBody>
      </p:sp>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4A50CE-F8C3-3E77-77EE-61EFE078EB4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E60F3F7E-FE0C-699E-50EF-2FD6D45E513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a:extLst>
              <a:ext uri="{FF2B5EF4-FFF2-40B4-BE49-F238E27FC236}">
                <a16:creationId xmlns:a16="http://schemas.microsoft.com/office/drawing/2014/main" id="{7A65BCCD-2824-705B-C07E-5743FAA4A1AA}"/>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Submission to CEPT ECC PT1 CG#6 (1)</a:t>
            </a:r>
          </a:p>
        </p:txBody>
      </p:sp>
      <p:sp>
        <p:nvSpPr>
          <p:cNvPr id="10" name="Content Placeholder 2">
            <a:extLst>
              <a:ext uri="{FF2B5EF4-FFF2-40B4-BE49-F238E27FC236}">
                <a16:creationId xmlns:a16="http://schemas.microsoft.com/office/drawing/2014/main" id="{9F394649-3B23-C460-BD6C-12FA2F2E029A}"/>
              </a:ext>
            </a:extLst>
          </p:cNvPr>
          <p:cNvSpPr>
            <a:spLocks noGrp="1"/>
          </p:cNvSpPr>
          <p:nvPr>
            <p:ph idx="1"/>
          </p:nvPr>
        </p:nvSpPr>
        <p:spPr>
          <a:xfrm>
            <a:off x="914400" y="1524000"/>
            <a:ext cx="10475384" cy="4727574"/>
          </a:xfrm>
        </p:spPr>
        <p:txBody>
          <a:bodyPr/>
          <a:lstStyle/>
          <a:p>
            <a:pPr marL="230188" marR="117475" indent="-230188" algn="just">
              <a:buFont typeface="Times New Roman" pitchFamily="16" charset="0"/>
              <a:buChar char="•"/>
              <a:tabLst>
                <a:tab pos="230188" algn="l"/>
              </a:tabLst>
            </a:pPr>
            <a:r>
              <a:rPr lang="en-US" sz="1800" dirty="0"/>
              <a:t>Background</a:t>
            </a:r>
          </a:p>
          <a:p>
            <a:pPr marL="630238" marR="117475" lvl="1" indent="-230188" algn="just">
              <a:buFont typeface="Times New Roman" pitchFamily="16" charset="0"/>
              <a:buChar char="•"/>
              <a:tabLst>
                <a:tab pos="230188" algn="l"/>
              </a:tabLst>
            </a:pPr>
            <a:r>
              <a:rPr lang="en-US" altLang="en-US" sz="1600" dirty="0">
                <a:cs typeface="Arial" panose="020B0604020202020204" pitchFamily="34" charset="0"/>
              </a:rPr>
              <a:t>Ongoing work of ECC PT1 with regards to whether or not a guard band is needed at the bottom end of the upper 6 GHz band to protect Wi-Fi (and other unlicensed technologies) at the top end of the lower 6 GHz band from IMT signal levels (</a:t>
            </a:r>
            <a:r>
              <a:rPr lang="en-US" altLang="en-US" sz="1600" dirty="0">
                <a:cs typeface="Arial" panose="020B0604020202020204" pitchFamily="34" charset="0"/>
                <a:hlinkClick r:id="rId3"/>
              </a:rPr>
              <a:t>18-25/0071</a:t>
            </a:r>
            <a:r>
              <a:rPr lang="en-US" altLang="en-US" sz="1600" dirty="0">
                <a:cs typeface="Arial" panose="020B0604020202020204" pitchFamily="34" charset="0"/>
              </a:rPr>
              <a:t>)</a:t>
            </a:r>
            <a:endParaRPr lang="en-US" sz="1600" dirty="0"/>
          </a:p>
          <a:p>
            <a:pPr marL="230188" marR="117475" indent="-230188" algn="just">
              <a:spcBef>
                <a:spcPts val="1200"/>
              </a:spcBef>
              <a:buFont typeface="Times New Roman" pitchFamily="16" charset="0"/>
              <a:buChar char="•"/>
              <a:tabLst>
                <a:tab pos="230188" algn="l"/>
              </a:tabLst>
            </a:pPr>
            <a:r>
              <a:rPr lang="en-US" sz="1800" dirty="0"/>
              <a:t>Timeline:</a:t>
            </a:r>
          </a:p>
          <a:p>
            <a:pPr marL="630238" marR="117475" lvl="1" indent="-230188" algn="just">
              <a:buChar char="•"/>
              <a:tabLst>
                <a:tab pos="230188" algn="l"/>
              </a:tabLst>
            </a:pPr>
            <a:r>
              <a:rPr lang="en-US" sz="1600" spc="-5" dirty="0">
                <a:cs typeface="Arial"/>
              </a:rPr>
              <a:t>The upcoming hybrid meeting of the CEPT ECC PT1 CG#6 (</a:t>
            </a:r>
            <a:r>
              <a:rPr lang="en-CA" sz="1600" dirty="0"/>
              <a:t>MFCN U6GHz vs incumbents) is scheduled from 26 August 2025 to 28 August 2025.  </a:t>
            </a:r>
            <a:r>
              <a:rPr lang="en-CA" sz="1600" spc="-5" dirty="0">
                <a:cs typeface="Arial"/>
              </a:rPr>
              <a:t>Any submission is due at 6:00pm CEST on 20 August 2025</a:t>
            </a:r>
          </a:p>
          <a:p>
            <a:pPr marL="630238" marR="117475" lvl="1" indent="-230188" algn="just">
              <a:buChar char="•"/>
              <a:tabLst>
                <a:tab pos="230188" algn="l"/>
              </a:tabLst>
            </a:pPr>
            <a:r>
              <a:rPr lang="en-CA" sz="1600" spc="-5" dirty="0">
                <a:cs typeface="Arial"/>
              </a:rPr>
              <a:t>The main meeting of the CEPT ECC PT1 #82 is scheduled from 15 September 2025 to 19 September 2025.  Any submission is due at 1:00pm CEST on 9 September 2025.</a:t>
            </a:r>
            <a:endParaRPr lang="en-US" sz="1600" spc="-5" dirty="0">
              <a:cs typeface="Arial"/>
            </a:endParaRPr>
          </a:p>
          <a:p>
            <a:pPr marL="230188" marR="117475" indent="-230188" algn="just">
              <a:spcBef>
                <a:spcPts val="12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4"/>
              </a:rPr>
              <a:t>https://www.cept.org/ecc/groups/ecc/ecc-pt1/client/meeting-calendar/event-details?meetingid=4802</a:t>
            </a:r>
            <a:r>
              <a:rPr lang="en-US" sz="1600" dirty="0"/>
              <a:t> </a:t>
            </a:r>
          </a:p>
          <a:p>
            <a:pPr marL="630238" marR="117475" lvl="1" indent="-230188" algn="just">
              <a:spcBef>
                <a:spcPts val="600"/>
              </a:spcBef>
              <a:buFont typeface="Times New Roman" pitchFamily="16" charset="0"/>
              <a:buChar char="•"/>
              <a:tabLst>
                <a:tab pos="230188" algn="l"/>
              </a:tabLst>
            </a:pPr>
            <a:r>
              <a:rPr lang="en-US" sz="1600" dirty="0">
                <a:hlinkClick r:id="rId5"/>
              </a:rPr>
              <a:t>https://www.cept.org/ecc/groups/ecc/ecc-pt1/client/meeting-calendar/event-details?meetingid=4528</a:t>
            </a:r>
            <a:r>
              <a:rPr lang="en-US" sz="1600" dirty="0"/>
              <a:t> </a:t>
            </a:r>
          </a:p>
          <a:p>
            <a:pPr marL="230188" marR="117475" indent="-230188" algn="just">
              <a:spcBef>
                <a:spcPts val="1200"/>
              </a:spcBef>
              <a:buChar char="•"/>
              <a:tabLst>
                <a:tab pos="230188" algn="l"/>
              </a:tabLst>
            </a:pPr>
            <a:r>
              <a:rPr lang="en-US" sz="1800" spc="-5" dirty="0">
                <a:cs typeface="Arial"/>
              </a:rPr>
              <a:t>Draft submission</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6"/>
              </a:rPr>
              <a:t>18-25/0084</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43225E24-B47F-35AC-8540-01F9B4FD164F}"/>
              </a:ext>
            </a:extLst>
          </p:cNvPr>
          <p:cNvPicPr>
            <a:picLocks noChangeAspect="1"/>
          </p:cNvPicPr>
          <p:nvPr/>
        </p:nvPicPr>
        <p:blipFill>
          <a:blip r:embed="rId7"/>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9C68004C-EB2F-5A13-D7AE-3FEDD1C0B6B1}"/>
              </a:ext>
            </a:extLst>
          </p:cNvPr>
          <p:cNvSpPr>
            <a:spLocks noGrp="1"/>
          </p:cNvSpPr>
          <p:nvPr>
            <p:ph type="dt" idx="15"/>
          </p:nvPr>
        </p:nvSpPr>
        <p:spPr>
          <a:xfrm>
            <a:off x="914400" y="336550"/>
            <a:ext cx="3048000" cy="273050"/>
          </a:xfrm>
        </p:spPr>
        <p:txBody>
          <a:bodyPr/>
          <a:lstStyle/>
          <a:p>
            <a:r>
              <a:rPr lang="en-US" dirty="0"/>
              <a:t>August 2025</a:t>
            </a:r>
            <a:endParaRPr lang="en-GB" dirty="0"/>
          </a:p>
        </p:txBody>
      </p:sp>
    </p:spTree>
    <p:extLst>
      <p:ext uri="{BB962C8B-B14F-4D97-AF65-F5344CB8AC3E}">
        <p14:creationId xmlns:p14="http://schemas.microsoft.com/office/powerpoint/2010/main" val="31466621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84D06C-8EC9-2F51-C5CD-228C3C4565AC}"/>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1F9AB0E7-CC0E-28A4-515A-5E79108EC69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a:extLst>
              <a:ext uri="{FF2B5EF4-FFF2-40B4-BE49-F238E27FC236}">
                <a16:creationId xmlns:a16="http://schemas.microsoft.com/office/drawing/2014/main" id="{D2CDAAAC-2B20-2D5C-7EB9-A2FB29242BBC}"/>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Submission to CEPT ECC PT1 CG#6 (2)</a:t>
            </a:r>
          </a:p>
        </p:txBody>
      </p:sp>
      <p:pic>
        <p:nvPicPr>
          <p:cNvPr id="9" name="Picture 8">
            <a:extLst>
              <a:ext uri="{FF2B5EF4-FFF2-40B4-BE49-F238E27FC236}">
                <a16:creationId xmlns:a16="http://schemas.microsoft.com/office/drawing/2014/main" id="{6F3FEEA9-1D10-023D-B3B1-7D4772C5663D}"/>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05FCF479-B6EC-9317-424E-2EEC3CBE4DFF}"/>
              </a:ext>
            </a:extLst>
          </p:cNvPr>
          <p:cNvSpPr>
            <a:spLocks noGrp="1"/>
          </p:cNvSpPr>
          <p:nvPr>
            <p:ph type="dt" idx="15"/>
          </p:nvPr>
        </p:nvSpPr>
        <p:spPr>
          <a:xfrm>
            <a:off x="914400" y="336550"/>
            <a:ext cx="3048000" cy="273050"/>
          </a:xfrm>
        </p:spPr>
        <p:txBody>
          <a:bodyPr/>
          <a:lstStyle/>
          <a:p>
            <a:r>
              <a:rPr lang="en-US" dirty="0"/>
              <a:t>August 2025</a:t>
            </a:r>
            <a:endParaRPr lang="en-GB" dirty="0"/>
          </a:p>
        </p:txBody>
      </p:sp>
      <p:sp>
        <p:nvSpPr>
          <p:cNvPr id="3" name="Content Placeholder 2">
            <a:extLst>
              <a:ext uri="{FF2B5EF4-FFF2-40B4-BE49-F238E27FC236}">
                <a16:creationId xmlns:a16="http://schemas.microsoft.com/office/drawing/2014/main" id="{503BB983-0714-9CAE-0344-A1DFCA0B1E2D}"/>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#3 (Technical):  Move to approve document </a:t>
            </a:r>
            <a:r>
              <a:rPr lang="en-GB" sz="1800" dirty="0">
                <a:solidFill>
                  <a:schemeClr val="accent2"/>
                </a:solidFill>
                <a:latin typeface="+mj-lt"/>
              </a:rPr>
              <a:t>18-25/0084r2 [Placeholder] </a:t>
            </a:r>
            <a:r>
              <a:rPr lang="en-US" sz="1800" spc="-5" dirty="0">
                <a:latin typeface="+mj-lt"/>
                <a:cs typeface="Arial"/>
              </a:rPr>
              <a:t>for review and approval by the IEEE 802 LMSC for submission </a:t>
            </a:r>
            <a:r>
              <a:rPr lang="en-GB" sz="1800" dirty="0">
                <a:latin typeface="+mj-lt"/>
              </a:rPr>
              <a:t>to the CEPT ECC PT1 CG#6 before the contribution deadline.  The IEEE 802.18 Chair is authorized </a:t>
            </a:r>
            <a:r>
              <a:rPr lang="en-GB" sz="1800" dirty="0"/>
              <a:t>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Result:</a:t>
            </a:r>
            <a:endParaRPr lang="en-US" sz="1600" spc="-5" dirty="0">
              <a:highlight>
                <a:srgbClr val="00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p>
          <a:p>
            <a:pPr marL="400050" marR="117475" lvl="1" indent="0" algn="just">
              <a:tabLst>
                <a:tab pos="230188" algn="l"/>
              </a:tabLst>
            </a:pP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20839131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A1C03F-4D39-E605-793B-ACEBB8F7223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D924B7FD-8522-E936-FD31-9549C8B581B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a:extLst>
              <a:ext uri="{FF2B5EF4-FFF2-40B4-BE49-F238E27FC236}">
                <a16:creationId xmlns:a16="http://schemas.microsoft.com/office/drawing/2014/main" id="{24F95DC7-D93C-B23F-55EF-08D79391B6A2}"/>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Nigeria NCC’s consultation re the lower 6 GHz band (1)</a:t>
            </a:r>
          </a:p>
        </p:txBody>
      </p:sp>
      <p:sp>
        <p:nvSpPr>
          <p:cNvPr id="10" name="Content Placeholder 2">
            <a:extLst>
              <a:ext uri="{FF2B5EF4-FFF2-40B4-BE49-F238E27FC236}">
                <a16:creationId xmlns:a16="http://schemas.microsoft.com/office/drawing/2014/main" id="{71A4B026-2F69-B5F0-3B9F-39EC2A07D1DA}"/>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Regulatory Guidelines for the use of the lower part of the 6 GHz (5925 – 6425 MHz) band in Nigeria</a:t>
            </a:r>
          </a:p>
          <a:p>
            <a:pPr marL="630238" marR="117475" lvl="1" indent="-230188" algn="just">
              <a:buChar char="•"/>
              <a:tabLst>
                <a:tab pos="230188" algn="l"/>
              </a:tabLst>
            </a:pPr>
            <a:r>
              <a:rPr lang="en-US" sz="1600" spc="-5" dirty="0">
                <a:cs typeface="Arial"/>
              </a:rPr>
              <a:t>Publication date:  13 August 2025</a:t>
            </a:r>
          </a:p>
          <a:p>
            <a:pPr marL="630238" marR="117475" lvl="1" indent="-230188" algn="just">
              <a:buChar char="•"/>
              <a:tabLst>
                <a:tab pos="230188" algn="l"/>
              </a:tabLst>
            </a:pPr>
            <a:r>
              <a:rPr lang="en-US" sz="1600" spc="-5" dirty="0">
                <a:cs typeface="Arial"/>
              </a:rPr>
              <a:t>Closing date for response:  3 September 2025</a:t>
            </a: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https://www.ncc.gov.ng/sites/default/files/2025-08/Draft-Regulatory-Guidelines-on-the-use-of-lower-6GHz.pdf</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18-25/0087</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61065ABD-B05F-FBA9-033D-04FBE120D77E}"/>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38C0FB14-BA17-C5C6-188B-C823FEA0A0F5}"/>
              </a:ext>
            </a:extLst>
          </p:cNvPr>
          <p:cNvSpPr>
            <a:spLocks noGrp="1"/>
          </p:cNvSpPr>
          <p:nvPr>
            <p:ph type="dt" idx="15"/>
          </p:nvPr>
        </p:nvSpPr>
        <p:spPr>
          <a:xfrm>
            <a:off x="914400" y="336550"/>
            <a:ext cx="3048000" cy="273050"/>
          </a:xfrm>
        </p:spPr>
        <p:txBody>
          <a:bodyPr/>
          <a:lstStyle/>
          <a:p>
            <a:r>
              <a:rPr lang="en-US" dirty="0"/>
              <a:t>August 2025</a:t>
            </a:r>
            <a:endParaRPr lang="en-GB" dirty="0"/>
          </a:p>
        </p:txBody>
      </p:sp>
    </p:spTree>
    <p:extLst>
      <p:ext uri="{BB962C8B-B14F-4D97-AF65-F5344CB8AC3E}">
        <p14:creationId xmlns:p14="http://schemas.microsoft.com/office/powerpoint/2010/main" val="5824812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12EC2D-9A42-726B-8D0B-A60B0277C625}"/>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CDA62FC4-3B2F-B006-24F6-743DE043C26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a:extLst>
              <a:ext uri="{FF2B5EF4-FFF2-40B4-BE49-F238E27FC236}">
                <a16:creationId xmlns:a16="http://schemas.microsoft.com/office/drawing/2014/main" id="{AF97AD2F-E946-753D-6E64-A8B2CB9A02CB}"/>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Nigeria NCC’s consultation re the lower 6 GHz band (2)</a:t>
            </a:r>
          </a:p>
        </p:txBody>
      </p:sp>
      <p:pic>
        <p:nvPicPr>
          <p:cNvPr id="9" name="Picture 8">
            <a:extLst>
              <a:ext uri="{FF2B5EF4-FFF2-40B4-BE49-F238E27FC236}">
                <a16:creationId xmlns:a16="http://schemas.microsoft.com/office/drawing/2014/main" id="{E258F580-B6E5-DD3A-24CB-E0BABBD4F637}"/>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37EFED96-C1A4-BC92-EF9C-FF5D3A61B3A3}"/>
              </a:ext>
            </a:extLst>
          </p:cNvPr>
          <p:cNvSpPr>
            <a:spLocks noGrp="1"/>
          </p:cNvSpPr>
          <p:nvPr>
            <p:ph type="dt" idx="15"/>
          </p:nvPr>
        </p:nvSpPr>
        <p:spPr>
          <a:xfrm>
            <a:off x="914400" y="336550"/>
            <a:ext cx="3048000" cy="273050"/>
          </a:xfrm>
        </p:spPr>
        <p:txBody>
          <a:bodyPr/>
          <a:lstStyle/>
          <a:p>
            <a:r>
              <a:rPr lang="en-US" dirty="0"/>
              <a:t>August 2025</a:t>
            </a:r>
            <a:endParaRPr lang="en-GB" dirty="0"/>
          </a:p>
        </p:txBody>
      </p:sp>
      <p:sp>
        <p:nvSpPr>
          <p:cNvPr id="3" name="Content Placeholder 2">
            <a:extLst>
              <a:ext uri="{FF2B5EF4-FFF2-40B4-BE49-F238E27FC236}">
                <a16:creationId xmlns:a16="http://schemas.microsoft.com/office/drawing/2014/main" id="{E8DDE77B-6AA3-6E57-F131-AF62650DE603}"/>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#4 (Technical):  Move to approve document </a:t>
            </a:r>
            <a:r>
              <a:rPr lang="en-GB" sz="1800" dirty="0">
                <a:solidFill>
                  <a:schemeClr val="accent2"/>
                </a:solidFill>
                <a:latin typeface="+mj-lt"/>
              </a:rPr>
              <a:t>18-25/0087r1 </a:t>
            </a:r>
            <a:r>
              <a:rPr lang="en-GB" sz="1800">
                <a:solidFill>
                  <a:schemeClr val="accent2"/>
                </a:solidFill>
                <a:latin typeface="+mj-lt"/>
              </a:rPr>
              <a:t>[Placeholder] </a:t>
            </a:r>
            <a:r>
              <a:rPr lang="en-US" sz="1800" spc="-5" dirty="0">
                <a:latin typeface="+mj-lt"/>
                <a:cs typeface="Arial"/>
              </a:rPr>
              <a:t>in response to the </a:t>
            </a:r>
            <a:r>
              <a:rPr lang="en-CA" sz="1800" dirty="0">
                <a:latin typeface="+mj-lt"/>
              </a:rPr>
              <a:t>Nigerian Communications Commission (NCC)</a:t>
            </a:r>
            <a:r>
              <a:rPr lang="en-US" sz="1800" spc="-5" dirty="0">
                <a:latin typeface="+mj-lt"/>
                <a:cs typeface="Arial"/>
              </a:rPr>
              <a:t>’s </a:t>
            </a:r>
            <a:r>
              <a:rPr lang="en-US" sz="1800" spc="-5" dirty="0">
                <a:solidFill>
                  <a:schemeClr val="tx1"/>
                </a:solidFill>
                <a:latin typeface="+mj-lt"/>
                <a:cs typeface="Arial"/>
              </a:rPr>
              <a:t>consultation </a:t>
            </a:r>
            <a:r>
              <a:rPr lang="en-US" sz="1800" dirty="0">
                <a:latin typeface="+mj-lt"/>
              </a:rPr>
              <a:t>“</a:t>
            </a:r>
            <a:r>
              <a:rPr lang="en-US" sz="1800" dirty="0"/>
              <a:t>Regulatory Guidelines for the use of the lower part of the 6 GHz (5925 – 6425 MHz) band in Nigeria</a:t>
            </a:r>
            <a:r>
              <a:rPr lang="en-US" sz="1800" dirty="0">
                <a:latin typeface="+mj-lt"/>
              </a:rPr>
              <a:t>”,</a:t>
            </a:r>
            <a:r>
              <a:rPr lang="en-US" sz="1800" spc="-5" dirty="0">
                <a:solidFill>
                  <a:schemeClr val="tx1"/>
                </a:solidFill>
                <a:latin typeface="+mj-lt"/>
                <a:cs typeface="Arial"/>
              </a:rPr>
              <a:t> </a:t>
            </a:r>
            <a:r>
              <a:rPr lang="en-US" sz="1800" spc="-5" dirty="0">
                <a:latin typeface="+mj-lt"/>
                <a:cs typeface="Arial"/>
              </a:rPr>
              <a:t>for review and approval by the IEEE 802 LMSC for submission </a:t>
            </a:r>
            <a:r>
              <a:rPr lang="en-GB" sz="1800" dirty="0">
                <a:latin typeface="+mj-lt"/>
              </a:rPr>
              <a:t>to the NCC before the contribution deadline.  The IEEE 802.18 Chair is authorized </a:t>
            </a:r>
            <a:r>
              <a:rPr lang="en-GB" sz="1800" dirty="0"/>
              <a:t>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Result:</a:t>
            </a:r>
            <a:endParaRPr lang="en-US" sz="1600" spc="-5" dirty="0">
              <a:highlight>
                <a:srgbClr val="00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p>
          <a:p>
            <a:pPr marL="400050" marR="117475" lvl="1" indent="0" algn="just">
              <a:tabLst>
                <a:tab pos="230188" algn="l"/>
              </a:tabLst>
            </a:pP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12898405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28 August 2025</a:t>
            </a:r>
            <a:endParaRPr lang="en-US" sz="1400" dirty="0"/>
          </a:p>
          <a:p>
            <a:pPr marL="1030288" marR="117475" lvl="2" indent="-230188" algn="just">
              <a:spcBef>
                <a:spcPts val="600"/>
              </a:spcBef>
              <a:buFont typeface="Times New Roman" pitchFamily="16" charset="0"/>
              <a:buChar char="•"/>
              <a:tabLst>
                <a:tab pos="230188" algn="l"/>
              </a:tabLst>
            </a:pPr>
            <a:r>
              <a:rPr lang="en-US" sz="1400" dirty="0"/>
              <a:t>Nigeria NCC:  </a:t>
            </a:r>
            <a:r>
              <a:rPr lang="en-US" sz="1400" dirty="0">
                <a:hlinkClick r:id="rId4"/>
              </a:rPr>
              <a:t>Regulatory Guidelines for the use of the lower part of the 6 GHz (5925 – 6425) MHz band in Nigeria</a:t>
            </a:r>
            <a:endParaRPr lang="en-US" sz="1400" dirty="0"/>
          </a:p>
          <a:p>
            <a:pPr marL="1030288" marR="117475" lvl="2"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200" dirty="0"/>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Europe, Middle East, and Africa</a:t>
            </a:r>
          </a:p>
          <a:p>
            <a:pPr marL="230188" marR="117475" indent="-230188" algn="just">
              <a:buFont typeface="Times New Roman" pitchFamily="16" charset="0"/>
              <a:buChar char="•"/>
              <a:tabLst>
                <a:tab pos="230188" algn="l"/>
              </a:tabLst>
            </a:pPr>
            <a:r>
              <a:rPr lang="en-US" sz="1800" spc="-5" dirty="0">
                <a:cs typeface="Arial"/>
              </a:rPr>
              <a:t>Americas</a:t>
            </a:r>
            <a:endParaRPr lang="en-US" sz="1400" dirty="0">
              <a:solidFill>
                <a:srgbClr val="222222"/>
              </a:solidFill>
              <a:latin typeface="+mj-lt"/>
            </a:endParaRPr>
          </a:p>
          <a:p>
            <a:pPr marL="230188" marR="117475" indent="-230188" algn="just">
              <a:buFont typeface="Times New Roman" pitchFamily="16" charset="0"/>
              <a:buChar char="•"/>
              <a:tabLst>
                <a:tab pos="230188" algn="l"/>
              </a:tabLst>
            </a:pPr>
            <a:r>
              <a:rPr lang="en-US" sz="1800" spc="-5" dirty="0">
                <a:cs typeface="Arial"/>
              </a:rPr>
              <a:t>Asia Pacific</a:t>
            </a:r>
            <a:endParaRPr lang="en-US" sz="1400" dirty="0">
              <a:solidFill>
                <a:srgbClr val="222222"/>
              </a:solidFill>
              <a:latin typeface="+mj-lt"/>
            </a:endParaRPr>
          </a:p>
          <a:p>
            <a:pPr marL="230188" marR="117475" indent="-230188" algn="just">
              <a:buFont typeface="Times New Roman" pitchFamily="16" charset="0"/>
              <a:buChar char="•"/>
              <a:tabLst>
                <a:tab pos="230188" algn="l"/>
              </a:tabLst>
            </a:pPr>
            <a:r>
              <a:rPr lang="en-US" sz="1800" spc="-5" dirty="0">
                <a:cs typeface="Arial"/>
              </a:rPr>
              <a:t>ITU-R</a:t>
            </a:r>
          </a:p>
          <a:p>
            <a:pPr marL="630238" marR="117475" lvl="1" indent="-230188" algn="just">
              <a:buClrTx/>
              <a:buFont typeface="Times New Roman" pitchFamily="16" charset="0"/>
              <a:buChar char="•"/>
              <a:tabLst>
                <a:tab pos="230188" algn="l"/>
              </a:tabLst>
            </a:pPr>
            <a:r>
              <a:rPr lang="en-US" sz="1600" dirty="0">
                <a:solidFill>
                  <a:schemeClr val="tx1"/>
                </a:solidFill>
              </a:rPr>
              <a:t>Working Party 5D</a:t>
            </a:r>
          </a:p>
          <a:p>
            <a:pPr marL="1030288" marR="117475" lvl="2" indent="-230188" algn="just">
              <a:buClrTx/>
              <a:buFont typeface="Times New Roman" pitchFamily="16" charset="0"/>
              <a:buChar char="•"/>
              <a:tabLst>
                <a:tab pos="230188" algn="l"/>
              </a:tabLst>
            </a:pPr>
            <a:r>
              <a:rPr lang="en-US" sz="1400" dirty="0">
                <a:solidFill>
                  <a:schemeClr val="tx1"/>
                </a:solidFill>
              </a:rPr>
              <a:t>Liaison statement about the schedule of updating the Recommendation M.2012 to revision 8 is </a:t>
            </a:r>
            <a:r>
              <a:rPr lang="en-US" sz="1400" dirty="0">
                <a:solidFill>
                  <a:schemeClr val="tx1"/>
                </a:solidFill>
                <a:hlinkClick r:id="rId3"/>
              </a:rPr>
              <a:t>received</a:t>
            </a:r>
            <a:r>
              <a:rPr lang="en-US" sz="1400" dirty="0">
                <a:solidFill>
                  <a:schemeClr val="tx1"/>
                </a:solidFill>
              </a:rPr>
              <a:t>.</a:t>
            </a:r>
          </a:p>
          <a:p>
            <a:pPr marL="1030288" marR="117475" lvl="2" indent="-230188" algn="just">
              <a:buClrTx/>
              <a:buFont typeface="Times New Roman" pitchFamily="16" charset="0"/>
              <a:buChar char="•"/>
              <a:tabLst>
                <a:tab pos="230188" algn="l"/>
              </a:tabLst>
            </a:pPr>
            <a:r>
              <a:rPr lang="en-US" sz="1400" dirty="0">
                <a:solidFill>
                  <a:schemeClr val="tx1"/>
                </a:solidFill>
              </a:rPr>
              <a:t>Liaison statement about the schedule of updating the Recommendation M.2150 to revision 4 is </a:t>
            </a:r>
            <a:r>
              <a:rPr lang="en-US" sz="1400" dirty="0">
                <a:solidFill>
                  <a:schemeClr val="tx1"/>
                </a:solidFill>
                <a:hlinkClick r:id="rId4"/>
              </a:rPr>
              <a:t>received</a:t>
            </a:r>
            <a:r>
              <a:rPr lang="en-US" sz="1400" dirty="0">
                <a:solidFill>
                  <a:schemeClr val="tx1"/>
                </a:solidFill>
              </a:rPr>
              <a:t>.</a:t>
            </a:r>
          </a:p>
          <a:p>
            <a:pPr marL="1030288" marR="117475" lvl="2" indent="-230188" algn="just">
              <a:buClrTx/>
              <a:buFont typeface="Times New Roman" pitchFamily="16" charset="0"/>
              <a:buChar char="•"/>
              <a:tabLst>
                <a:tab pos="230188" algn="l"/>
              </a:tabLst>
            </a:pPr>
            <a:endParaRPr lang="en-US" sz="1400" dirty="0">
              <a:solidFill>
                <a:srgbClr val="222222"/>
              </a:solidFill>
              <a:latin typeface="+mj-lt"/>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10795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meeting schedule</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630021390"/>
              </p:ext>
            </p:extLst>
          </p:nvPr>
        </p:nvGraphicFramePr>
        <p:xfrm>
          <a:off x="914400" y="1705690"/>
          <a:ext cx="10287000" cy="1661160"/>
        </p:xfrm>
        <a:graphic>
          <a:graphicData uri="http://schemas.openxmlformats.org/drawingml/2006/table">
            <a:tbl>
              <a:tblPr firstRow="1" bandRow="1">
                <a:tableStyleId>{21E4AEA4-8DFA-4A89-87EB-49C32662AFE0}</a:tableStyleId>
              </a:tblPr>
              <a:tblGrid>
                <a:gridCol w="4191000">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4 September 2025</a:t>
                      </a:r>
                      <a:r>
                        <a:rPr lang="en-US" sz="1500" baseline="0" dirty="0"/>
                        <a:t>, 3:00pm ET to 3:55pm ET</a:t>
                      </a:r>
                    </a:p>
                  </a:txBody>
                  <a:tcPr anchor="ctr"/>
                </a:tc>
                <a:extLst>
                  <a:ext uri="{0D108BD9-81ED-4DB2-BD59-A6C34878D82A}">
                    <a16:rowId xmlns:a16="http://schemas.microsoft.com/office/drawing/2014/main" val="186924052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11 September 2025</a:t>
                      </a:r>
                      <a:r>
                        <a:rPr lang="en-US" sz="1500" baseline="0" dirty="0"/>
                        <a:t>, 3:00pm ET to 3:55pm ET</a:t>
                      </a:r>
                    </a:p>
                  </a:txBody>
                  <a:tcPr anchor="ctr"/>
                </a:tc>
                <a:extLst>
                  <a:ext uri="{0D108BD9-81ED-4DB2-BD59-A6C34878D82A}">
                    <a16:rowId xmlns:a16="http://schemas.microsoft.com/office/drawing/2014/main" val="78840056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IEEE 802.18 September 2025 wireless interim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[Credited session, Registration required]</a:t>
                      </a:r>
                    </a:p>
                  </a:txBody>
                  <a:tcPr/>
                </a:tc>
                <a:tc>
                  <a:txBody>
                    <a:bodyPr/>
                    <a:lstStyle/>
                    <a:p>
                      <a:r>
                        <a:rPr lang="en-US" sz="1500" dirty="0"/>
                        <a:t>Tuesday, 16 September 2025, 10:30am HST to 12:30pm HST</a:t>
                      </a:r>
                    </a:p>
                    <a:p>
                      <a:r>
                        <a:rPr lang="en-US" sz="1500" baseline="0" dirty="0"/>
                        <a:t>Thursday, 18 September 2025, 9:00am HST to 11:00am HST</a:t>
                      </a:r>
                    </a:p>
                  </a:txBody>
                  <a:tcPr anchor="ctr"/>
                </a:tc>
                <a:extLst>
                  <a:ext uri="{0D108BD9-81ED-4DB2-BD59-A6C34878D82A}">
                    <a16:rowId xmlns:a16="http://schemas.microsoft.com/office/drawing/2014/main" val="2013995858"/>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3" name="Content Placeholder 2">
            <a:extLst>
              <a:ext uri="{FF2B5EF4-FFF2-40B4-BE49-F238E27FC236}">
                <a16:creationId xmlns:a16="http://schemas.microsoft.com/office/drawing/2014/main" id="{04AA5A31-B29F-A2D7-B2C1-9BBED0D2475F}"/>
              </a:ext>
            </a:extLst>
          </p:cNvPr>
          <p:cNvSpPr txBox="1">
            <a:spLocks/>
          </p:cNvSpPr>
          <p:nvPr/>
        </p:nvSpPr>
        <p:spPr bwMode="auto">
          <a:xfrm>
            <a:off x="823567" y="1691012"/>
            <a:ext cx="5640913"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September wireless interim</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2 June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11 July 2025</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29 August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29 August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Hotel reservation</a:t>
            </a:r>
            <a:r>
              <a:rPr lang="en-US" sz="1800" kern="0" spc="-5" dirty="0">
                <a:solidFill>
                  <a:schemeClr val="tx1"/>
                </a:solidFill>
                <a:cs typeface="Arial"/>
              </a:rPr>
              <a:t> begins on 2 June 2025</a:t>
            </a: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12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a:solidFill>
                  <a:schemeClr val="tx1"/>
                </a:solidFill>
                <a:latin typeface="+mj-lt"/>
                <a:cs typeface="Arial"/>
              </a:rPr>
              <a:t>TBD</a:t>
            </a:r>
          </a:p>
          <a:p>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August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(Jones-</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Associates)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dirty="0" err="1">
                <a:solidFill>
                  <a:schemeClr val="tx1"/>
                </a:solidFill>
                <a:latin typeface="+mj-lt"/>
                <a:cs typeface="Arial" panose="020B0604020202020204" pitchFamily="34" charset="0"/>
              </a:rPr>
              <a:t>Chenhe</a:t>
            </a:r>
            <a:r>
              <a:rPr lang="en-US" altLang="en-US" sz="1600" dirty="0">
                <a:solidFill>
                  <a:schemeClr val="tx1"/>
                </a:solidFill>
                <a:latin typeface="+mj-lt"/>
                <a:cs typeface="Arial" panose="020B0604020202020204" pitchFamily="34" charset="0"/>
              </a:rPr>
              <a:t> Ji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Haasz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1 August 2025</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71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7</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11</a:t>
            </a: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a:latin typeface="+mj-lt"/>
                <a:cs typeface="Arial"/>
              </a:rPr>
              <a:t>at </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August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August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896600"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 </a:t>
            </a:r>
          </a:p>
          <a:p>
            <a:pPr marL="230188" marR="117475" indent="-230188" algn="just">
              <a:buFont typeface="Times New Roman" pitchFamily="16" charset="0"/>
              <a:buChar char="•"/>
              <a:tabLst>
                <a:tab pos="230188" algn="l"/>
              </a:tabLst>
            </a:pPr>
            <a:r>
              <a:rPr lang="en-US" sz="1800" spc="-5" dirty="0">
                <a:latin typeface="+mj-lt"/>
                <a:cs typeface="Arial"/>
              </a:rPr>
              <a:t>Review and approve meeting minutes</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&amp; Motion: Submission to CEPT ECC PT1 CG#6</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&amp; Motion: Proposed response to Nigeria NCC’s consultation re: the lower 6 GHz band</a:t>
            </a: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Status of ongoing consultations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(future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81906</TotalTime>
  <Words>2276</Words>
  <Application>Microsoft Office PowerPoint</Application>
  <PresentationFormat>Widescreen</PresentationFormat>
  <Paragraphs>384</Paragraphs>
  <Slides>20</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 Unicode MS</vt:lpstr>
      <vt:lpstr>Monotype Sorts</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Submission to CEPT ECC PT1 CG#6 (1)</vt:lpstr>
      <vt:lpstr>Submission to CEPT ECC PT1 CG#6 (2)</vt:lpstr>
      <vt:lpstr>Nigeria NCC’s consultation re the lower 6 GHz band (1)</vt:lpstr>
      <vt:lpstr>Nigeria NCC’s consultation re the lower 6 GHz band (2)</vt:lpstr>
      <vt:lpstr>Status of ongoing consultations</vt:lpstr>
      <vt:lpstr>General discussion items</vt:lpstr>
      <vt:lpstr>Future meeting schedule</vt:lpstr>
      <vt:lpstr>Future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18-25/0089r0</dc:title>
  <dc:creator>Edward Au</dc:creator>
  <cp:keywords>28 August 2025</cp:keywords>
  <cp:lastModifiedBy>Edward Au</cp:lastModifiedBy>
  <cp:revision>6898</cp:revision>
  <cp:lastPrinted>1601-01-01T00:00:00Z</cp:lastPrinted>
  <dcterms:created xsi:type="dcterms:W3CDTF">2016-03-03T14:54:45Z</dcterms:created>
  <dcterms:modified xsi:type="dcterms:W3CDTF">2025-08-25T18:28:28Z</dcterms:modified>
  <cp:category>IEEE 802.18 RR-TAG agenda</cp:category>
</cp:coreProperties>
</file>