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876" r:id="rId3"/>
    <p:sldId id="857" r:id="rId4"/>
    <p:sldId id="908" r:id="rId5"/>
    <p:sldId id="604" r:id="rId6"/>
    <p:sldId id="624" r:id="rId7"/>
    <p:sldId id="605" r:id="rId8"/>
    <p:sldId id="843" r:id="rId9"/>
    <p:sldId id="866" r:id="rId10"/>
    <p:sldId id="845" r:id="rId11"/>
    <p:sldId id="1190" r:id="rId12"/>
    <p:sldId id="877" r:id="rId13"/>
    <p:sldId id="942" r:id="rId14"/>
    <p:sldId id="898" r:id="rId15"/>
    <p:sldId id="933" r:id="rId16"/>
    <p:sldId id="856" r:id="rId17"/>
    <p:sldId id="8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48" autoAdjust="0"/>
    <p:restoredTop sz="96247" autoAdjust="0"/>
  </p:normalViewPr>
  <p:slideViewPr>
    <p:cSldViewPr>
      <p:cViewPr varScale="1">
        <p:scale>
          <a:sx n="126" d="100"/>
          <a:sy n="126" d="100"/>
        </p:scale>
        <p:origin x="360" y="120"/>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8/7/2025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B24DD-54F2-2476-00B2-CA906A9693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C3A990-A95A-134D-71F2-963E3C9609A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26BF4D1-9828-9BBB-A6A6-03A8E4C230D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54E4BD0-C4D0-0FE8-1125-9BF64B2C19F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109920D-8BD2-CFE4-E84A-85577A3BBF2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38A897B-A881-96CB-AF45-0B836A96ED6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0038C04-907D-5205-9B4D-01A0054C693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99563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August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802.18-25/0078r1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74&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radio-spectrum-policy-group.ec.europa.eu/document/download/1436dce2-8160-470e-9db0-0b70ec9e7a74_en?filename=RSPG25-018final-Draft-RSPG_Opinion_Upper_6GHz.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73&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radio-spectrum-policy-group.ec.europa.eu/document/download/1436dce2-8160-470e-9db0-0b70ec9e7a74_en?filename=RSPG25-018final-Draft-RSPG_Opinion_Upper_6GHz.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gov.br/anatel/pt-br/assuntos/noticias/anatel-participa-de-audiencia-sobre-divisao-da-faixa-de-6-ghz-entre-wi-fi-e-telefonia-movel"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ocuments?is_dcn=0076&amp;is_group=0000&amp;is_year=2025" TargetMode="External"/><Relationship Id="rId5" Type="http://schemas.openxmlformats.org/officeDocument/2006/relationships/hyperlink" Target="https://mentor.ieee.org/802.18/documents?is_dcn=0075&amp;is_group=0000&amp;is_year=2025" TargetMode="External"/><Relationship Id="rId4" Type="http://schemas.openxmlformats.org/officeDocument/2006/relationships/hyperlink" Target="https://www.ofca.gov.hk/filemanager/ofca/en/content_144/spectrum_plan2025_en.pdf"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web.cvent.com/event/346880a3-b2d2-4149-94be-bd29b206f5cc/summary"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8-01.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7 August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Al Petrick</a:t>
            </a: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unanimously.</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24 July 2025 RR-TAG call as shown in the document </a:t>
            </a:r>
            <a:r>
              <a:rPr lang="en-US" sz="1800" spc="-5" dirty="0">
                <a:solidFill>
                  <a:srgbClr val="FF0000"/>
                </a:solidFill>
                <a:latin typeface="+mj-lt"/>
                <a:cs typeface="Arial"/>
                <a:hlinkClick r:id="rId3"/>
              </a:rPr>
              <a:t>18-25/0074r0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 Al Petrick</a:t>
            </a:r>
          </a:p>
          <a:p>
            <a:pPr marL="630238" marR="117475" lvl="1" indent="-230188" algn="just">
              <a:buChar char="•"/>
              <a:tabLst>
                <a:tab pos="230188" algn="l"/>
              </a:tabLst>
            </a:pPr>
            <a:r>
              <a:rPr lang="en-US" sz="1600" spc="-5" dirty="0">
                <a:latin typeface="+mj-lt"/>
                <a:cs typeface="Arial"/>
              </a:rPr>
              <a:t>Seconded: Vijay </a:t>
            </a:r>
            <a:r>
              <a:rPr lang="en-US" sz="1600" spc="-5" dirty="0" err="1">
                <a:latin typeface="+mj-lt"/>
                <a:cs typeface="Arial"/>
              </a:rPr>
              <a:t>Auluck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t>
            </a:r>
            <a:r>
              <a:rPr lang="en-US" sz="1600" spc="-5" dirty="0">
                <a:cs typeface="Arial"/>
              </a:rPr>
              <a:t>Approved unanimously.</a:t>
            </a: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1C03F-4D39-E605-793B-ACEBB8F722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D924B7FD-8522-E936-FD31-9549C8B581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24F95DC7-D93C-B23F-55EF-08D79391B6A2}"/>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EC RSPG’s consultation re the upper 6 GHz band</a:t>
            </a:r>
          </a:p>
        </p:txBody>
      </p:sp>
      <p:sp>
        <p:nvSpPr>
          <p:cNvPr id="10" name="Content Placeholder 2">
            <a:extLst>
              <a:ext uri="{FF2B5EF4-FFF2-40B4-BE49-F238E27FC236}">
                <a16:creationId xmlns:a16="http://schemas.microsoft.com/office/drawing/2014/main" id="{71A4B026-2F69-B5F0-3B9F-39EC2A07D1DA}"/>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RSPG Opinion on Long-term vision for the upper 6 GHz band</a:t>
            </a:r>
          </a:p>
          <a:p>
            <a:pPr marL="630238" marR="117475" lvl="1" indent="-230188" algn="just">
              <a:buChar char="•"/>
              <a:tabLst>
                <a:tab pos="230188" algn="l"/>
              </a:tabLst>
            </a:pPr>
            <a:r>
              <a:rPr lang="en-US" sz="1600" spc="-5" dirty="0">
                <a:cs typeface="Arial"/>
              </a:rPr>
              <a:t>Publication date:  20 June 2025</a:t>
            </a:r>
          </a:p>
          <a:p>
            <a:pPr marL="630238" marR="117475" lvl="1" indent="-230188" algn="just">
              <a:buChar char="•"/>
              <a:tabLst>
                <a:tab pos="230188" algn="l"/>
              </a:tabLst>
            </a:pPr>
            <a:r>
              <a:rPr lang="en-US" sz="1600" spc="-5" dirty="0">
                <a:cs typeface="Arial"/>
              </a:rPr>
              <a:t>Closing date for response:  31 August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https://radio-spectrum-policy-group.ec.europa.eu/document/download/1436dce2-8160-470e-9db0-0b70ec9e7a74_en?filename=RSPG25-018final-Draft-RSPG_Opinion_Upper_6GHz.pdf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18-25/0073</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61065ABD-B05F-FBA9-033D-04FBE120D77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8C0FB14-BA17-C5C6-188B-C823FEA0A0F5}"/>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58248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14 August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EC RSPG:  </a:t>
            </a:r>
            <a:r>
              <a:rPr lang="en-GB" sz="1400" u="sng" dirty="0">
                <a:hlinkClick r:id="rId4"/>
              </a:rPr>
              <a:t>Draft RSPG Opinion on Long-term vision for the upper 6 GHz band</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rgbClr val="222222"/>
                </a:solidFill>
              </a:rPr>
              <a:t>TBD</a:t>
            </a: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rgbClr val="222222"/>
                </a:solidFill>
              </a:rPr>
              <a:t>Brazil</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a:t>
            </a:r>
            <a:r>
              <a:rPr lang="en-US" sz="1400" dirty="0" err="1">
                <a:solidFill>
                  <a:srgbClr val="222222"/>
                </a:solidFill>
              </a:rPr>
              <a:t>Anatel</a:t>
            </a:r>
            <a:r>
              <a:rPr lang="en-US" sz="1400" dirty="0">
                <a:solidFill>
                  <a:srgbClr val="222222"/>
                </a:solidFill>
              </a:rPr>
              <a:t> </a:t>
            </a:r>
            <a:r>
              <a:rPr lang="en-US" sz="1400" dirty="0">
                <a:solidFill>
                  <a:srgbClr val="222222"/>
                </a:solidFill>
                <a:hlinkClick r:id="rId3"/>
              </a:rPr>
              <a:t>published</a:t>
            </a:r>
            <a:r>
              <a:rPr lang="en-US" sz="1400" dirty="0">
                <a:solidFill>
                  <a:srgbClr val="222222"/>
                </a:solidFill>
              </a:rPr>
              <a:t> a press release related to the public hearing of the 6 GHz spectrum allocation.</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Hong Kong S.A.R.</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OFCA </a:t>
            </a:r>
            <a:r>
              <a:rPr lang="en-US" sz="1400" dirty="0">
                <a:solidFill>
                  <a:srgbClr val="222222"/>
                </a:solidFill>
                <a:hlinkClick r:id="rId4"/>
              </a:rPr>
              <a:t>published</a:t>
            </a:r>
            <a:r>
              <a:rPr lang="en-US" sz="1400" dirty="0">
                <a:solidFill>
                  <a:srgbClr val="222222"/>
                </a:solidFill>
              </a:rPr>
              <a:t> its spectrum release plan 2025 to 2027.</a:t>
            </a:r>
            <a:endParaRPr lang="en-US" sz="1400" dirty="0">
              <a:solidFill>
                <a:srgbClr val="222222"/>
              </a:solidFill>
              <a:latin typeface="+mj-lt"/>
            </a:endParaRP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ITU-R</a:t>
            </a:r>
          </a:p>
          <a:p>
            <a:pPr marL="630238" marR="117475" lvl="1" indent="-230188" algn="just">
              <a:buClrTx/>
              <a:buFont typeface="Times New Roman" pitchFamily="16" charset="0"/>
              <a:buChar char="•"/>
              <a:tabLst>
                <a:tab pos="230188" algn="l"/>
              </a:tabLst>
            </a:pPr>
            <a:r>
              <a:rPr lang="en-US" sz="1600" dirty="0">
                <a:solidFill>
                  <a:schemeClr val="tx1"/>
                </a:solidFill>
              </a:rPr>
              <a:t>Working Party 5D</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M.2012 to revision 8 is </a:t>
            </a:r>
            <a:r>
              <a:rPr lang="en-US" sz="1400" dirty="0">
                <a:solidFill>
                  <a:schemeClr val="tx1"/>
                </a:solidFill>
                <a:hlinkClick r:id="rId5"/>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M.2150 to revision 4 is </a:t>
            </a:r>
            <a:r>
              <a:rPr lang="en-US" sz="1400" dirty="0">
                <a:solidFill>
                  <a:schemeClr val="tx1"/>
                </a:solidFill>
                <a:hlinkClick r:id="rId6"/>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meeting schedule</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968198313"/>
              </p:ext>
            </p:extLst>
          </p:nvPr>
        </p:nvGraphicFramePr>
        <p:xfrm>
          <a:off x="914400" y="1705690"/>
          <a:ext cx="10287000" cy="277368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14 August 2025</a:t>
                      </a:r>
                      <a:r>
                        <a:rPr lang="en-US" sz="1500" baseline="0" dirty="0"/>
                        <a:t>, 3:00pm ET to 3:55pm ET</a:t>
                      </a:r>
                    </a:p>
                  </a:txBody>
                  <a:tcPr anchor="ctr"/>
                </a:tc>
                <a:extLst>
                  <a:ext uri="{0D108BD9-81ED-4DB2-BD59-A6C34878D82A}">
                    <a16:rowId xmlns:a16="http://schemas.microsoft.com/office/drawing/2014/main" val="33586128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21 August 2025</a:t>
                      </a:r>
                      <a:r>
                        <a:rPr lang="en-US" sz="1500" baseline="0" dirty="0"/>
                        <a:t>, 3:00pm ET to 3:55pm ET</a:t>
                      </a:r>
                    </a:p>
                  </a:txBody>
                  <a:tcPr anchor="ctr"/>
                </a:tc>
                <a:extLst>
                  <a:ext uri="{0D108BD9-81ED-4DB2-BD59-A6C34878D82A}">
                    <a16:rowId xmlns:a16="http://schemas.microsoft.com/office/drawing/2014/main" val="90047756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28 August 2025</a:t>
                      </a:r>
                      <a:r>
                        <a:rPr lang="en-US" sz="1500" baseline="0" dirty="0"/>
                        <a:t>, 3:00pm ET to 3:55pm ET</a:t>
                      </a:r>
                    </a:p>
                  </a:txBody>
                  <a:tcPr anchor="ctr"/>
                </a:tc>
                <a:extLst>
                  <a:ext uri="{0D108BD9-81ED-4DB2-BD59-A6C34878D82A}">
                    <a16:rowId xmlns:a16="http://schemas.microsoft.com/office/drawing/2014/main" val="22561211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4 September 2025</a:t>
                      </a:r>
                      <a:r>
                        <a:rPr lang="en-US" sz="1500" baseline="0" dirty="0"/>
                        <a:t>, 3:00pm ET to 3:55pm ET</a:t>
                      </a:r>
                    </a:p>
                  </a:txBody>
                  <a:tcPr anchor="ctr"/>
                </a:tc>
                <a:extLst>
                  <a:ext uri="{0D108BD9-81ED-4DB2-BD59-A6C34878D82A}">
                    <a16:rowId xmlns:a16="http://schemas.microsoft.com/office/drawing/2014/main" val="18692405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11 September 2025</a:t>
                      </a:r>
                      <a:r>
                        <a:rPr lang="en-US" sz="1500" baseline="0" dirty="0"/>
                        <a:t>, 3:00pm ET to 3:55pm ET</a:t>
                      </a:r>
                    </a:p>
                  </a:txBody>
                  <a:tcPr anchor="ctr"/>
                </a:tc>
                <a:extLst>
                  <a:ext uri="{0D108BD9-81ED-4DB2-BD59-A6C34878D82A}">
                    <a16:rowId xmlns:a16="http://schemas.microsoft.com/office/drawing/2014/main" val="7884005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IEEE 802.18 September 2025 wireless interim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[Credited session, Registration required]</a:t>
                      </a:r>
                    </a:p>
                  </a:txBody>
                  <a:tcPr/>
                </a:tc>
                <a:tc>
                  <a:txBody>
                    <a:bodyPr/>
                    <a:lstStyle/>
                    <a:p>
                      <a:r>
                        <a:rPr lang="en-US" sz="1500" dirty="0"/>
                        <a:t>Tuesday, 16 September 2025, 10:30am HST to 12:30pm HST</a:t>
                      </a:r>
                    </a:p>
                    <a:p>
                      <a:r>
                        <a:rPr lang="en-US" sz="1500" baseline="0" dirty="0"/>
                        <a:t>Thursday, 18 September 2025, 9:00am HST to 11:00am HST</a:t>
                      </a:r>
                    </a:p>
                  </a:txBody>
                  <a:tcPr anchor="ctr"/>
                </a:tc>
                <a:extLst>
                  <a:ext uri="{0D108BD9-81ED-4DB2-BD59-A6C34878D82A}">
                    <a16:rowId xmlns:a16="http://schemas.microsoft.com/office/drawing/2014/main" val="2013995858"/>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823567" y="1691012"/>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Haasz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 August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71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7</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11</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Font typeface="Times New Roman" pitchFamily="16" charset="0"/>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Draft response to EC RSPG’s consultation re the upper 6 GHz band</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(future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81729</TotalTime>
  <Words>1910</Words>
  <Application>Microsoft Office PowerPoint</Application>
  <PresentationFormat>Widescreen</PresentationFormat>
  <Paragraphs>346</Paragraphs>
  <Slides>17</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Unicode MS</vt:lpstr>
      <vt:lpstr>Calibri</vt:lpstr>
      <vt:lpstr>Monotype Sorts</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EC RSPG’s consultation re the upper 6 GHz band</vt:lpstr>
      <vt:lpstr>Status of ongoing consultations</vt:lpstr>
      <vt:lpstr>General discussion items (1)</vt:lpstr>
      <vt:lpstr>Future meeting schedule</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18-25/0070r2</dc:title>
  <dc:creator>Edward Au</dc:creator>
  <cp:keywords>17 July 2025</cp:keywords>
  <cp:lastModifiedBy>Gaurav Patwardhan</cp:lastModifiedBy>
  <cp:revision>6857</cp:revision>
  <cp:lastPrinted>1601-01-01T00:00:00Z</cp:lastPrinted>
  <dcterms:created xsi:type="dcterms:W3CDTF">2016-03-03T14:54:45Z</dcterms:created>
  <dcterms:modified xsi:type="dcterms:W3CDTF">2025-08-07T21:26:20Z</dcterms:modified>
  <cp:category>IEEE 802.18 RR-TAG agenda</cp:category>
</cp:coreProperties>
</file>