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0"/>
  </p:notesMasterIdLst>
  <p:handoutMasterIdLst>
    <p:handoutMasterId r:id="rId21"/>
  </p:handoutMasterIdLst>
  <p:sldIdLst>
    <p:sldId id="256" r:id="rId2"/>
    <p:sldId id="876" r:id="rId3"/>
    <p:sldId id="857" r:id="rId4"/>
    <p:sldId id="908" r:id="rId5"/>
    <p:sldId id="604" r:id="rId6"/>
    <p:sldId id="624" r:id="rId7"/>
    <p:sldId id="605" r:id="rId8"/>
    <p:sldId id="843" r:id="rId9"/>
    <p:sldId id="866" r:id="rId10"/>
    <p:sldId id="845" r:id="rId11"/>
    <p:sldId id="1190" r:id="rId12"/>
    <p:sldId id="877" r:id="rId13"/>
    <p:sldId id="942" r:id="rId14"/>
    <p:sldId id="1188" r:id="rId15"/>
    <p:sldId id="898" r:id="rId16"/>
    <p:sldId id="933" r:id="rId17"/>
    <p:sldId id="856" r:id="rId18"/>
    <p:sldId id="8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32" autoAdjust="0"/>
    <p:restoredTop sz="96247" autoAdjust="0"/>
  </p:normalViewPr>
  <p:slideViewPr>
    <p:cSldViewPr>
      <p:cViewPr varScale="1">
        <p:scale>
          <a:sx n="99" d="100"/>
          <a:sy n="99" d="100"/>
        </p:scale>
        <p:origin x="1260" y="306"/>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7/24/2025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731527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3BF3B8-B75F-3C5D-EFED-2DC280B191C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AA31BB1-00DB-DA44-562C-9D47FA5DE8C4}"/>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C7961C96-FA1E-7C81-C0C8-F2849C89004E}"/>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C87D7AB-60AF-DCA7-B53C-28B717DDDA99}"/>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C78F4860-6F5F-B634-0342-53E4FF226E9C}"/>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8BCE16F8-C5C3-F352-E454-9545023FCAD0}"/>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4A1CA62D-468B-819E-2A81-4CFA587DBF2B}"/>
              </a:ext>
            </a:extLst>
          </p:cNvPr>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256491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AB24DD-54F2-2476-00B2-CA906A96939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BC3A990-A95A-134D-71F2-963E3C9609AF}"/>
              </a:ext>
            </a:extLst>
          </p:cNvPr>
          <p:cNvSpPr>
            <a:spLocks noGrp="1" noRot="1" noChangeAspect="1"/>
          </p:cNvSpPr>
          <p:nvPr>
            <p:ph type="sldImg"/>
          </p:nvPr>
        </p:nvSpPr>
        <p:spPr>
          <a:xfrm>
            <a:off x="385763" y="701675"/>
            <a:ext cx="6161087" cy="3467100"/>
          </a:xfrm>
        </p:spPr>
      </p:sp>
      <p:sp>
        <p:nvSpPr>
          <p:cNvPr id="3" name="Notes Placeholder 2">
            <a:extLst>
              <a:ext uri="{FF2B5EF4-FFF2-40B4-BE49-F238E27FC236}">
                <a16:creationId xmlns:a16="http://schemas.microsoft.com/office/drawing/2014/main" id="{926BF4D1-9828-9BBB-A6A6-03A8E4C230DD}"/>
              </a:ext>
            </a:extLst>
          </p:cNvPr>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a:extLst>
              <a:ext uri="{FF2B5EF4-FFF2-40B4-BE49-F238E27FC236}">
                <a16:creationId xmlns:a16="http://schemas.microsoft.com/office/drawing/2014/main" id="{E54E4BD0-C4D0-0FE8-1125-9BF64B2C19FA}"/>
              </a:ext>
            </a:extLst>
          </p:cNvPr>
          <p:cNvSpPr>
            <a:spLocks noGrp="1"/>
          </p:cNvSpPr>
          <p:nvPr>
            <p:ph type="hdr"/>
          </p:nvPr>
        </p:nvSpPr>
        <p:spPr/>
        <p:txBody>
          <a:bodyPr/>
          <a:lstStyle/>
          <a:p>
            <a:r>
              <a:rPr lang="en-US" dirty="0"/>
              <a:t>doc.: IEEE 802.11-yy/xxxxr0</a:t>
            </a:r>
          </a:p>
        </p:txBody>
      </p:sp>
      <p:sp>
        <p:nvSpPr>
          <p:cNvPr id="5" name="Date Placeholder 4">
            <a:extLst>
              <a:ext uri="{FF2B5EF4-FFF2-40B4-BE49-F238E27FC236}">
                <a16:creationId xmlns:a16="http://schemas.microsoft.com/office/drawing/2014/main" id="{6109920D-8BD2-CFE4-E84A-85577A3BBF23}"/>
              </a:ext>
            </a:extLst>
          </p:cNvPr>
          <p:cNvSpPr>
            <a:spLocks noGrp="1"/>
          </p:cNvSpPr>
          <p:nvPr>
            <p:ph type="dt"/>
          </p:nvPr>
        </p:nvSpPr>
        <p:spPr/>
        <p:txBody>
          <a:bodyPr/>
          <a:lstStyle/>
          <a:p>
            <a:r>
              <a:rPr lang="en-US" dirty="0"/>
              <a:t>Month Year</a:t>
            </a:r>
          </a:p>
        </p:txBody>
      </p:sp>
      <p:sp>
        <p:nvSpPr>
          <p:cNvPr id="6" name="Footer Placeholder 5">
            <a:extLst>
              <a:ext uri="{FF2B5EF4-FFF2-40B4-BE49-F238E27FC236}">
                <a16:creationId xmlns:a16="http://schemas.microsoft.com/office/drawing/2014/main" id="{E38A897B-A881-96CB-AF45-0B836A96ED6F}"/>
              </a:ext>
            </a:extLst>
          </p:cNvPr>
          <p:cNvSpPr>
            <a:spLocks noGrp="1"/>
          </p:cNvSpPr>
          <p:nvPr>
            <p:ph type="ftr"/>
          </p:nvPr>
        </p:nvSpPr>
        <p:spPr/>
        <p:txBody>
          <a:bodyPr/>
          <a:lstStyle/>
          <a:p>
            <a:r>
              <a:rPr lang="en-US" dirty="0"/>
              <a:t>John Doe, Some Company</a:t>
            </a:r>
          </a:p>
        </p:txBody>
      </p:sp>
      <p:sp>
        <p:nvSpPr>
          <p:cNvPr id="7" name="Slide Number Placeholder 6">
            <a:extLst>
              <a:ext uri="{FF2B5EF4-FFF2-40B4-BE49-F238E27FC236}">
                <a16:creationId xmlns:a16="http://schemas.microsoft.com/office/drawing/2014/main" id="{00038C04-907D-5205-9B4D-01A0054C693C}"/>
              </a:ext>
            </a:extLst>
          </p:cNvPr>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7995630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4019993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July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802.18-25/0070r1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ocuments?is_dcn=0069&amp;is_group=0000&amp;is_year=2025"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radio-spectrum-policy-group.ec.europa.eu/document/download/1436dce2-8160-470e-9db0-0b70ec9e7a74_en?filename=RSPG25-018final-Draft-RSPG_Opinion_Upper_6GHz.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0073&amp;is_group=0000&amp;is_year=2025"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radio-spectrum-policy-group.ec.europa.eu/document/download/1436dce2-8160-470e-9db0-0b70ec9e7a74_en?filename=RSPG25-018final-Draft-RSPG_Opinion_Upper_6GHz.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radio-spectrum-policy-group.ec.europa.eu/document/download/026c0088-c2ba-4c68-bebe-5019fbe2d38d_en?filename=RSPG25-022final-RSPG_Interim_Opinion-WRC27.pdf"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gov.br/anatel/pt-br/assuntos/noticias/anatel-participa-de-audiencia-sobre-divisao-da-faixa-de-6-ghz-entre-wi-fi-e-telefonia-movel" TargetMode="External"/><Relationship Id="rId4" Type="http://schemas.openxmlformats.org/officeDocument/2006/relationships/hyperlink" Target="https://www.cst.gov.sa/en/media-center/news/N2025063001"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On%2013%20May%202025,%20Bangladesh%20BTRC%20suspended%20its%20decision%20to%20ban%20production,%20import%20and%20marketing%20of%20single-band%20Wi-Fi%20routers."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www.ofca.gov.hk/filemanager/ofca/en/content_144/spectrum_plan2025_en.pdf"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web.cvent.com/event/346880a3-b2d2-4149-94be-bd29b206f5cc/summary" TargetMode="External"/><Relationship Id="rId5" Type="http://schemas.openxmlformats.org/officeDocument/2006/relationships/hyperlink" Target="https://web.cvent.com/event/b4fe1917-82ff-44d5-b34a-afe989945a9e/summary" TargetMode="External"/><Relationship Id="rId4" Type="http://schemas.openxmlformats.org/officeDocument/2006/relationships/hyperlink" Target="https://web.cvent.com/event/b4fe1917-82ff-44d5-b34a-afe989945a9e/regPage:6347d711-a8f5-4bf7-8bb9-de7dade7d091"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5-05-17.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July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24 July 2025</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2040465738"/>
              </p:ext>
            </p:extLst>
          </p:nvPr>
        </p:nvGraphicFramePr>
        <p:xfrm>
          <a:off x="3048000" y="4191000"/>
          <a:ext cx="8305801" cy="187286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514601">
                  <a:extLst>
                    <a:ext uri="{9D8B030D-6E8A-4147-A177-3AD203B41FA5}">
                      <a16:colId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val="10002"/>
                  </a:ext>
                </a:extLst>
              </a:tr>
              <a:tr h="370840">
                <a:tc>
                  <a:txBody>
                    <a:bodyPr/>
                    <a:lstStyle/>
                    <a:p>
                      <a:r>
                        <a:rPr lang="en-US" sz="1400" dirty="0"/>
                        <a:t>Al Petrick</a:t>
                      </a:r>
                    </a:p>
                  </a:txBody>
                  <a:tcPr/>
                </a:tc>
                <a:tc>
                  <a:txBody>
                    <a:bodyPr/>
                    <a:lstStyle/>
                    <a:p>
                      <a:r>
                        <a:rPr lang="en-US" altLang="en-US" sz="1400" kern="1200" dirty="0">
                          <a:solidFill>
                            <a:schemeClr val="tx1"/>
                          </a:solidFill>
                          <a:latin typeface="+mn-lt"/>
                          <a:ea typeface="+mn-ea"/>
                          <a:cs typeface="Arial" panose="020B0604020202020204" pitchFamily="34" charset="0"/>
                        </a:rPr>
                        <a:t>Jones-</a:t>
                      </a:r>
                      <a:r>
                        <a:rPr lang="en-US" altLang="en-US" sz="1400" kern="1200" dirty="0" err="1">
                          <a:solidFill>
                            <a:schemeClr val="tx1"/>
                          </a:solidFill>
                          <a:latin typeface="+mn-lt"/>
                          <a:ea typeface="+mn-ea"/>
                          <a:cs typeface="Arial" panose="020B0604020202020204" pitchFamily="34" charset="0"/>
                        </a:rPr>
                        <a:t>Petrick</a:t>
                      </a:r>
                      <a:r>
                        <a:rPr lang="en-US" altLang="en-US" sz="1400" kern="1200" dirty="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val="10003"/>
                  </a:ext>
                </a:extLst>
              </a:tr>
              <a:tr h="370840">
                <a:tc>
                  <a:txBody>
                    <a:bodyPr/>
                    <a:lstStyle/>
                    <a:p>
                      <a:r>
                        <a:rPr lang="en-US" sz="1400" dirty="0" err="1"/>
                        <a:t>Chenhe</a:t>
                      </a:r>
                      <a:r>
                        <a:rPr lang="en-US" sz="1400" dirty="0"/>
                        <a:t> Ji</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jichenhe@huawei.com</a:t>
                      </a:r>
                    </a:p>
                  </a:txBody>
                  <a:tcPr/>
                </a:tc>
                <a:extLst>
                  <a:ext uri="{0D108BD9-81ED-4DB2-BD59-A6C34878D82A}">
                    <a16:rowId xmlns:a16="http://schemas.microsoft.com/office/drawing/2014/main" val="1718434772"/>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Vote:</a:t>
            </a:r>
          </a:p>
          <a:p>
            <a:pPr marL="400050" marR="117475" lvl="1" indent="0" algn="just">
              <a:tabLst>
                <a:tab pos="230188" algn="l"/>
              </a:tabLst>
            </a:pPr>
            <a:endParaRPr lang="en-US" sz="1600" spc="-5" dirty="0">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26 June 2025 RR-TAG call as shown in the document </a:t>
            </a:r>
            <a:r>
              <a:rPr lang="en-US" sz="1800" spc="-5" dirty="0">
                <a:solidFill>
                  <a:srgbClr val="FF0000"/>
                </a:solidFill>
                <a:latin typeface="+mj-lt"/>
                <a:cs typeface="Arial"/>
                <a:hlinkClick r:id="rId3"/>
              </a:rPr>
              <a:t>18-25/0069r0</a:t>
            </a:r>
            <a:r>
              <a:rPr lang="en-US" sz="1800" spc="-5" dirty="0">
                <a:latin typeface="+mj-lt"/>
                <a:cs typeface="Arial"/>
              </a:rPr>
              <a:t> with editorial privilege for the IEEE 802.18 Chair. </a:t>
            </a:r>
          </a:p>
          <a:p>
            <a:pPr marL="630238" marR="117475" lvl="1" indent="-230188" algn="just">
              <a:buFont typeface="Times New Roman" pitchFamily="16" charset="0"/>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Font typeface="Times New Roman" pitchFamily="16" charset="0"/>
              <a:buChar char="•"/>
              <a:tabLst>
                <a:tab pos="230188" algn="l"/>
              </a:tabLst>
            </a:pPr>
            <a:r>
              <a:rPr lang="en-US" sz="1600" spc="-5" dirty="0">
                <a:latin typeface="+mj-lt"/>
                <a:cs typeface="Arial"/>
              </a:rPr>
              <a:t>Vote:</a:t>
            </a:r>
            <a:endParaRPr lang="en-US" sz="1600" spc="-5" dirty="0">
              <a:cs typeface="Arial"/>
            </a:endParaRPr>
          </a:p>
          <a:p>
            <a:pPr marL="400050" marR="117475" lvl="1" indent="0" algn="just">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3" name="Date Placeholder 1">
            <a:extLst>
              <a:ext uri="{FF2B5EF4-FFF2-40B4-BE49-F238E27FC236}">
                <a16:creationId xmlns:a16="http://schemas.microsoft.com/office/drawing/2014/main" id="{70F7B2C8-C46F-453B-7E98-7ACF5F4D42E1}"/>
              </a:ext>
            </a:extLst>
          </p:cNvPr>
          <p:cNvSpPr>
            <a:spLocks noGrp="1"/>
          </p:cNvSpPr>
          <p:nvPr>
            <p:ph type="dt" idx="15"/>
          </p:nvPr>
        </p:nvSpPr>
        <p:spPr>
          <a:xfrm>
            <a:off x="9144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9A1C03F-4D39-E605-793B-ACEBB8F7223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D924B7FD-8522-E936-FD31-9549C8B581B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a:extLst>
              <a:ext uri="{FF2B5EF4-FFF2-40B4-BE49-F238E27FC236}">
                <a16:creationId xmlns:a16="http://schemas.microsoft.com/office/drawing/2014/main" id="{24F95DC7-D93C-B23F-55EF-08D79391B6A2}"/>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EC RSPG’s consultation re the upper 6 GHz band</a:t>
            </a:r>
          </a:p>
        </p:txBody>
      </p:sp>
      <p:sp>
        <p:nvSpPr>
          <p:cNvPr id="10" name="Content Placeholder 2">
            <a:extLst>
              <a:ext uri="{FF2B5EF4-FFF2-40B4-BE49-F238E27FC236}">
                <a16:creationId xmlns:a16="http://schemas.microsoft.com/office/drawing/2014/main" id="{71A4B026-2F69-B5F0-3B9F-39EC2A07D1DA}"/>
              </a:ext>
            </a:extLst>
          </p:cNvPr>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Draft RSPG Opinion on Long-term vision for the upper 6 GHz band</a:t>
            </a:r>
          </a:p>
          <a:p>
            <a:pPr marL="630238" marR="117475" lvl="1" indent="-230188" algn="just">
              <a:buChar char="•"/>
              <a:tabLst>
                <a:tab pos="230188" algn="l"/>
              </a:tabLst>
            </a:pPr>
            <a:r>
              <a:rPr lang="en-US" sz="1600" spc="-5" dirty="0">
                <a:cs typeface="Arial"/>
              </a:rPr>
              <a:t>Publication date:  20 June 2025</a:t>
            </a:r>
          </a:p>
          <a:p>
            <a:pPr marL="630238" marR="117475" lvl="1" indent="-230188" algn="just">
              <a:buChar char="•"/>
              <a:tabLst>
                <a:tab pos="230188" algn="l"/>
              </a:tabLst>
            </a:pPr>
            <a:r>
              <a:rPr lang="en-US" sz="1600" spc="-5" dirty="0">
                <a:cs typeface="Arial"/>
              </a:rPr>
              <a:t>Closing date for response:  31 August 2025</a:t>
            </a: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https://radio-spectrum-policy-group.ec.europa.eu/document/download/1436dce2-8160-470e-9db0-0b70ec9e7a74_en?filename=RSPG25-018final-Draft-RSPG_Opinion_Upper_6GHz.pdf</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18-25/0073</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a:extLst>
              <a:ext uri="{FF2B5EF4-FFF2-40B4-BE49-F238E27FC236}">
                <a16:creationId xmlns:a16="http://schemas.microsoft.com/office/drawing/2014/main" id="{61065ABD-B05F-FBA9-033D-04FBE120D77E}"/>
              </a:ext>
            </a:extLst>
          </p:cNvPr>
          <p:cNvPicPr>
            <a:picLocks noChangeAspect="1"/>
          </p:cNvPicPr>
          <p:nvPr/>
        </p:nvPicPr>
        <p:blipFill>
          <a:blip r:embed="rId5"/>
          <a:stretch>
            <a:fillRect/>
          </a:stretch>
        </p:blipFill>
        <p:spPr>
          <a:xfrm>
            <a:off x="7162800" y="6452587"/>
            <a:ext cx="4334632" cy="329213"/>
          </a:xfrm>
          <a:prstGeom prst="rect">
            <a:avLst/>
          </a:prstGeom>
        </p:spPr>
      </p:pic>
      <p:sp>
        <p:nvSpPr>
          <p:cNvPr id="2" name="Date Placeholder 1">
            <a:extLst>
              <a:ext uri="{FF2B5EF4-FFF2-40B4-BE49-F238E27FC236}">
                <a16:creationId xmlns:a16="http://schemas.microsoft.com/office/drawing/2014/main" id="{38C0FB14-BA17-C5C6-188B-C823FEA0A0F5}"/>
              </a:ext>
            </a:extLst>
          </p:cNvPr>
          <p:cNvSpPr>
            <a:spLocks noGrp="1"/>
          </p:cNvSpPr>
          <p:nvPr>
            <p:ph type="dt" idx="15"/>
          </p:nvPr>
        </p:nvSpPr>
        <p:spPr>
          <a:xfrm>
            <a:off x="914400" y="336550"/>
            <a:ext cx="3048000" cy="273050"/>
          </a:xfrm>
        </p:spPr>
        <p:txBody>
          <a:bodyPr/>
          <a:lstStyle/>
          <a:p>
            <a:r>
              <a:rPr lang="en-US" dirty="0"/>
              <a:t>June 2025</a:t>
            </a:r>
            <a:endParaRPr lang="en-GB" dirty="0"/>
          </a:p>
        </p:txBody>
      </p:sp>
    </p:spTree>
    <p:extLst>
      <p:ext uri="{BB962C8B-B14F-4D97-AF65-F5344CB8AC3E}">
        <p14:creationId xmlns:p14="http://schemas.microsoft.com/office/powerpoint/2010/main" val="582481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14 August 2025</a:t>
            </a:r>
            <a:endParaRPr lang="en-US" sz="1400" dirty="0"/>
          </a:p>
          <a:p>
            <a:pPr marL="1030288" marR="117475" lvl="2" indent="-230188" algn="just">
              <a:spcBef>
                <a:spcPts val="600"/>
              </a:spcBef>
              <a:buFont typeface="Times New Roman" pitchFamily="16" charset="0"/>
              <a:buChar char="•"/>
              <a:tabLst>
                <a:tab pos="230188" algn="l"/>
              </a:tabLst>
            </a:pPr>
            <a:r>
              <a:rPr lang="en-US" sz="1400" dirty="0"/>
              <a:t>EC RSPG:  </a:t>
            </a:r>
            <a:r>
              <a:rPr lang="en-GB" sz="1400" u="sng" dirty="0">
                <a:hlinkClick r:id="rId4"/>
              </a:rPr>
              <a:t>Draft RSPG Opinion on Long-term vision for the upper 6 GHz band</a:t>
            </a:r>
            <a:endParaRPr lang="en-US" sz="1400" dirty="0"/>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rgbClr val="222222"/>
                </a:solidFill>
                <a:latin typeface="+mj-lt"/>
              </a:rPr>
              <a:t>RSPG</a:t>
            </a:r>
          </a:p>
          <a:p>
            <a:pPr marL="1030288" marR="117475" lvl="2" indent="-230188" algn="just">
              <a:buClrTx/>
              <a:buFont typeface="Times New Roman" pitchFamily="16" charset="0"/>
              <a:buChar char="•"/>
              <a:tabLst>
                <a:tab pos="230188" algn="l"/>
              </a:tabLst>
            </a:pPr>
            <a:r>
              <a:rPr lang="en-US" sz="1400" dirty="0">
                <a:solidFill>
                  <a:srgbClr val="222222"/>
                </a:solidFill>
                <a:latin typeface="+mj-lt"/>
              </a:rPr>
              <a:t>On 17 June 2025, an interim opinion on WRC 27 is </a:t>
            </a:r>
            <a:r>
              <a:rPr lang="en-US" sz="1400" dirty="0">
                <a:solidFill>
                  <a:srgbClr val="222222"/>
                </a:solidFill>
                <a:latin typeface="+mj-lt"/>
                <a:hlinkClick r:id="rId3"/>
              </a:rPr>
              <a:t>posted</a:t>
            </a:r>
            <a:r>
              <a:rPr lang="en-US" sz="1400" dirty="0">
                <a:solidFill>
                  <a:srgbClr val="222222"/>
                </a:solidFill>
                <a:latin typeface="+mj-lt"/>
              </a:rPr>
              <a:t>.</a:t>
            </a:r>
          </a:p>
          <a:p>
            <a:pPr marL="630238" marR="117475" lvl="1" indent="-230188" algn="just">
              <a:buClrTx/>
              <a:buFont typeface="Times New Roman" pitchFamily="16" charset="0"/>
              <a:buChar char="•"/>
              <a:tabLst>
                <a:tab pos="230188" algn="l"/>
              </a:tabLst>
            </a:pPr>
            <a:r>
              <a:rPr lang="en-US" sz="1600" dirty="0">
                <a:solidFill>
                  <a:srgbClr val="222222"/>
                </a:solidFill>
                <a:latin typeface="+mj-lt"/>
              </a:rPr>
              <a:t>Saudi Arabia</a:t>
            </a:r>
            <a:endParaRPr lang="en-US" sz="1600" b="1" dirty="0">
              <a:solidFill>
                <a:srgbClr val="222222"/>
              </a:solidFill>
              <a:latin typeface="+mj-lt"/>
            </a:endParaRPr>
          </a:p>
          <a:p>
            <a:pPr marL="1030288" marR="117475" lvl="2" indent="-230188" algn="just">
              <a:buClrTx/>
              <a:buFont typeface="Times New Roman" pitchFamily="16" charset="0"/>
              <a:buChar char="•"/>
              <a:tabLst>
                <a:tab pos="230188" algn="l"/>
              </a:tabLst>
            </a:pPr>
            <a:r>
              <a:rPr lang="en-US" sz="1400" b="0" dirty="0"/>
              <a:t>On 29 June 25, Communications, Space &amp; Technology Commission (CSA) </a:t>
            </a:r>
            <a:r>
              <a:rPr lang="en-US" sz="1400" b="0" dirty="0">
                <a:hlinkClick r:id="rId4"/>
              </a:rPr>
              <a:t>published</a:t>
            </a:r>
            <a:r>
              <a:rPr lang="en-US" sz="1400" b="0" dirty="0"/>
              <a:t> “Spectrum Outlook for Commercial and Innovative Use 2025-2027”.</a:t>
            </a:r>
          </a:p>
          <a:p>
            <a:pPr marL="1030288" marR="117475" lvl="2" indent="-230188" algn="just">
              <a:buClrTx/>
              <a:buFont typeface="Times New Roman" pitchFamily="16" charset="0"/>
              <a:buChar char="•"/>
              <a:tabLst>
                <a:tab pos="230188" algn="l"/>
              </a:tabLst>
            </a:pPr>
            <a:endParaRPr lang="en-US" sz="1400" dirty="0">
              <a:solidFill>
                <a:srgbClr val="222222"/>
              </a:solidFill>
              <a:latin typeface="+mj-lt"/>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rgbClr val="222222"/>
                </a:solidFill>
              </a:rPr>
              <a:t>Brazil</a:t>
            </a:r>
          </a:p>
          <a:p>
            <a:pPr marL="1030288" marR="117475" lvl="2" indent="-230188" algn="just">
              <a:buClrTx/>
              <a:buFont typeface="Times New Roman" pitchFamily="16" charset="0"/>
              <a:buChar char="•"/>
              <a:tabLst>
                <a:tab pos="230188" algn="l"/>
              </a:tabLst>
            </a:pPr>
            <a:r>
              <a:rPr lang="en-US" sz="1400" dirty="0">
                <a:solidFill>
                  <a:srgbClr val="222222"/>
                </a:solidFill>
              </a:rPr>
              <a:t>On 10 July 2025, </a:t>
            </a:r>
            <a:r>
              <a:rPr lang="en-US" sz="1400" dirty="0" err="1">
                <a:solidFill>
                  <a:srgbClr val="222222"/>
                </a:solidFill>
              </a:rPr>
              <a:t>Anatel</a:t>
            </a:r>
            <a:r>
              <a:rPr lang="en-US" sz="1400" dirty="0">
                <a:solidFill>
                  <a:srgbClr val="222222"/>
                </a:solidFill>
              </a:rPr>
              <a:t> </a:t>
            </a:r>
            <a:r>
              <a:rPr lang="en-US" sz="1400" dirty="0">
                <a:solidFill>
                  <a:srgbClr val="222222"/>
                </a:solidFill>
                <a:hlinkClick r:id="rId5"/>
              </a:rPr>
              <a:t>published</a:t>
            </a:r>
            <a:r>
              <a:rPr lang="en-US" sz="1400" dirty="0">
                <a:solidFill>
                  <a:srgbClr val="222222"/>
                </a:solidFill>
              </a:rPr>
              <a:t> a press release related to the public hearing of the 6 GHz spectrum allocation.</a:t>
            </a:r>
          </a:p>
          <a:p>
            <a:pPr marL="1030288" marR="117475" lvl="2" indent="-230188" algn="just">
              <a:buClrTx/>
              <a:buFont typeface="Times New Roman" pitchFamily="16" charset="0"/>
              <a:buChar char="•"/>
              <a:tabLst>
                <a:tab pos="230188" algn="l"/>
              </a:tabLst>
            </a:pPr>
            <a:endParaRPr lang="en-US" sz="1400" dirty="0">
              <a:solidFill>
                <a:srgbClr val="222222"/>
              </a:solidFill>
              <a:latin typeface="+mj-lt"/>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21C8BF-B2BC-0F02-DBCD-2E73716A2B47}"/>
            </a:ext>
          </a:extLst>
        </p:cNvPr>
        <p:cNvGrpSpPr/>
        <p:nvPr/>
      </p:nvGrpSpPr>
      <p:grpSpPr>
        <a:xfrm>
          <a:off x="0" y="0"/>
          <a:ext cx="0" cy="0"/>
          <a:chOff x="0" y="0"/>
          <a:chExt cx="0" cy="0"/>
        </a:xfrm>
      </p:grpSpPr>
      <p:sp>
        <p:nvSpPr>
          <p:cNvPr id="16390" name="Slide Number Placeholder 5">
            <a:extLst>
              <a:ext uri="{FF2B5EF4-FFF2-40B4-BE49-F238E27FC236}">
                <a16:creationId xmlns:a16="http://schemas.microsoft.com/office/drawing/2014/main" id="{2C969441-7C36-E1B4-C3E6-B5B948282B4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a:extLst>
              <a:ext uri="{FF2B5EF4-FFF2-40B4-BE49-F238E27FC236}">
                <a16:creationId xmlns:a16="http://schemas.microsoft.com/office/drawing/2014/main" id="{C53DDF70-9D53-6265-4D44-4367C551F987}"/>
              </a:ext>
            </a:extLst>
          </p:cNvPr>
          <p:cNvSpPr>
            <a:spLocks noGrp="1"/>
          </p:cNvSpPr>
          <p:nvPr>
            <p:ph type="dt" idx="15"/>
          </p:nvPr>
        </p:nvSpPr>
        <p:spPr>
          <a:xfrm>
            <a:off x="914400" y="336550"/>
            <a:ext cx="3048000" cy="273050"/>
          </a:xfrm>
        </p:spPr>
        <p:txBody>
          <a:bodyPr/>
          <a:lstStyle/>
          <a:p>
            <a:r>
              <a:rPr lang="en-US" dirty="0"/>
              <a:t>July 2025</a:t>
            </a:r>
            <a:endParaRPr lang="en-GB" dirty="0"/>
          </a:p>
        </p:txBody>
      </p:sp>
      <p:sp>
        <p:nvSpPr>
          <p:cNvPr id="8" name="Rectangle 2">
            <a:extLst>
              <a:ext uri="{FF2B5EF4-FFF2-40B4-BE49-F238E27FC236}">
                <a16:creationId xmlns:a16="http://schemas.microsoft.com/office/drawing/2014/main" id="{B878CB43-FD3F-3919-21F2-3C7E988676CE}"/>
              </a:ext>
            </a:extLst>
          </p:cNvPr>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a:extLst>
              <a:ext uri="{FF2B5EF4-FFF2-40B4-BE49-F238E27FC236}">
                <a16:creationId xmlns:a16="http://schemas.microsoft.com/office/drawing/2014/main" id="{C8A33CC2-7BD8-4643-44C5-D19B7E9B6717}"/>
              </a:ext>
            </a:extLst>
          </p:cNvPr>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Bangladesh </a:t>
            </a:r>
          </a:p>
          <a:p>
            <a:pPr marL="1030288" marR="117475" lvl="2" indent="-230188" algn="just">
              <a:buClrTx/>
              <a:buFont typeface="Times New Roman" pitchFamily="16" charset="0"/>
              <a:buChar char="•"/>
              <a:tabLst>
                <a:tab pos="230188" algn="l"/>
              </a:tabLst>
            </a:pPr>
            <a:r>
              <a:rPr lang="en-US" sz="1400" dirty="0">
                <a:solidFill>
                  <a:srgbClr val="222222"/>
                </a:solidFill>
              </a:rPr>
              <a:t>On 13 May 2025, Bangladesh BTRC </a:t>
            </a:r>
            <a:r>
              <a:rPr lang="en-US" sz="1400" dirty="0">
                <a:solidFill>
                  <a:srgbClr val="222222"/>
                </a:solidFill>
                <a:hlinkClick r:id="rId3" action="ppaction://hlinkfile"/>
              </a:rPr>
              <a:t>suspended</a:t>
            </a:r>
            <a:r>
              <a:rPr lang="en-US" sz="1400" dirty="0">
                <a:solidFill>
                  <a:srgbClr val="222222"/>
                </a:solidFill>
              </a:rPr>
              <a:t> its decision to ban production, import and marketing of single-band Wi-Fi routers. The original directive mandated that all ISM band Wi-Fi routers must support both the 2400 MHz to 2483 MHz and 5725 to 5850 MHz frequency bands.  Because of this suspension, the directive is now effective from 4 August 2025. </a:t>
            </a:r>
          </a:p>
          <a:p>
            <a:pPr marL="630238" marR="117475" lvl="1" indent="-230188" algn="just">
              <a:buClrTx/>
              <a:buFont typeface="Times New Roman" pitchFamily="16" charset="0"/>
              <a:buChar char="•"/>
              <a:tabLst>
                <a:tab pos="230188" algn="l"/>
              </a:tabLst>
            </a:pPr>
            <a:r>
              <a:rPr lang="en-US" sz="1600" dirty="0">
                <a:solidFill>
                  <a:schemeClr val="tx1"/>
                </a:solidFill>
              </a:rPr>
              <a:t>Hong Kong S.A.R.</a:t>
            </a:r>
          </a:p>
          <a:p>
            <a:pPr marL="1030288" marR="117475" lvl="2" indent="-230188" algn="just">
              <a:buClrTx/>
              <a:buFont typeface="Times New Roman" pitchFamily="16" charset="0"/>
              <a:buChar char="•"/>
              <a:tabLst>
                <a:tab pos="230188" algn="l"/>
              </a:tabLst>
            </a:pPr>
            <a:r>
              <a:rPr lang="en-US" sz="1400" dirty="0">
                <a:solidFill>
                  <a:srgbClr val="222222"/>
                </a:solidFill>
              </a:rPr>
              <a:t>On 10 July 2025, OFCA </a:t>
            </a:r>
            <a:r>
              <a:rPr lang="en-US" sz="1400" dirty="0">
                <a:solidFill>
                  <a:srgbClr val="222222"/>
                </a:solidFill>
                <a:hlinkClick r:id="rId4"/>
              </a:rPr>
              <a:t>published</a:t>
            </a:r>
            <a:r>
              <a:rPr lang="en-US" sz="1400" dirty="0">
                <a:solidFill>
                  <a:srgbClr val="222222"/>
                </a:solidFill>
              </a:rPr>
              <a:t> its spectrum release plan 2025 to </a:t>
            </a:r>
            <a:r>
              <a:rPr lang="en-US" sz="1400">
                <a:solidFill>
                  <a:srgbClr val="222222"/>
                </a:solidFill>
              </a:rPr>
              <a:t>2027.</a:t>
            </a:r>
            <a:endParaRPr lang="en-US" sz="1600" dirty="0">
              <a:solidFill>
                <a:schemeClr val="tx1"/>
              </a:solidFill>
            </a:endParaRPr>
          </a:p>
        </p:txBody>
      </p:sp>
      <p:pic>
        <p:nvPicPr>
          <p:cNvPr id="9" name="Picture 8">
            <a:extLst>
              <a:ext uri="{FF2B5EF4-FFF2-40B4-BE49-F238E27FC236}">
                <a16:creationId xmlns:a16="http://schemas.microsoft.com/office/drawing/2014/main" id="{ACCA1433-BAF3-60D4-CF23-43A80B4AD5C7}"/>
              </a:ext>
            </a:extLst>
          </p:cNvPr>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007780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meeting schedule</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610099048"/>
              </p:ext>
            </p:extLst>
          </p:nvPr>
        </p:nvGraphicFramePr>
        <p:xfrm>
          <a:off x="914400" y="1705690"/>
          <a:ext cx="10287000" cy="129032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IEEE 802.18 July 2025 plenary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[Registration required]</a:t>
                      </a:r>
                    </a:p>
                  </a:txBody>
                  <a:tcPr/>
                </a:tc>
                <a:tc>
                  <a:txBody>
                    <a:bodyPr/>
                    <a:lstStyle/>
                    <a:p>
                      <a:r>
                        <a:rPr lang="en-US" sz="1500" dirty="0"/>
                        <a:t>Tuesday, 29 July 2025, 11:30am CET to 1:30pm CET</a:t>
                      </a:r>
                    </a:p>
                    <a:p>
                      <a:r>
                        <a:rPr lang="en-US" sz="1500" baseline="0" dirty="0"/>
                        <a:t>Thursday, 31 July 2025, 9:00am CET to 11:00am CET</a:t>
                      </a:r>
                    </a:p>
                  </a:txBody>
                  <a:tcPr anchor="ctr"/>
                </a:tc>
                <a:extLst>
                  <a:ext uri="{0D108BD9-81ED-4DB2-BD59-A6C34878D82A}">
                    <a16:rowId xmlns:a16="http://schemas.microsoft.com/office/drawing/2014/main" val="74167152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7 August 2025</a:t>
                      </a:r>
                      <a:r>
                        <a:rPr lang="en-US" sz="1500" baseline="0" dirty="0"/>
                        <a:t>, 3:00pm ET to 3:55pm ET</a:t>
                      </a:r>
                    </a:p>
                  </a:txBody>
                  <a:tcPr anchor="ctr"/>
                </a:tc>
                <a:extLst>
                  <a:ext uri="{0D108BD9-81ED-4DB2-BD59-A6C34878D82A}">
                    <a16:rowId xmlns:a16="http://schemas.microsoft.com/office/drawing/2014/main" val="3358612811"/>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July 2025</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July 2025</a:t>
            </a:r>
            <a:endParaRPr lang="en-GB" dirty="0"/>
          </a:p>
        </p:txBody>
      </p:sp>
      <p:sp>
        <p:nvSpPr>
          <p:cNvPr id="2" name="Content Placeholder 2">
            <a:extLst>
              <a:ext uri="{FF2B5EF4-FFF2-40B4-BE49-F238E27FC236}">
                <a16:creationId xmlns:a16="http://schemas.microsoft.com/office/drawing/2014/main" id="{F2224FAE-881B-AE4A-049C-F04593EDE69A}"/>
              </a:ext>
            </a:extLst>
          </p:cNvPr>
          <p:cNvSpPr txBox="1">
            <a:spLocks/>
          </p:cNvSpPr>
          <p:nvPr/>
        </p:nvSpPr>
        <p:spPr bwMode="auto">
          <a:xfrm>
            <a:off x="832390" y="1600200"/>
            <a:ext cx="5640913"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July plenary</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8 April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30 May 2025</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Standard Registration until 27 June 2025</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Late Registration after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8 April 2025</a:t>
            </a:r>
          </a:p>
          <a:p>
            <a:pPr marL="630238" marR="117475" lvl="1"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Group rate is available </a:t>
            </a:r>
            <a:r>
              <a:rPr lang="en-US" sz="1400" kern="0" dirty="0">
                <a:solidFill>
                  <a:srgbClr val="FF0000"/>
                </a:solidFill>
              </a:rPr>
              <a:t>until 27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3" name="Content Placeholder 2">
            <a:extLst>
              <a:ext uri="{FF2B5EF4-FFF2-40B4-BE49-F238E27FC236}">
                <a16:creationId xmlns:a16="http://schemas.microsoft.com/office/drawing/2014/main" id="{04AA5A31-B29F-A2D7-B2C1-9BBED0D2475F}"/>
              </a:ext>
            </a:extLst>
          </p:cNvPr>
          <p:cNvSpPr txBox="1">
            <a:spLocks/>
          </p:cNvSpPr>
          <p:nvPr/>
        </p:nvSpPr>
        <p:spPr bwMode="auto">
          <a:xfrm>
            <a:off x="6174313" y="1600200"/>
            <a:ext cx="5640913"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September wireless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Meeting reservation</a:t>
            </a:r>
            <a:r>
              <a:rPr lang="en-US" sz="1800" kern="0" spc="-5" dirty="0">
                <a:solidFill>
                  <a:schemeClr val="tx1"/>
                </a:solidFill>
                <a:cs typeface="Arial"/>
              </a:rPr>
              <a:t> begins on 2 June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11 July 2025</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29 August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29 August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Hotel reservation</a:t>
            </a:r>
            <a:r>
              <a:rPr lang="en-US" sz="1800" kern="0" spc="-5" dirty="0">
                <a:solidFill>
                  <a:schemeClr val="tx1"/>
                </a:solidFill>
                <a:cs typeface="Arial"/>
              </a:rPr>
              <a:t> begins on 2 June 2025</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12 June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a:solidFill>
                  <a:schemeClr val="tx1"/>
                </a:solidFill>
                <a:latin typeface="+mj-lt"/>
                <a:cs typeface="Arial"/>
              </a:rPr>
              <a:t>TBD</a:t>
            </a:r>
          </a:p>
          <a:p>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p>
          <a:p>
            <a:pPr marL="630238" marR="117475" lvl="1" indent="-230188" algn="just">
              <a:buFont typeface="Times New Roman" pitchFamily="16" charset="0"/>
              <a:buChar char="•"/>
              <a:tabLst>
                <a:tab pos="230188" algn="l"/>
              </a:tabLst>
            </a:pPr>
            <a:r>
              <a:rPr lang="en-US" sz="1600" spc="-5">
                <a:latin typeface="+mj-lt"/>
                <a:cs typeface="Arial"/>
              </a:rPr>
              <a:t>Adjourned at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July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dirty="0" err="1">
                <a:solidFill>
                  <a:schemeClr val="tx1"/>
                </a:solidFill>
                <a:latin typeface="+mj-lt"/>
                <a:cs typeface="Arial" panose="020B0604020202020204" pitchFamily="34" charset="0"/>
              </a:rPr>
              <a:t>Chenhe</a:t>
            </a:r>
            <a:r>
              <a:rPr lang="en-US" altLang="en-US" sz="1600" dirty="0">
                <a:solidFill>
                  <a:schemeClr val="tx1"/>
                </a:solidFill>
                <a:latin typeface="+mj-lt"/>
                <a:cs typeface="Arial" panose="020B0604020202020204" pitchFamily="34" charset="0"/>
              </a:rPr>
              <a:t> Ji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17 May 2025</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65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10</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14</a:t>
            </a: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July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July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July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July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July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July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896600"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 </a:t>
            </a:r>
          </a:p>
          <a:p>
            <a:pPr marL="230188" marR="117475" indent="-230188" algn="just">
              <a:buChar char="•"/>
              <a:tabLst>
                <a:tab pos="230188" algn="l"/>
              </a:tabLst>
            </a:pPr>
            <a:r>
              <a:rPr lang="en-US" sz="1800" spc="-5" dirty="0">
                <a:latin typeface="+mj-lt"/>
                <a:cs typeface="Arial"/>
              </a:rPr>
              <a:t>Review and approve meeting minutes</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Draft response to EC RSPG’s consultation re the upper 6 GHz band</a:t>
            </a:r>
            <a:endParaRPr lang="en-US" sz="1800" spc="-5" dirty="0">
              <a:latin typeface="+mj-lt"/>
              <a:cs typeface="Arial"/>
            </a:endParaRPr>
          </a:p>
          <a:p>
            <a:pPr marL="230188" marR="117475" indent="-230188" algn="just">
              <a:buFont typeface="Times New Roman" pitchFamily="16" charset="0"/>
              <a:buChar char="•"/>
              <a:tabLst>
                <a:tab pos="230188" algn="l"/>
              </a:tabLst>
            </a:pPr>
            <a:r>
              <a:rPr lang="en-US" sz="1800" spc="-5" dirty="0">
                <a:cs typeface="Arial"/>
              </a:rPr>
              <a:t>Status of ongoing consultations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(future meeting schedules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81510</TotalTime>
  <Words>2011</Words>
  <Application>Microsoft Office PowerPoint</Application>
  <PresentationFormat>Widescreen</PresentationFormat>
  <Paragraphs>359</Paragraphs>
  <Slides>18</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 Unicode MS</vt:lpstr>
      <vt:lpstr>Monotype Sorts</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EC RSPG’s consultation re the upper 6 GHz band</vt:lpstr>
      <vt:lpstr>Status of ongoing consultations</vt:lpstr>
      <vt:lpstr>General discussion items (1)</vt:lpstr>
      <vt:lpstr>General discussion items (2)</vt:lpstr>
      <vt:lpstr>Future meeting schedule</vt:lpstr>
      <vt:lpstr>Future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18-25/0070r1</dc:title>
  <dc:creator>Edward Au</dc:creator>
  <cp:keywords>17 July 2025</cp:keywords>
  <cp:lastModifiedBy>Edward Au</cp:lastModifiedBy>
  <cp:revision>6839</cp:revision>
  <cp:lastPrinted>1601-01-01T00:00:00Z</cp:lastPrinted>
  <dcterms:created xsi:type="dcterms:W3CDTF">2016-03-03T14:54:45Z</dcterms:created>
  <dcterms:modified xsi:type="dcterms:W3CDTF">2025-07-24T15:32:24Z</dcterms:modified>
  <cp:category>IEEE 802.18 RR-TAG agenda</cp:category>
</cp:coreProperties>
</file>