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9"/>
  </p:notesMasterIdLst>
  <p:handoutMasterIdLst>
    <p:handoutMasterId r:id="rId20"/>
  </p:handoutMasterIdLst>
  <p:sldIdLst>
    <p:sldId id="256" r:id="rId2"/>
    <p:sldId id="876" r:id="rId3"/>
    <p:sldId id="857" r:id="rId4"/>
    <p:sldId id="908" r:id="rId5"/>
    <p:sldId id="604" r:id="rId6"/>
    <p:sldId id="624" r:id="rId7"/>
    <p:sldId id="605" r:id="rId8"/>
    <p:sldId id="843" r:id="rId9"/>
    <p:sldId id="866" r:id="rId10"/>
    <p:sldId id="845" r:id="rId11"/>
    <p:sldId id="1190" r:id="rId12"/>
    <p:sldId id="877" r:id="rId13"/>
    <p:sldId id="942" r:id="rId14"/>
    <p:sldId id="1188" r:id="rId15"/>
    <p:sldId id="933" r:id="rId16"/>
    <p:sldId id="856" r:id="rId17"/>
    <p:sldId id="8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32" autoAdjust="0"/>
    <p:restoredTop sz="96247" autoAdjust="0"/>
  </p:normalViewPr>
  <p:slideViewPr>
    <p:cSldViewPr>
      <p:cViewPr varScale="1">
        <p:scale>
          <a:sx n="99" d="100"/>
          <a:sy n="99" d="100"/>
        </p:scale>
        <p:origin x="1260"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3BF3B8-B75F-3C5D-EFED-2DC280B191C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AA31BB1-00DB-DA44-562C-9D47FA5DE8C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C7961C96-FA1E-7C81-C0C8-F2849C89004E}"/>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C87D7AB-60AF-DCA7-B53C-28B717DDDA99}"/>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78F4860-6F5F-B634-0342-53E4FF226E9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8BCE16F8-C5C3-F352-E454-9545023FCAD0}"/>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A1CA62D-468B-819E-2A81-4CFA587DBF2B}"/>
              </a:ext>
            </a:extLst>
          </p:cNvPr>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256491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B24DD-54F2-2476-00B2-CA906A9693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C3A990-A95A-134D-71F2-963E3C9609A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26BF4D1-9828-9BBB-A6A6-03A8E4C230D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54E4BD0-C4D0-0FE8-1125-9BF64B2C19FA}"/>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109920D-8BD2-CFE4-E84A-85577A3BBF2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E38A897B-A881-96CB-AF45-0B836A96ED6F}"/>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00038C04-907D-5205-9B4D-01A0054C693C}"/>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799563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01999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July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802.18-25/0070r0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69&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radio-spectrum-policy-group.ec.europa.eu/document/download/1436dce2-8160-470e-9db0-0b70ec9e7a74_en?filename=RSPG25-018final-Draft-RSPG_Opinion_Upper_6GHz.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radio-spectrum-policy-group.ec.europa.eu/document/download/1436dce2-8160-470e-9db0-0b70ec9e7a74_en?filename=RSPG25-018final-Draft-RSPG_Opinion_Upper_6GHz.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radio-spectrum-policy-group.ec.europa.eu/document/download/026c0088-c2ba-4c68-bebe-5019fbe2d38d_en?filename=RSPG25-022final-RSPG_Interim_Opinion-WRC27.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gov.br/anatel/pt-br/assuntos/noticias/anatel-participa-de-audiencia-sobre-divisao-da-faixa-de-6-ghz-entre-wi-fi-e-telefonia-movel" TargetMode="External"/><Relationship Id="rId4" Type="http://schemas.openxmlformats.org/officeDocument/2006/relationships/hyperlink" Target="https://www.cst.gov.sa/en/media-center/news/N2025063001"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On%2013%20May%202025,%20Bangladesh%20BTRC%20suspended%20its%20decision%20to%20ban%20production,%20import%20and%20marketing%20of%20single-band%20Wi-Fi%20router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ofca.gov.hk/filemanager/ofca/en/content_144/spectrum_plan2025_en.pdf"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web.cvent.com/event/346880a3-b2d2-4149-94be-bd29b206f5cc/summary" TargetMode="External"/><Relationship Id="rId5" Type="http://schemas.openxmlformats.org/officeDocument/2006/relationships/hyperlink" Target="https://web.cvent.com/event/b4fe1917-82ff-44d5-b34a-afe989945a9e/summary" TargetMode="External"/><Relationship Id="rId4" Type="http://schemas.openxmlformats.org/officeDocument/2006/relationships/hyperlink" Target="https://web.cvent.com/event/b4fe1917-82ff-44d5-b34a-afe989945a9e/regPage:6347d711-a8f5-4bf7-8bb9-de7dade7d09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5-17.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July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24 July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26 June 2025 RR-TAG call as shown in the document </a:t>
            </a:r>
            <a:r>
              <a:rPr lang="en-US" sz="1800" spc="-5" dirty="0">
                <a:solidFill>
                  <a:srgbClr val="FF0000"/>
                </a:solidFill>
                <a:latin typeface="+mj-lt"/>
                <a:cs typeface="Arial"/>
                <a:hlinkClick r:id="rId3"/>
              </a:rPr>
              <a:t>18-25/0069r0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70F7B2C8-C46F-453B-7E98-7ACF5F4D42E1}"/>
              </a:ext>
            </a:extLst>
          </p:cNvPr>
          <p:cNvSpPr>
            <a:spLocks noGrp="1"/>
          </p:cNvSpPr>
          <p:nvPr>
            <p:ph type="dt" idx="15"/>
          </p:nvPr>
        </p:nvSpPr>
        <p:spPr>
          <a:xfrm>
            <a:off x="9144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A1C03F-4D39-E605-793B-ACEBB8F722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D924B7FD-8522-E936-FD31-9549C8B581B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24F95DC7-D93C-B23F-55EF-08D79391B6A2}"/>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EC RSPG’s consultation re the upper 6 GHz band</a:t>
            </a:r>
          </a:p>
        </p:txBody>
      </p:sp>
      <p:sp>
        <p:nvSpPr>
          <p:cNvPr id="10" name="Content Placeholder 2">
            <a:extLst>
              <a:ext uri="{FF2B5EF4-FFF2-40B4-BE49-F238E27FC236}">
                <a16:creationId xmlns:a16="http://schemas.microsoft.com/office/drawing/2014/main" id="{71A4B026-2F69-B5F0-3B9F-39EC2A07D1DA}"/>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RSPG Opinion on Long-term vision for the upper 6 GHz band</a:t>
            </a:r>
          </a:p>
          <a:p>
            <a:pPr marL="630238" marR="117475" lvl="1" indent="-230188" algn="just">
              <a:buChar char="•"/>
              <a:tabLst>
                <a:tab pos="230188" algn="l"/>
              </a:tabLst>
            </a:pPr>
            <a:r>
              <a:rPr lang="en-US" sz="1600" spc="-5" dirty="0">
                <a:cs typeface="Arial"/>
              </a:rPr>
              <a:t>Publication date:  20 June 2025</a:t>
            </a:r>
          </a:p>
          <a:p>
            <a:pPr marL="630238" marR="117475" lvl="1" indent="-230188" algn="just">
              <a:buChar char="•"/>
              <a:tabLst>
                <a:tab pos="230188" algn="l"/>
              </a:tabLst>
            </a:pPr>
            <a:r>
              <a:rPr lang="en-US" sz="1600" spc="-5" dirty="0">
                <a:cs typeface="Arial"/>
              </a:rPr>
              <a:t>Closing date for response:  31 August 2025</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https://radio-spectrum-policy-group.ec.europa.eu/document/download/1436dce2-8160-470e-9db0-0b70ec9e7a74_en?filename=RSPG25-018final-Draft-RSPG_Opinion_Upper_6GHz.pdf</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18-25/00XX [Placeholder] </a:t>
            </a: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61065ABD-B05F-FBA9-033D-04FBE120D77E}"/>
              </a:ext>
            </a:extLst>
          </p:cNvPr>
          <p:cNvPicPr>
            <a:picLocks noChangeAspect="1"/>
          </p:cNvPicPr>
          <p:nvPr/>
        </p:nvPicPr>
        <p:blipFill>
          <a:blip r:embed="rId4"/>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38C0FB14-BA17-C5C6-188B-C823FEA0A0F5}"/>
              </a:ext>
            </a:extLst>
          </p:cNvPr>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582481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14 August 2025</a:t>
            </a:r>
            <a:endParaRPr lang="en-US" sz="1400" dirty="0"/>
          </a:p>
          <a:p>
            <a:pPr marL="1030288" marR="117475" lvl="2" indent="-230188" algn="just">
              <a:spcBef>
                <a:spcPts val="600"/>
              </a:spcBef>
              <a:buFont typeface="Times New Roman" pitchFamily="16" charset="0"/>
              <a:buChar char="•"/>
              <a:tabLst>
                <a:tab pos="230188" algn="l"/>
              </a:tabLst>
            </a:pPr>
            <a:r>
              <a:rPr lang="en-US" sz="1400" dirty="0"/>
              <a:t>EC RSPG:  </a:t>
            </a:r>
            <a:r>
              <a:rPr lang="en-GB" sz="1400" u="sng" dirty="0">
                <a:hlinkClick r:id="rId4"/>
              </a:rPr>
              <a:t>Draft RSPG Opinion on Long-term vision for the upper 6 GHz band</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rgbClr val="222222"/>
                </a:solidFill>
                <a:latin typeface="+mj-lt"/>
              </a:rPr>
              <a:t>RSPG</a:t>
            </a:r>
          </a:p>
          <a:p>
            <a:pPr marL="1030288" marR="117475" lvl="2" indent="-230188" algn="just">
              <a:buClrTx/>
              <a:buFont typeface="Times New Roman" pitchFamily="16" charset="0"/>
              <a:buChar char="•"/>
              <a:tabLst>
                <a:tab pos="230188" algn="l"/>
              </a:tabLst>
            </a:pPr>
            <a:r>
              <a:rPr lang="en-US" sz="1400" dirty="0">
                <a:solidFill>
                  <a:srgbClr val="222222"/>
                </a:solidFill>
                <a:latin typeface="+mj-lt"/>
              </a:rPr>
              <a:t>On 17 June 2025, an interim opinion on WRC 27 is </a:t>
            </a:r>
            <a:r>
              <a:rPr lang="en-US" sz="1400" dirty="0">
                <a:solidFill>
                  <a:srgbClr val="222222"/>
                </a:solidFill>
                <a:latin typeface="+mj-lt"/>
                <a:hlinkClick r:id="rId3"/>
              </a:rPr>
              <a:t>posted</a:t>
            </a:r>
            <a:r>
              <a:rPr lang="en-US" sz="1400" dirty="0">
                <a:solidFill>
                  <a:srgbClr val="222222"/>
                </a:solidFill>
                <a:latin typeface="+mj-lt"/>
              </a:rPr>
              <a:t>.</a:t>
            </a:r>
          </a:p>
          <a:p>
            <a:pPr marL="630238" marR="117475" lvl="1" indent="-230188" algn="just">
              <a:buClrTx/>
              <a:buFont typeface="Times New Roman" pitchFamily="16" charset="0"/>
              <a:buChar char="•"/>
              <a:tabLst>
                <a:tab pos="230188" algn="l"/>
              </a:tabLst>
            </a:pPr>
            <a:r>
              <a:rPr lang="en-US" sz="1600" dirty="0">
                <a:solidFill>
                  <a:srgbClr val="222222"/>
                </a:solidFill>
                <a:latin typeface="+mj-lt"/>
              </a:rPr>
              <a:t>Saudi Arabia</a:t>
            </a:r>
            <a:endParaRPr lang="en-US" sz="1600" b="1" dirty="0">
              <a:solidFill>
                <a:srgbClr val="222222"/>
              </a:solidFill>
              <a:latin typeface="+mj-lt"/>
            </a:endParaRPr>
          </a:p>
          <a:p>
            <a:pPr marL="1030288" marR="117475" lvl="2" indent="-230188" algn="just">
              <a:buClrTx/>
              <a:buFont typeface="Times New Roman" pitchFamily="16" charset="0"/>
              <a:buChar char="•"/>
              <a:tabLst>
                <a:tab pos="230188" algn="l"/>
              </a:tabLst>
            </a:pPr>
            <a:r>
              <a:rPr lang="en-US" sz="1400" b="0" dirty="0"/>
              <a:t>On 29 June 25, Communications, Space &amp; Technology Commission (CSA) </a:t>
            </a:r>
            <a:r>
              <a:rPr lang="en-US" sz="1400" b="0" dirty="0">
                <a:hlinkClick r:id="rId4"/>
              </a:rPr>
              <a:t>published</a:t>
            </a:r>
            <a:r>
              <a:rPr lang="en-US" sz="1400" b="0" dirty="0"/>
              <a:t> “Spectrum Outlook for Commercial and Innovative Use 2025-2027”.</a:t>
            </a:r>
          </a:p>
          <a:p>
            <a:pPr marL="1030288" marR="117475" lvl="2" indent="-230188" algn="just">
              <a:buClrTx/>
              <a:buFont typeface="Times New Roman" pitchFamily="16" charset="0"/>
              <a:buChar char="•"/>
              <a:tabLst>
                <a:tab pos="230188" algn="l"/>
              </a:tabLst>
            </a:pPr>
            <a:endParaRPr lang="en-US" sz="1400" dirty="0">
              <a:solidFill>
                <a:srgbClr val="222222"/>
              </a:solidFill>
              <a:latin typeface="+mj-lt"/>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rgbClr val="222222"/>
                </a:solidFill>
              </a:rPr>
              <a:t>Brazil</a:t>
            </a:r>
          </a:p>
          <a:p>
            <a:pPr marL="1030288" marR="117475" lvl="2" indent="-230188" algn="just">
              <a:buClrTx/>
              <a:buFont typeface="Times New Roman" pitchFamily="16" charset="0"/>
              <a:buChar char="•"/>
              <a:tabLst>
                <a:tab pos="230188" algn="l"/>
              </a:tabLst>
            </a:pPr>
            <a:r>
              <a:rPr lang="en-US" sz="1400" dirty="0">
                <a:solidFill>
                  <a:srgbClr val="222222"/>
                </a:solidFill>
              </a:rPr>
              <a:t>On 10 July 2025, </a:t>
            </a:r>
            <a:r>
              <a:rPr lang="en-US" sz="1400" dirty="0" err="1">
                <a:solidFill>
                  <a:srgbClr val="222222"/>
                </a:solidFill>
              </a:rPr>
              <a:t>Anatel</a:t>
            </a:r>
            <a:r>
              <a:rPr lang="en-US" sz="1400" dirty="0">
                <a:solidFill>
                  <a:srgbClr val="222222"/>
                </a:solidFill>
              </a:rPr>
              <a:t> </a:t>
            </a:r>
            <a:r>
              <a:rPr lang="en-US" sz="1400" dirty="0">
                <a:solidFill>
                  <a:srgbClr val="222222"/>
                </a:solidFill>
                <a:hlinkClick r:id="rId5"/>
              </a:rPr>
              <a:t>published</a:t>
            </a:r>
            <a:r>
              <a:rPr lang="en-US" sz="1400" dirty="0">
                <a:solidFill>
                  <a:srgbClr val="222222"/>
                </a:solidFill>
              </a:rPr>
              <a:t> a press release related to the public hearing of the 6 GHz spectrum allocation.</a:t>
            </a:r>
          </a:p>
          <a:p>
            <a:pPr marL="1030288" marR="117475" lvl="2" indent="-230188" algn="just">
              <a:buClrTx/>
              <a:buFont typeface="Times New Roman" pitchFamily="16" charset="0"/>
              <a:buChar char="•"/>
              <a:tabLst>
                <a:tab pos="230188" algn="l"/>
              </a:tabLst>
            </a:pPr>
            <a:endParaRPr lang="en-US" sz="1400" dirty="0">
              <a:solidFill>
                <a:srgbClr val="222222"/>
              </a:solidFill>
              <a:latin typeface="+mj-lt"/>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21C8BF-B2BC-0F02-DBCD-2E73716A2B4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2C969441-7C36-E1B4-C3E6-B5B948282B4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a:extLst>
              <a:ext uri="{FF2B5EF4-FFF2-40B4-BE49-F238E27FC236}">
                <a16:creationId xmlns:a16="http://schemas.microsoft.com/office/drawing/2014/main" id="{C53DDF70-9D53-6265-4D44-4367C551F987}"/>
              </a:ext>
            </a:extLst>
          </p:cNvPr>
          <p:cNvSpPr>
            <a:spLocks noGrp="1"/>
          </p:cNvSpPr>
          <p:nvPr>
            <p:ph type="dt" idx="15"/>
          </p:nvPr>
        </p:nvSpPr>
        <p:spPr>
          <a:xfrm>
            <a:off x="914400" y="336550"/>
            <a:ext cx="3048000" cy="273050"/>
          </a:xfrm>
        </p:spPr>
        <p:txBody>
          <a:bodyPr/>
          <a:lstStyle/>
          <a:p>
            <a:r>
              <a:rPr lang="en-US" dirty="0"/>
              <a:t>July 2025</a:t>
            </a:r>
            <a:endParaRPr lang="en-GB" dirty="0"/>
          </a:p>
        </p:txBody>
      </p:sp>
      <p:sp>
        <p:nvSpPr>
          <p:cNvPr id="8" name="Rectangle 2">
            <a:extLst>
              <a:ext uri="{FF2B5EF4-FFF2-40B4-BE49-F238E27FC236}">
                <a16:creationId xmlns:a16="http://schemas.microsoft.com/office/drawing/2014/main" id="{B878CB43-FD3F-3919-21F2-3C7E988676CE}"/>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a:extLst>
              <a:ext uri="{FF2B5EF4-FFF2-40B4-BE49-F238E27FC236}">
                <a16:creationId xmlns:a16="http://schemas.microsoft.com/office/drawing/2014/main" id="{C8A33CC2-7BD8-4643-44C5-D19B7E9B6717}"/>
              </a:ext>
            </a:extLst>
          </p:cNvPr>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Bangladesh </a:t>
            </a:r>
          </a:p>
          <a:p>
            <a:pPr marL="1030288" marR="117475" lvl="2" indent="-230188" algn="just">
              <a:buClrTx/>
              <a:buFont typeface="Times New Roman" pitchFamily="16" charset="0"/>
              <a:buChar char="•"/>
              <a:tabLst>
                <a:tab pos="230188" algn="l"/>
              </a:tabLst>
            </a:pPr>
            <a:r>
              <a:rPr lang="en-US" sz="1400" dirty="0">
                <a:solidFill>
                  <a:srgbClr val="222222"/>
                </a:solidFill>
              </a:rPr>
              <a:t>On 13 May 2025, Bangladesh BTRC </a:t>
            </a:r>
            <a:r>
              <a:rPr lang="en-US" sz="1400" dirty="0">
                <a:solidFill>
                  <a:srgbClr val="222222"/>
                </a:solidFill>
                <a:hlinkClick r:id="rId3" action="ppaction://hlinkfile"/>
              </a:rPr>
              <a:t>suspended</a:t>
            </a:r>
            <a:r>
              <a:rPr lang="en-US" sz="1400" dirty="0">
                <a:solidFill>
                  <a:srgbClr val="222222"/>
                </a:solidFill>
              </a:rPr>
              <a:t> its decision to ban production, import and marketing of single-band Wi-Fi routers. The original directive mandated that all ISM band Wi-Fi routers must support both the 2400 MHz to 2483 MHz and 5725 to 5850 MHz frequency bands.  Because of this suspension, the directive is now effective from 4 August 2025. </a:t>
            </a:r>
          </a:p>
          <a:p>
            <a:pPr marL="630238" marR="117475" lvl="1" indent="-230188" algn="just">
              <a:buClrTx/>
              <a:buFont typeface="Times New Roman" pitchFamily="16" charset="0"/>
              <a:buChar char="•"/>
              <a:tabLst>
                <a:tab pos="230188" algn="l"/>
              </a:tabLst>
            </a:pPr>
            <a:r>
              <a:rPr lang="en-US" sz="1600" dirty="0">
                <a:solidFill>
                  <a:schemeClr val="tx1"/>
                </a:solidFill>
              </a:rPr>
              <a:t>Hong Kong S.A.R.</a:t>
            </a:r>
          </a:p>
          <a:p>
            <a:pPr marL="1030288" marR="117475" lvl="2" indent="-230188" algn="just">
              <a:buClrTx/>
              <a:buFont typeface="Times New Roman" pitchFamily="16" charset="0"/>
              <a:buChar char="•"/>
              <a:tabLst>
                <a:tab pos="230188" algn="l"/>
              </a:tabLst>
            </a:pPr>
            <a:r>
              <a:rPr lang="en-US" sz="1400" dirty="0">
                <a:solidFill>
                  <a:srgbClr val="222222"/>
                </a:solidFill>
              </a:rPr>
              <a:t>On 10 July 2025, OFCA </a:t>
            </a:r>
            <a:r>
              <a:rPr lang="en-US" sz="1400" dirty="0">
                <a:solidFill>
                  <a:srgbClr val="222222"/>
                </a:solidFill>
                <a:hlinkClick r:id="rId4"/>
              </a:rPr>
              <a:t>published</a:t>
            </a:r>
            <a:r>
              <a:rPr lang="en-US" sz="1400" dirty="0">
                <a:solidFill>
                  <a:srgbClr val="222222"/>
                </a:solidFill>
              </a:rPr>
              <a:t> its spectrum release plan 2025 to </a:t>
            </a:r>
            <a:r>
              <a:rPr lang="en-US" sz="1400">
                <a:solidFill>
                  <a:srgbClr val="222222"/>
                </a:solidFill>
              </a:rPr>
              <a:t>2027.</a:t>
            </a:r>
            <a:endParaRPr lang="en-US" sz="1600" dirty="0">
              <a:solidFill>
                <a:schemeClr val="tx1"/>
              </a:solidFill>
            </a:endParaRPr>
          </a:p>
        </p:txBody>
      </p:sp>
      <p:pic>
        <p:nvPicPr>
          <p:cNvPr id="9" name="Picture 8">
            <a:extLst>
              <a:ext uri="{FF2B5EF4-FFF2-40B4-BE49-F238E27FC236}">
                <a16:creationId xmlns:a16="http://schemas.microsoft.com/office/drawing/2014/main" id="{ACCA1433-BAF3-60D4-CF23-43A80B4AD5C7}"/>
              </a:ext>
            </a:extLst>
          </p:cNvPr>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00778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July 2025</a:t>
            </a:r>
            <a:endParaRPr lang="en-GB" dirty="0"/>
          </a:p>
        </p:txBody>
      </p:sp>
      <p:sp>
        <p:nvSpPr>
          <p:cNvPr id="2" name="Content Placeholder 2">
            <a:extLst>
              <a:ext uri="{FF2B5EF4-FFF2-40B4-BE49-F238E27FC236}">
                <a16:creationId xmlns:a16="http://schemas.microsoft.com/office/drawing/2014/main" id="{F2224FAE-881B-AE4A-049C-F04593EDE69A}"/>
              </a:ext>
            </a:extLst>
          </p:cNvPr>
          <p:cNvSpPr txBox="1">
            <a:spLocks/>
          </p:cNvSpPr>
          <p:nvPr/>
        </p:nvSpPr>
        <p:spPr bwMode="auto">
          <a:xfrm>
            <a:off x="832390" y="1600200"/>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3" name="Content Placeholder 2">
            <a:extLst>
              <a:ext uri="{FF2B5EF4-FFF2-40B4-BE49-F238E27FC236}">
                <a16:creationId xmlns:a16="http://schemas.microsoft.com/office/drawing/2014/main" id="{04AA5A31-B29F-A2D7-B2C1-9BBED0D2475F}"/>
              </a:ext>
            </a:extLst>
          </p:cNvPr>
          <p:cNvSpPr txBox="1">
            <a:spLocks/>
          </p:cNvSpPr>
          <p:nvPr/>
        </p:nvSpPr>
        <p:spPr bwMode="auto">
          <a:xfrm>
            <a:off x="6174313" y="1600200"/>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September wireless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2 June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Early Registration until 11 July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29 August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29 August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Hotel reservation</a:t>
            </a:r>
            <a:r>
              <a:rPr lang="en-US" sz="1800" kern="0" spc="-5" dirty="0">
                <a:solidFill>
                  <a:schemeClr val="tx1"/>
                </a:solidFill>
                <a:cs typeface="Arial"/>
              </a:rPr>
              <a:t> begins on 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12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a:latin typeface="+mj-lt"/>
                <a:cs typeface="Arial"/>
              </a:rPr>
              <a:t>Adjourned 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17 May 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10</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July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July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July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 </a:t>
            </a:r>
          </a:p>
          <a:p>
            <a:pPr marL="230188" marR="117475" indent="-230188" algn="just">
              <a:buChar char="•"/>
              <a:tabLst>
                <a:tab pos="230188" algn="l"/>
              </a:tabLst>
            </a:pPr>
            <a:r>
              <a:rPr lang="en-US" sz="1800" spc="-5" dirty="0">
                <a:latin typeface="+mj-lt"/>
                <a:cs typeface="Arial"/>
              </a:rPr>
              <a:t>Review and approve meeting minutes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Draft response to EC RSPG’s consultation re the upper 6 GHz band</a:t>
            </a: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81506</TotalTime>
  <Words>1928</Words>
  <Application>Microsoft Office PowerPoint</Application>
  <PresentationFormat>Widescreen</PresentationFormat>
  <Paragraphs>343</Paragraphs>
  <Slides>17</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EC RSPG’s consultation re the upper 6 GHz band</vt:lpstr>
      <vt:lpstr>Status of ongoing consultations</vt:lpstr>
      <vt:lpstr>General discussion items (1)</vt:lpstr>
      <vt:lpstr>General discussion items (2)</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18-25/0070r0</dc:title>
  <dc:creator>Edward Au</dc:creator>
  <cp:keywords>17 July 2025</cp:keywords>
  <cp:lastModifiedBy>Edward Au</cp:lastModifiedBy>
  <cp:revision>6832</cp:revision>
  <cp:lastPrinted>1601-01-01T00:00:00Z</cp:lastPrinted>
  <dcterms:created xsi:type="dcterms:W3CDTF">2016-03-03T14:54:45Z</dcterms:created>
  <dcterms:modified xsi:type="dcterms:W3CDTF">2025-07-16T19:50:58Z</dcterms:modified>
  <cp:category>IEEE 802.18 RR-TAG agenda</cp:category>
</cp:coreProperties>
</file>