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1"/>
  </p:notesMasterIdLst>
  <p:handoutMasterIdLst>
    <p:handoutMasterId r:id="rId22"/>
  </p:handoutMasterIdLst>
  <p:sldIdLst>
    <p:sldId id="256" r:id="rId2"/>
    <p:sldId id="876" r:id="rId3"/>
    <p:sldId id="857" r:id="rId4"/>
    <p:sldId id="908" r:id="rId5"/>
    <p:sldId id="604" r:id="rId6"/>
    <p:sldId id="624" r:id="rId7"/>
    <p:sldId id="605" r:id="rId8"/>
    <p:sldId id="843" r:id="rId9"/>
    <p:sldId id="866" r:id="rId10"/>
    <p:sldId id="845" r:id="rId11"/>
    <p:sldId id="1190" r:id="rId12"/>
    <p:sldId id="1189" r:id="rId13"/>
    <p:sldId id="877" r:id="rId14"/>
    <p:sldId id="942" r:id="rId15"/>
    <p:sldId id="1188" r:id="rId16"/>
    <p:sldId id="898" r:id="rId17"/>
    <p:sldId id="933" r:id="rId18"/>
    <p:sldId id="856" r:id="rId19"/>
    <p:sldId id="8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32" autoAdjust="0"/>
    <p:restoredTop sz="91404" autoAdjust="0"/>
  </p:normalViewPr>
  <p:slideViewPr>
    <p:cSldViewPr>
      <p:cViewPr varScale="1">
        <p:scale>
          <a:sx n="89" d="100"/>
          <a:sy n="89" d="100"/>
        </p:scale>
        <p:origin x="1662" y="300"/>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774"/>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6/21/2025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3BF3B8-B75F-3C5D-EFED-2DC280B191C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AA31BB1-00DB-DA44-562C-9D47FA5DE8C4}"/>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C7961C96-FA1E-7C81-C0C8-F2849C89004E}"/>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C87D7AB-60AF-DCA7-B53C-28B717DDDA99}"/>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C78F4860-6F5F-B634-0342-53E4FF226E9C}"/>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8BCE16F8-C5C3-F352-E454-9545023FCAD0}"/>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4A1CA62D-468B-819E-2A81-4CFA587DBF2B}"/>
              </a:ext>
            </a:extLst>
          </p:cNvPr>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256491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AB24DD-54F2-2476-00B2-CA906A96939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BC3A990-A95A-134D-71F2-963E3C9609AF}"/>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26BF4D1-9828-9BBB-A6A6-03A8E4C230D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54E4BD0-C4D0-0FE8-1125-9BF64B2C19FA}"/>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6109920D-8BD2-CFE4-E84A-85577A3BBF23}"/>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E38A897B-A881-96CB-AF45-0B836A96ED6F}"/>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00038C04-907D-5205-9B4D-01A0054C693C}"/>
              </a:ext>
            </a:extLst>
          </p:cNvPr>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7995630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EE66AF-D545-34DC-8C47-BE3BA2BE1E4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AE4C992-3EFC-F5B9-AE06-4C6A2220129B}"/>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00327247-FE04-B67E-B2F5-8609D4563EBE}"/>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C9EABEDD-5585-87A2-1681-B6E10DDE5E23}"/>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81314053-9347-3C86-671A-E3A35CF6A103}"/>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88670254-DD3A-5A76-B1DC-51CBAF75CE28}"/>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09987816-2050-B1A1-6064-4ED086B950D9}"/>
              </a:ext>
            </a:extLst>
          </p:cNvPr>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824033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June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802.18-25/0068r0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ocuments?is_dcn=0067&amp;is_group=0000&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www.ane.gov.co/SitePages/det-noticias.aspx?p=653"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66&amp;is_group=0000&amp;is_year=2025"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docs.fcc.gov/public/attachments/FCC-25-22A1.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eur-lex.europa.eu/eli/dec_impl/2025/893/oj/eng"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radio-spectrum-policy-group.ec.europa.eu/document/download/026c0088-c2ba-4c68-bebe-5019fbe2d38d_en?filename=RSPG25-022final-RSPG_Interim_Opinion-WRC27.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On%2013%20May%202025,%20Bangladesh%20BTRC%20suspended%20its%20decision%20to%20ban%20production,%20import%20and%20marketing%20of%20single-band%20Wi-Fi%20routers."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web.cvent.com/event/346880a3-b2d2-4149-94be-bd29b206f5cc/summary" TargetMode="External"/><Relationship Id="rId5" Type="http://schemas.openxmlformats.org/officeDocument/2006/relationships/hyperlink" Target="https://web.cvent.com/event/b4fe1917-82ff-44d5-b34a-afe989945a9e/summary" TargetMode="External"/><Relationship Id="rId4" Type="http://schemas.openxmlformats.org/officeDocument/2006/relationships/hyperlink" Target="https://web.cvent.com/event/b4fe1917-82ff-44d5-b34a-afe989945a9e/regPage:6347d711-a8f5-4bf7-8bb9-de7dade7d091"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5-05-17.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June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26 June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040465738"/>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Petrick</a:t>
                      </a:r>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r h="370840">
                <a:tc>
                  <a:txBody>
                    <a:bodyPr/>
                    <a:lstStyle/>
                    <a:p>
                      <a:r>
                        <a:rPr lang="en-US" sz="1400" dirty="0" err="1"/>
                        <a:t>Chenhe</a:t>
                      </a:r>
                      <a:r>
                        <a:rPr lang="en-US" sz="1400" dirty="0"/>
                        <a:t> Ji</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jichenhe@huawei.com</a:t>
                      </a:r>
                    </a:p>
                  </a:txBody>
                  <a:tcPr/>
                </a:tc>
                <a:extLst>
                  <a:ext uri="{0D108BD9-81ED-4DB2-BD59-A6C34878D82A}">
                    <a16:rowId xmlns:a16="http://schemas.microsoft.com/office/drawing/2014/main" val="171843477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Vote:</a:t>
            </a:r>
          </a:p>
          <a:p>
            <a:pPr marL="400050" marR="117475" lvl="1" indent="0" algn="just">
              <a:tabLst>
                <a:tab pos="230188" algn="l"/>
              </a:tabLst>
            </a:pPr>
            <a:endParaRPr lang="en-US" sz="1600" spc="-5" dirty="0">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19 June 2025 RR-TAG call as shown in the document </a:t>
            </a:r>
            <a:r>
              <a:rPr lang="en-US" sz="1800" spc="-5" dirty="0">
                <a:solidFill>
                  <a:srgbClr val="FF0000"/>
                </a:solidFill>
                <a:latin typeface="+mj-lt"/>
                <a:cs typeface="Arial"/>
                <a:hlinkClick r:id="rId3"/>
              </a:rPr>
              <a:t>18-25/0067r0</a:t>
            </a:r>
            <a:r>
              <a:rPr lang="en-US" sz="1800" spc="-5" dirty="0">
                <a:latin typeface="+mj-lt"/>
                <a:cs typeface="Arial"/>
              </a:rPr>
              <a:t> with editorial privilege for the IEEE 802.18 Chair. </a:t>
            </a:r>
          </a:p>
          <a:p>
            <a:pPr marL="630238" marR="117475" lvl="1" indent="-230188" algn="just">
              <a:buFont typeface="Times New Roman" pitchFamily="16" charset="0"/>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cs typeface="Arial"/>
            </a:endParaRPr>
          </a:p>
          <a:p>
            <a:pPr marL="400050" marR="117475" lvl="1" indent="0" algn="just">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70F7B2C8-C46F-453B-7E98-7ACF5F4D42E1}"/>
              </a:ext>
            </a:extLst>
          </p:cNvPr>
          <p:cNvSpPr>
            <a:spLocks noGrp="1"/>
          </p:cNvSpPr>
          <p:nvPr>
            <p:ph type="dt" idx="15"/>
          </p:nvPr>
        </p:nvSpPr>
        <p:spPr>
          <a:xfrm>
            <a:off x="914400" y="336550"/>
            <a:ext cx="3048000" cy="273050"/>
          </a:xfrm>
        </p:spPr>
        <p:txBody>
          <a:bodyPr/>
          <a:lstStyle/>
          <a:p>
            <a:r>
              <a:rPr lang="en-US" dirty="0"/>
              <a:t>June 2025</a:t>
            </a:r>
            <a:endParaRPr lang="en-GB" dirty="0"/>
          </a:p>
        </p:txBody>
      </p:sp>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A1C03F-4D39-E605-793B-ACEBB8F7223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D924B7FD-8522-E936-FD31-9549C8B581B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a:extLst>
              <a:ext uri="{FF2B5EF4-FFF2-40B4-BE49-F238E27FC236}">
                <a16:creationId xmlns:a16="http://schemas.microsoft.com/office/drawing/2014/main" id="{24F95DC7-D93C-B23F-55EF-08D79391B6A2}"/>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Colombia ANE’s consultation re the 900 MHz frequency band (1)</a:t>
            </a:r>
          </a:p>
        </p:txBody>
      </p:sp>
      <p:sp>
        <p:nvSpPr>
          <p:cNvPr id="10" name="Content Placeholder 2">
            <a:extLst>
              <a:ext uri="{FF2B5EF4-FFF2-40B4-BE49-F238E27FC236}">
                <a16:creationId xmlns:a16="http://schemas.microsoft.com/office/drawing/2014/main" id="{71A4B026-2F69-B5F0-3B9F-39EC2A07D1DA}"/>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Proposal for flexibility of the 900 MHz band</a:t>
            </a:r>
          </a:p>
          <a:p>
            <a:pPr marL="630238" marR="117475" lvl="1" indent="-230188" algn="just">
              <a:buChar char="•"/>
              <a:tabLst>
                <a:tab pos="230188" algn="l"/>
              </a:tabLst>
            </a:pPr>
            <a:r>
              <a:rPr lang="en-US" sz="1600" spc="-5" dirty="0">
                <a:cs typeface="Arial"/>
              </a:rPr>
              <a:t>Publication date:  3 June 2025</a:t>
            </a:r>
          </a:p>
          <a:p>
            <a:pPr marL="630238" marR="117475" lvl="1" indent="-230188" algn="just">
              <a:buChar char="•"/>
              <a:tabLst>
                <a:tab pos="230188" algn="l"/>
              </a:tabLst>
            </a:pPr>
            <a:r>
              <a:rPr lang="en-US" sz="1600" spc="-5" dirty="0">
                <a:cs typeface="Arial"/>
              </a:rPr>
              <a:t>Closing date for response:  1 July 2025</a:t>
            </a: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https://www.ane.gov.co/SitePages/det-noticias.aspx?p=653</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18-25/0066</a:t>
            </a:r>
            <a:r>
              <a:rPr lang="en-US" sz="1600" spc="-5" dirty="0">
                <a:cs typeface="Arial"/>
              </a:rPr>
              <a:t> </a:t>
            </a: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61065ABD-B05F-FBA9-033D-04FBE120D77E}"/>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38C0FB14-BA17-C5C6-188B-C823FEA0A0F5}"/>
              </a:ext>
            </a:extLst>
          </p:cNvPr>
          <p:cNvSpPr>
            <a:spLocks noGrp="1"/>
          </p:cNvSpPr>
          <p:nvPr>
            <p:ph type="dt" idx="15"/>
          </p:nvPr>
        </p:nvSpPr>
        <p:spPr>
          <a:xfrm>
            <a:off x="914400" y="336550"/>
            <a:ext cx="3048000" cy="273050"/>
          </a:xfrm>
        </p:spPr>
        <p:txBody>
          <a:bodyPr/>
          <a:lstStyle/>
          <a:p>
            <a:r>
              <a:rPr lang="en-US" dirty="0"/>
              <a:t>June 2025</a:t>
            </a:r>
            <a:endParaRPr lang="en-GB" dirty="0"/>
          </a:p>
        </p:txBody>
      </p:sp>
    </p:spTree>
    <p:extLst>
      <p:ext uri="{BB962C8B-B14F-4D97-AF65-F5344CB8AC3E}">
        <p14:creationId xmlns:p14="http://schemas.microsoft.com/office/powerpoint/2010/main" val="582481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DF05B7-A5D1-CE6D-D991-E34185C4E57B}"/>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FDCD81D6-B966-D6C3-0C2B-ECA1135966C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pic>
        <p:nvPicPr>
          <p:cNvPr id="9" name="Picture 8">
            <a:extLst>
              <a:ext uri="{FF2B5EF4-FFF2-40B4-BE49-F238E27FC236}">
                <a16:creationId xmlns:a16="http://schemas.microsoft.com/office/drawing/2014/main" id="{FB2D9FFB-C338-0A42-640A-417E186B8B24}"/>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CE833D22-5FD5-5D2A-6AA9-C9653C2E2C44}"/>
              </a:ext>
            </a:extLst>
          </p:cNvPr>
          <p:cNvSpPr>
            <a:spLocks noGrp="1"/>
          </p:cNvSpPr>
          <p:nvPr>
            <p:ph type="dt" idx="15"/>
          </p:nvPr>
        </p:nvSpPr>
        <p:spPr>
          <a:xfrm>
            <a:off x="914400" y="336550"/>
            <a:ext cx="3048000" cy="273050"/>
          </a:xfrm>
        </p:spPr>
        <p:txBody>
          <a:bodyPr/>
          <a:lstStyle/>
          <a:p>
            <a:r>
              <a:rPr lang="en-US" dirty="0"/>
              <a:t>June 2025</a:t>
            </a:r>
            <a:endParaRPr lang="en-GB" dirty="0"/>
          </a:p>
        </p:txBody>
      </p:sp>
      <p:sp>
        <p:nvSpPr>
          <p:cNvPr id="5" name="Content Placeholder 2">
            <a:extLst>
              <a:ext uri="{FF2B5EF4-FFF2-40B4-BE49-F238E27FC236}">
                <a16:creationId xmlns:a16="http://schemas.microsoft.com/office/drawing/2014/main" id="{A962A939-AFDA-EAC7-1D85-A14A749F6CCB}"/>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(Technical):  Move to approve document </a:t>
            </a:r>
            <a:r>
              <a:rPr lang="en-GB" sz="1800" dirty="0">
                <a:solidFill>
                  <a:schemeClr val="accent2"/>
                </a:solidFill>
                <a:latin typeface="+mj-lt"/>
              </a:rPr>
              <a:t>18-25/0066r1 [Placeholder] </a:t>
            </a:r>
            <a:r>
              <a:rPr lang="en-US" sz="1800" spc="-5" dirty="0">
                <a:latin typeface="+mj-lt"/>
                <a:cs typeface="Arial"/>
              </a:rPr>
              <a:t>in response to the </a:t>
            </a:r>
            <a:r>
              <a:rPr lang="en-CA" sz="1800" dirty="0">
                <a:latin typeface="+mj-lt"/>
              </a:rPr>
              <a:t>Agencia Nacional del </a:t>
            </a:r>
            <a:r>
              <a:rPr lang="en-CA" sz="1800" dirty="0" err="1">
                <a:latin typeface="+mj-lt"/>
              </a:rPr>
              <a:t>Espectro</a:t>
            </a:r>
            <a:r>
              <a:rPr lang="en-CA" sz="1800" dirty="0">
                <a:latin typeface="+mj-lt"/>
              </a:rPr>
              <a:t> (ANE)</a:t>
            </a:r>
            <a:r>
              <a:rPr lang="en-US" sz="1800" spc="-5" dirty="0">
                <a:latin typeface="+mj-lt"/>
                <a:cs typeface="Arial"/>
              </a:rPr>
              <a:t>’s </a:t>
            </a:r>
            <a:r>
              <a:rPr lang="en-US" sz="1800" spc="-5" dirty="0">
                <a:solidFill>
                  <a:schemeClr val="tx1"/>
                </a:solidFill>
                <a:latin typeface="+mj-lt"/>
                <a:cs typeface="Arial"/>
              </a:rPr>
              <a:t>consultation </a:t>
            </a:r>
            <a:r>
              <a:rPr lang="en-US" sz="1800" dirty="0">
                <a:latin typeface="+mj-lt"/>
              </a:rPr>
              <a:t>“Proposal for flexibility of the 900 MHz band”,</a:t>
            </a:r>
            <a:r>
              <a:rPr lang="en-US" sz="1800" spc="-5" dirty="0">
                <a:solidFill>
                  <a:schemeClr val="tx1"/>
                </a:solidFill>
                <a:latin typeface="+mj-lt"/>
                <a:cs typeface="Arial"/>
              </a:rPr>
              <a:t> </a:t>
            </a:r>
            <a:r>
              <a:rPr lang="en-US" sz="1800" spc="-5" dirty="0">
                <a:latin typeface="+mj-lt"/>
                <a:cs typeface="Arial"/>
              </a:rPr>
              <a:t>for review and approval by the IEEE 802 LMSC for submission </a:t>
            </a:r>
            <a:r>
              <a:rPr lang="en-GB" sz="1800" dirty="0">
                <a:latin typeface="+mj-lt"/>
              </a:rPr>
              <a:t>to the ANE before the contribution deadline.  The IEEE 802.18 Chair is authorized </a:t>
            </a:r>
            <a:r>
              <a:rPr lang="en-GB" sz="1800" dirty="0"/>
              <a:t>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Result:</a:t>
            </a:r>
            <a:endParaRPr lang="en-US" sz="1600" spc="-5" dirty="0">
              <a:highlight>
                <a:srgbClr val="00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p>
          <a:p>
            <a:pPr marL="400050" marR="117475" lvl="1" indent="0" algn="just">
              <a:tabLst>
                <a:tab pos="230188" algn="l"/>
              </a:tabLst>
            </a:pP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
        <p:nvSpPr>
          <p:cNvPr id="3" name="Rectangle 2">
            <a:extLst>
              <a:ext uri="{FF2B5EF4-FFF2-40B4-BE49-F238E27FC236}">
                <a16:creationId xmlns:a16="http://schemas.microsoft.com/office/drawing/2014/main" id="{924EFA62-FACB-9A3A-D2F5-7B12C872F6C6}"/>
              </a:ext>
            </a:extLst>
          </p:cNvPr>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solidFill>
                  <a:srgbClr val="0070C0"/>
                </a:solidFill>
              </a:rPr>
              <a:t>Colombia ANE’s consultation re the 900 MHz frequency band (2)</a:t>
            </a:r>
          </a:p>
        </p:txBody>
      </p:sp>
    </p:spTree>
    <p:extLst>
      <p:ext uri="{BB962C8B-B14F-4D97-AF65-F5344CB8AC3E}">
        <p14:creationId xmlns:p14="http://schemas.microsoft.com/office/powerpoint/2010/main" val="20379498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26 June 2025</a:t>
            </a:r>
            <a:endParaRPr lang="en-US" sz="1400" dirty="0"/>
          </a:p>
          <a:p>
            <a:pPr marL="1030288" marR="117475" lvl="2" indent="-230188" algn="just">
              <a:spcBef>
                <a:spcPts val="600"/>
              </a:spcBef>
              <a:buFont typeface="Times New Roman" pitchFamily="16" charset="0"/>
              <a:buChar char="•"/>
              <a:tabLst>
                <a:tab pos="230188" algn="l"/>
              </a:tabLst>
            </a:pPr>
            <a:r>
              <a:rPr lang="en-US" sz="1400" dirty="0"/>
              <a:t>US FCC:  </a:t>
            </a:r>
            <a:r>
              <a:rPr lang="en-US" sz="1400" dirty="0">
                <a:hlinkClick r:id="rId4"/>
              </a:rPr>
              <a:t>Sixth Further Notice of Proposed Rulemaking Wireless E911 Location Accuracy Requirements (PS Docket No. 07-114)</a:t>
            </a:r>
            <a:r>
              <a:rPr lang="en-US" sz="1400" dirty="0"/>
              <a:t> (reply comment submission)</a:t>
            </a:r>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EC</a:t>
            </a:r>
          </a:p>
          <a:p>
            <a:pPr marL="1030288" marR="117475" lvl="2" indent="-230188" algn="just">
              <a:buClrTx/>
              <a:buFont typeface="Times New Roman" pitchFamily="16" charset="0"/>
              <a:buChar char="•"/>
              <a:tabLst>
                <a:tab pos="230188" algn="l"/>
              </a:tabLst>
            </a:pPr>
            <a:r>
              <a:rPr lang="en-US" sz="1400" dirty="0">
                <a:solidFill>
                  <a:srgbClr val="222222"/>
                </a:solidFill>
                <a:latin typeface="+mj-lt"/>
              </a:rPr>
              <a:t>On 15 May 2025, Commission Implementing Decision (EU) 2025/893 of 14 May 2025 amending Implementing Decision (EU) 2022/2191 as regards </a:t>
            </a:r>
            <a:r>
              <a:rPr lang="en-US" sz="1400" dirty="0" err="1">
                <a:solidFill>
                  <a:srgbClr val="222222"/>
                </a:solidFill>
                <a:latin typeface="+mj-lt"/>
              </a:rPr>
              <a:t>harmonised</a:t>
            </a:r>
            <a:r>
              <a:rPr lang="en-US" sz="1400" dirty="0">
                <a:solidFill>
                  <a:srgbClr val="222222"/>
                </a:solidFill>
                <a:latin typeface="+mj-lt"/>
              </a:rPr>
              <a:t> standards for digital enhanced cordless telecommunications devices, short range devices, satellite systems, broadband and wideband data transmission systems, international mobile telecommunication systems, aeronautical and meteorological radars, 5 and 6 GHz WAS/RLAN equipment, wireless digital video links, and advanced surface movement guidance and control systems was </a:t>
            </a:r>
            <a:r>
              <a:rPr lang="en-US" sz="1400" dirty="0">
                <a:solidFill>
                  <a:srgbClr val="222222"/>
                </a:solidFill>
                <a:latin typeface="+mj-lt"/>
                <a:hlinkClick r:id="rId3"/>
              </a:rPr>
              <a:t>published</a:t>
            </a:r>
            <a:r>
              <a:rPr lang="en-US" sz="1400" dirty="0">
                <a:solidFill>
                  <a:srgbClr val="222222"/>
                </a:solidFill>
                <a:latin typeface="+mj-lt"/>
              </a:rPr>
              <a:t>.</a:t>
            </a:r>
          </a:p>
          <a:p>
            <a:pPr marL="630238" marR="117475" lvl="1" indent="-230188" algn="just">
              <a:buClrTx/>
              <a:buFont typeface="Times New Roman" pitchFamily="16" charset="0"/>
              <a:buChar char="•"/>
              <a:tabLst>
                <a:tab pos="230188" algn="l"/>
              </a:tabLst>
            </a:pPr>
            <a:r>
              <a:rPr lang="en-US" sz="1600" dirty="0">
                <a:solidFill>
                  <a:srgbClr val="222222"/>
                </a:solidFill>
                <a:latin typeface="+mj-lt"/>
              </a:rPr>
              <a:t>RSPG</a:t>
            </a:r>
          </a:p>
          <a:p>
            <a:pPr marL="1030288" marR="117475" lvl="2" indent="-230188" algn="just">
              <a:buClrTx/>
              <a:buFont typeface="Times New Roman" pitchFamily="16" charset="0"/>
              <a:buChar char="•"/>
              <a:tabLst>
                <a:tab pos="230188" algn="l"/>
              </a:tabLst>
            </a:pPr>
            <a:r>
              <a:rPr lang="en-US" sz="1400" dirty="0">
                <a:solidFill>
                  <a:srgbClr val="222222"/>
                </a:solidFill>
                <a:latin typeface="+mj-lt"/>
              </a:rPr>
              <a:t>On 17 June 2025, an interim opinion on WRC 27 is </a:t>
            </a:r>
            <a:r>
              <a:rPr lang="en-US" sz="1400" dirty="0">
                <a:solidFill>
                  <a:srgbClr val="222222"/>
                </a:solidFill>
                <a:latin typeface="+mj-lt"/>
                <a:hlinkClick r:id="rId4"/>
              </a:rPr>
              <a:t>posted</a:t>
            </a:r>
            <a:r>
              <a:rPr lang="en-US" sz="1400" dirty="0">
                <a:solidFill>
                  <a:srgbClr val="222222"/>
                </a:solidFill>
                <a:latin typeface="+mj-lt"/>
              </a:rPr>
              <a:t>.</a:t>
            </a:r>
            <a:endParaRPr lang="en-US" sz="1400" dirty="0">
              <a:solidFill>
                <a:schemeClr val="tx1"/>
              </a:solidFill>
              <a:latin typeface="+mj-lt"/>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21C8BF-B2BC-0F02-DBCD-2E73716A2B4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2C969441-7C36-E1B4-C3E6-B5B948282B4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a:extLst>
              <a:ext uri="{FF2B5EF4-FFF2-40B4-BE49-F238E27FC236}">
                <a16:creationId xmlns:a16="http://schemas.microsoft.com/office/drawing/2014/main" id="{C53DDF70-9D53-6265-4D44-4367C551F987}"/>
              </a:ext>
            </a:extLst>
          </p:cNvPr>
          <p:cNvSpPr>
            <a:spLocks noGrp="1"/>
          </p:cNvSpPr>
          <p:nvPr>
            <p:ph type="dt" idx="15"/>
          </p:nvPr>
        </p:nvSpPr>
        <p:spPr>
          <a:xfrm>
            <a:off x="914400" y="336550"/>
            <a:ext cx="3048000" cy="273050"/>
          </a:xfrm>
        </p:spPr>
        <p:txBody>
          <a:bodyPr/>
          <a:lstStyle/>
          <a:p>
            <a:r>
              <a:rPr lang="en-US" dirty="0"/>
              <a:t>June 2025</a:t>
            </a:r>
            <a:endParaRPr lang="en-GB" dirty="0"/>
          </a:p>
        </p:txBody>
      </p:sp>
      <p:sp>
        <p:nvSpPr>
          <p:cNvPr id="8" name="Rectangle 2">
            <a:extLst>
              <a:ext uri="{FF2B5EF4-FFF2-40B4-BE49-F238E27FC236}">
                <a16:creationId xmlns:a16="http://schemas.microsoft.com/office/drawing/2014/main" id="{B878CB43-FD3F-3919-21F2-3C7E988676CE}"/>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a:extLst>
              <a:ext uri="{FF2B5EF4-FFF2-40B4-BE49-F238E27FC236}">
                <a16:creationId xmlns:a16="http://schemas.microsoft.com/office/drawing/2014/main" id="{C8A33CC2-7BD8-4643-44C5-D19B7E9B6717}"/>
              </a:ext>
            </a:extLst>
          </p:cNvPr>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Bangladesh </a:t>
            </a:r>
          </a:p>
          <a:p>
            <a:pPr marL="1030288" marR="117475" lvl="2" indent="-230188" algn="just">
              <a:buClrTx/>
              <a:buFont typeface="Times New Roman" pitchFamily="16" charset="0"/>
              <a:buChar char="•"/>
              <a:tabLst>
                <a:tab pos="230188" algn="l"/>
              </a:tabLst>
            </a:pPr>
            <a:r>
              <a:rPr lang="en-US" sz="1400" dirty="0">
                <a:solidFill>
                  <a:srgbClr val="222222"/>
                </a:solidFill>
              </a:rPr>
              <a:t>On 13 May 2025, Bangladesh BTRC </a:t>
            </a:r>
            <a:r>
              <a:rPr lang="en-US" sz="1400" dirty="0">
                <a:solidFill>
                  <a:srgbClr val="222222"/>
                </a:solidFill>
                <a:hlinkClick r:id="rId3" action="ppaction://hlinkfile"/>
              </a:rPr>
              <a:t>suspended</a:t>
            </a:r>
            <a:r>
              <a:rPr lang="en-US" sz="1400" dirty="0">
                <a:solidFill>
                  <a:srgbClr val="222222"/>
                </a:solidFill>
              </a:rPr>
              <a:t> its decision to ban production, import and marketing of single-band Wi-Fi routers. The original directive mandated that all ISM band Wi-Fi routers must support both the 2400 MHz to 2483 MHz and 5725 to 5850 MHz frequency bands.  Because of this suspension, the directive is now effective from 4 August 2025. </a:t>
            </a:r>
          </a:p>
          <a:p>
            <a:pPr marL="630238" marR="117475" lvl="1" indent="-230188" algn="just">
              <a:buClrTx/>
              <a:buFont typeface="Times New Roman" pitchFamily="16" charset="0"/>
              <a:buChar char="•"/>
              <a:tabLst>
                <a:tab pos="230188" algn="l"/>
              </a:tabLst>
            </a:pPr>
            <a:r>
              <a:rPr lang="en-US" sz="1600" dirty="0">
                <a:solidFill>
                  <a:schemeClr val="tx1"/>
                </a:solidFill>
              </a:rPr>
              <a:t>India</a:t>
            </a:r>
          </a:p>
          <a:p>
            <a:pPr marL="1030288" marR="117475" lvl="2" indent="-230188" algn="just">
              <a:buClrTx/>
              <a:buFont typeface="Times New Roman" pitchFamily="16" charset="0"/>
              <a:buChar char="•"/>
              <a:tabLst>
                <a:tab pos="230188" algn="l"/>
              </a:tabLst>
            </a:pPr>
            <a:r>
              <a:rPr lang="en-US" sz="1400" dirty="0">
                <a:solidFill>
                  <a:srgbClr val="222222"/>
                </a:solidFill>
              </a:rPr>
              <a:t>On 16 May 2025, the draft rule entitled Draft Use of Low Power and Very Low Power Wireless Access System including Radio Local Area Network in Lower 6 GHz band (Exemption from Licensing Requirement) Rules, 2025 is posted on the Gazette of India. As referred to in the draft rules, it proposes to allow the use of Low Power and Very Low Power Wireless Access System including Radio Local Area Network in the 5925 MHz to 6425 MHz band.</a:t>
            </a:r>
            <a:endParaRPr lang="en-US" sz="1400" dirty="0">
              <a:solidFill>
                <a:schemeClr val="tx1"/>
              </a:solidFill>
            </a:endParaRPr>
          </a:p>
        </p:txBody>
      </p:sp>
      <p:pic>
        <p:nvPicPr>
          <p:cNvPr id="9" name="Picture 8">
            <a:extLst>
              <a:ext uri="{FF2B5EF4-FFF2-40B4-BE49-F238E27FC236}">
                <a16:creationId xmlns:a16="http://schemas.microsoft.com/office/drawing/2014/main" id="{ACCA1433-BAF3-60D4-CF23-43A80B4AD5C7}"/>
              </a:ext>
            </a:extLst>
          </p:cNvPr>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007780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prior to July 2025 plenary</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465746951"/>
              </p:ext>
            </p:extLst>
          </p:nvPr>
        </p:nvGraphicFramePr>
        <p:xfrm>
          <a:off x="914400" y="1705690"/>
          <a:ext cx="10287000" cy="185420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3 July 2025</a:t>
                      </a:r>
                      <a:r>
                        <a:rPr lang="en-US" sz="1500" baseline="0" dirty="0"/>
                        <a:t>, 3:00pm ET to 3:55pm ET</a:t>
                      </a:r>
                    </a:p>
                  </a:txBody>
                  <a:tcPr anchor="ctr"/>
                </a:tc>
                <a:extLst>
                  <a:ext uri="{0D108BD9-81ED-4DB2-BD59-A6C34878D82A}">
                    <a16:rowId xmlns:a16="http://schemas.microsoft.com/office/drawing/2014/main" val="74167152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10 July 2025</a:t>
                      </a:r>
                      <a:r>
                        <a:rPr lang="en-US" sz="1500" baseline="0" dirty="0"/>
                        <a:t>, 3:00pm ET to 3:55pm ET</a:t>
                      </a:r>
                    </a:p>
                  </a:txBody>
                  <a:tcPr anchor="ctr"/>
                </a:tc>
                <a:extLst>
                  <a:ext uri="{0D108BD9-81ED-4DB2-BD59-A6C34878D82A}">
                    <a16:rowId xmlns:a16="http://schemas.microsoft.com/office/drawing/2014/main" val="364238134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17 July 2025</a:t>
                      </a:r>
                      <a:r>
                        <a:rPr lang="en-US" sz="1500" baseline="0" dirty="0"/>
                        <a:t>, 3:00pm ET to 3:55pm ET</a:t>
                      </a:r>
                    </a:p>
                  </a:txBody>
                  <a:tcPr anchor="ctr"/>
                </a:tc>
                <a:extLst>
                  <a:ext uri="{0D108BD9-81ED-4DB2-BD59-A6C34878D82A}">
                    <a16:rowId xmlns:a16="http://schemas.microsoft.com/office/drawing/2014/main" val="335861281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24 July 2025</a:t>
                      </a:r>
                      <a:r>
                        <a:rPr lang="en-US" sz="1500" baseline="0" dirty="0"/>
                        <a:t>, 3:00pm ET to 3:55pm ET</a:t>
                      </a:r>
                    </a:p>
                  </a:txBody>
                  <a:tcPr anchor="ctr"/>
                </a:tc>
                <a:extLst>
                  <a:ext uri="{0D108BD9-81ED-4DB2-BD59-A6C34878D82A}">
                    <a16:rowId xmlns:a16="http://schemas.microsoft.com/office/drawing/2014/main" val="112447871"/>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2" name="Content Placeholder 2">
            <a:extLst>
              <a:ext uri="{FF2B5EF4-FFF2-40B4-BE49-F238E27FC236}">
                <a16:creationId xmlns:a16="http://schemas.microsoft.com/office/drawing/2014/main" id="{F2224FAE-881B-AE4A-049C-F04593EDE69A}"/>
              </a:ext>
            </a:extLst>
          </p:cNvPr>
          <p:cNvSpPr txBox="1">
            <a:spLocks/>
          </p:cNvSpPr>
          <p:nvPr/>
        </p:nvSpPr>
        <p:spPr bwMode="auto">
          <a:xfrm>
            <a:off x="832390" y="1600200"/>
            <a:ext cx="5640913"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July plenary</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8 April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30 May 2025</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27 June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8 April 2025</a:t>
            </a:r>
          </a:p>
          <a:p>
            <a:pPr marL="630238" marR="117475" lvl="1"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Group rate is available </a:t>
            </a:r>
            <a:r>
              <a:rPr lang="en-US" sz="1400" kern="0" dirty="0">
                <a:solidFill>
                  <a:srgbClr val="FF0000"/>
                </a:solidFill>
              </a:rPr>
              <a:t>until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3" name="Content Placeholder 2">
            <a:extLst>
              <a:ext uri="{FF2B5EF4-FFF2-40B4-BE49-F238E27FC236}">
                <a16:creationId xmlns:a16="http://schemas.microsoft.com/office/drawing/2014/main" id="{04AA5A31-B29F-A2D7-B2C1-9BBED0D2475F}"/>
              </a:ext>
            </a:extLst>
          </p:cNvPr>
          <p:cNvSpPr txBox="1">
            <a:spLocks/>
          </p:cNvSpPr>
          <p:nvPr/>
        </p:nvSpPr>
        <p:spPr bwMode="auto">
          <a:xfrm>
            <a:off x="6174313" y="1600200"/>
            <a:ext cx="5640913"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September wireless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Meeting reservation</a:t>
            </a:r>
            <a:r>
              <a:rPr lang="en-US" sz="1800" kern="0" spc="-5" dirty="0">
                <a:solidFill>
                  <a:schemeClr val="tx1"/>
                </a:solidFill>
                <a:cs typeface="Arial"/>
              </a:rPr>
              <a:t> begins on 2 June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11 July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29 August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29 August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Hotel reservation</a:t>
            </a:r>
            <a:r>
              <a:rPr lang="en-US" sz="1800" kern="0" spc="-5" dirty="0">
                <a:solidFill>
                  <a:schemeClr val="tx1"/>
                </a:solidFill>
                <a:cs typeface="Arial"/>
              </a:rPr>
              <a:t> begins on 2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12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TBD</a:t>
            </a: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a:latin typeface="+mj-lt"/>
                <a:cs typeface="Arial"/>
              </a:rPr>
              <a:t>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June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dirty="0" err="1">
                <a:solidFill>
                  <a:schemeClr val="tx1"/>
                </a:solidFill>
                <a:latin typeface="+mj-lt"/>
                <a:cs typeface="Arial" panose="020B0604020202020204" pitchFamily="34" charset="0"/>
              </a:rPr>
              <a:t>Chenhe</a:t>
            </a:r>
            <a:r>
              <a:rPr lang="en-US" altLang="en-US" sz="1600" dirty="0">
                <a:solidFill>
                  <a:schemeClr val="tx1"/>
                </a:solidFill>
                <a:latin typeface="+mj-lt"/>
                <a:cs typeface="Arial" panose="020B0604020202020204" pitchFamily="34" charset="0"/>
              </a:rPr>
              <a:t> Ji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17 May 2025</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65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10</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14</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June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June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 </a:t>
            </a:r>
          </a:p>
          <a:p>
            <a:pPr marL="230188" marR="117475" indent="-230188" algn="just">
              <a:buChar char="•"/>
              <a:tabLst>
                <a:tab pos="230188" algn="l"/>
              </a:tabLst>
            </a:pPr>
            <a:r>
              <a:rPr lang="en-US" sz="1800" spc="-5" dirty="0">
                <a:latin typeface="+mj-lt"/>
                <a:cs typeface="Arial"/>
              </a:rPr>
              <a:t>Review and approve meeting minutes</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&amp; Motion: Draft response to Colombia ANE’s consultation re the 900 MHz frequency band</a:t>
            </a: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81385</TotalTime>
  <Words>2237</Words>
  <Application>Microsoft Office PowerPoint</Application>
  <PresentationFormat>Widescreen</PresentationFormat>
  <Paragraphs>371</Paragraphs>
  <Slides>19</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 Unicode MS</vt:lpstr>
      <vt:lpstr>Monotype Sorts</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Colombia ANE’s consultation re the 900 MHz frequency band (1)</vt:lpstr>
      <vt:lpstr>PowerPoint Presentation</vt:lpstr>
      <vt:lpstr>Status of ongoing consultations</vt:lpstr>
      <vt:lpstr>General discussion items (1)</vt:lpstr>
      <vt:lpstr>General discussion items (2)</vt:lpstr>
      <vt:lpstr>Meeting schedule prior to July 2025 plenary</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18-25/0068r0</dc:title>
  <dc:creator>Edward Au</dc:creator>
  <cp:keywords>26 June 2025</cp:keywords>
  <cp:lastModifiedBy>Edward Au</cp:lastModifiedBy>
  <cp:revision>6792</cp:revision>
  <cp:lastPrinted>1601-01-01T00:00:00Z</cp:lastPrinted>
  <dcterms:created xsi:type="dcterms:W3CDTF">2016-03-03T14:54:45Z</dcterms:created>
  <dcterms:modified xsi:type="dcterms:W3CDTF">2025-06-21T15:32:40Z</dcterms:modified>
  <cp:category>IEEE 802.18 RR-TAG agenda</cp:category>
</cp:coreProperties>
</file>