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1187" r:id="rId12"/>
    <p:sldId id="1189" r:id="rId13"/>
    <p:sldId id="1190" r:id="rId14"/>
    <p:sldId id="877" r:id="rId15"/>
    <p:sldId id="942" r:id="rId16"/>
    <p:sldId id="1188"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32" autoAdjust="0"/>
    <p:restoredTop sz="91404" autoAdjust="0"/>
  </p:normalViewPr>
  <p:slideViewPr>
    <p:cSldViewPr>
      <p:cViewPr varScale="1">
        <p:scale>
          <a:sx n="89" d="100"/>
          <a:sy n="89" d="100"/>
        </p:scale>
        <p:origin x="1662" y="300"/>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77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6/19/2025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BF3B8-B75F-3C5D-EFED-2DC280B191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A31BB1-00DB-DA44-562C-9D47FA5DE8C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7961C96-FA1E-7C81-C0C8-F2849C89004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C87D7AB-60AF-DCA7-B53C-28B717DDDA9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78F4860-6F5F-B634-0342-53E4FF226E9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BCE16F8-C5C3-F352-E454-9545023FCAD0}"/>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A1CA62D-468B-819E-2A81-4CFA587DBF2B}"/>
              </a:ext>
            </a:extLst>
          </p:cNvPr>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25649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E66AF-D545-34DC-8C47-BE3BA2BE1E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E4C992-3EFC-F5B9-AE06-4C6A2220129B}"/>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0327247-FE04-B67E-B2F5-8609D4563EB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9EABEDD-5585-87A2-1681-B6E10DDE5E23}"/>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1314053-9347-3C86-671A-E3A35CF6A10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8670254-DD3A-5A76-B1DC-51CBAF75CE28}"/>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9987816-2050-B1A1-6064-4ED086B950D9}"/>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82403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June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802.18-25/0063r2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62&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trai.gov.in/consultation-paper-assignment-microwave-spectrum-6-ghz-lower-7-ghz-13-ghz-15-ghz-18-ghz-21-ghz"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6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ane.gov.co/SitePages/det-noticias.aspx?p=653"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66&amp;is_group=0000&amp;is_year=2025"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FCC-25-22A1.pdf" TargetMode="External"/><Relationship Id="rId5" Type="http://schemas.openxmlformats.org/officeDocument/2006/relationships/hyperlink" Target="https://www.ane.gov.co/SitePages/det-noticias.aspx?p=653" TargetMode="External"/><Relationship Id="rId4" Type="http://schemas.openxmlformats.org/officeDocument/2006/relationships/hyperlink" Target="https://www.trai.gov.in/sites/default/files/2025-05/CP_28052025.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On%2013%20May%202025,%20Bangladesh%20BTRC%20suspended%20its%20decision%20to%20ban%20production,%20import%20and%20marketing%20of%20single-band%20Wi-Fi%20router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5/18-25-0061-00-0000-reply-liaison-statement-from-itu-r-working-party-5a-related-to-the-work-in-the-frequency-range-275-ghz-to-450-ghz.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June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19 June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Al Petrick</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12 June 2025 RR-TAG call as shown in the document </a:t>
            </a:r>
            <a:r>
              <a:rPr lang="en-US" sz="1800" spc="-5" dirty="0">
                <a:solidFill>
                  <a:srgbClr val="FF0000"/>
                </a:solidFill>
                <a:latin typeface="+mj-lt"/>
                <a:cs typeface="Arial"/>
                <a:hlinkClick r:id="rId3"/>
              </a:rPr>
              <a:t>18-25/0062r0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Tuncer </a:t>
            </a:r>
            <a:r>
              <a:rPr lang="en-US" sz="1600" spc="-5" dirty="0" err="1">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600" spc="-5" dirty="0">
                <a:cs typeface="Arial"/>
              </a:rPr>
              <a:t>Approved with unanimous consent</a:t>
            </a: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India TRAI’s consultation re microwave spectrum assignment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Consultation Paper on Assignment of the Microwave Spectrum in 6 GHz (lower), 7 GHz, 13 GHz, 15 GHz, 18 GHz, 21 GHz Bands, E-Band, and V-Band </a:t>
            </a:r>
          </a:p>
          <a:p>
            <a:pPr marL="630238" marR="117475" lvl="1" indent="-230188" algn="just">
              <a:buChar char="•"/>
              <a:tabLst>
                <a:tab pos="230188" algn="l"/>
              </a:tabLst>
            </a:pPr>
            <a:r>
              <a:rPr lang="en-US" sz="1600" spc="-5" dirty="0">
                <a:cs typeface="Arial"/>
              </a:rPr>
              <a:t>Publication date:  28 May 2025</a:t>
            </a:r>
          </a:p>
          <a:p>
            <a:pPr marL="630238" marR="117475" lvl="1" indent="-230188" algn="just">
              <a:buChar char="•"/>
              <a:tabLst>
                <a:tab pos="230188" algn="l"/>
              </a:tabLst>
            </a:pPr>
            <a:r>
              <a:rPr lang="en-US" sz="1600" spc="-5" dirty="0">
                <a:cs typeface="Arial"/>
              </a:rPr>
              <a:t>Closing date for response:  25 June 2025</a:t>
            </a:r>
          </a:p>
          <a:p>
            <a:pPr marL="630238" marR="117475" lvl="1" indent="-230188" algn="just">
              <a:buChar char="•"/>
              <a:tabLst>
                <a:tab pos="230188" algn="l"/>
              </a:tabLst>
            </a:pPr>
            <a:r>
              <a:rPr lang="en-US" sz="1600" spc="-5" dirty="0">
                <a:latin typeface="+mj-lt"/>
                <a:cs typeface="Arial"/>
              </a:rPr>
              <a:t>Closing date for reply comment:  9 July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b="0" i="0" dirty="0">
                <a:solidFill>
                  <a:srgbClr val="1155CC"/>
                </a:solidFill>
                <a:effectLst/>
                <a:latin typeface="+mj-lt"/>
                <a:hlinkClick r:id="rId3"/>
              </a:rPr>
              <a:t>https://www.trai.gov.in/consultation-paper-assignment-microwave-spectrum-6-ghz-lower-7-ghz-13-ghz-15-ghz-18-ghz-21-ghz</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18-25/0060</a:t>
            </a:r>
            <a:r>
              <a:rPr lang="en-US" sz="1600" spc="-5" dirty="0">
                <a:cs typeface="Arial"/>
              </a:rPr>
              <a:t> </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4F2CA45A-7ABB-94F8-ED4C-66D21A8112E0}"/>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F05B7-A5D1-CE6D-D991-E34185C4E57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DCD81D6-B966-D6C3-0C2B-ECA1135966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D964B418-0E2D-A65D-7046-589557DDC5F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India TRAI’s consultation re microwave spectrum assignment (2)</a:t>
            </a:r>
          </a:p>
        </p:txBody>
      </p:sp>
      <p:pic>
        <p:nvPicPr>
          <p:cNvPr id="9" name="Picture 8">
            <a:extLst>
              <a:ext uri="{FF2B5EF4-FFF2-40B4-BE49-F238E27FC236}">
                <a16:creationId xmlns:a16="http://schemas.microsoft.com/office/drawing/2014/main" id="{FB2D9FFB-C338-0A42-640A-417E186B8B24}"/>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CE833D22-5FD5-5D2A-6AA9-C9653C2E2C44}"/>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5" name="Content Placeholder 2">
            <a:extLst>
              <a:ext uri="{FF2B5EF4-FFF2-40B4-BE49-F238E27FC236}">
                <a16:creationId xmlns:a16="http://schemas.microsoft.com/office/drawing/2014/main" id="{A962A939-AFDA-EAC7-1D85-A14A749F6CCB}"/>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18-25/0060r3 </a:t>
            </a:r>
            <a:r>
              <a:rPr lang="en-US" sz="1800" spc="-5" dirty="0">
                <a:cs typeface="Arial"/>
              </a:rPr>
              <a:t>in response to the </a:t>
            </a:r>
            <a:r>
              <a:rPr lang="en-US" sz="1800" dirty="0">
                <a:effectLst/>
                <a:latin typeface="Times New Roman" panose="02020603050405020304" pitchFamily="18" charset="0"/>
                <a:ea typeface="Arial Unicode MS"/>
              </a:rPr>
              <a:t>Telecom Regulatory Authority of India </a:t>
            </a:r>
            <a:r>
              <a:rPr lang="en-US" sz="1800" spc="-5" dirty="0">
                <a:cs typeface="Arial"/>
              </a:rPr>
              <a:t>(TRAI)’s </a:t>
            </a:r>
            <a:r>
              <a:rPr lang="en-US" sz="1800" spc="-5" dirty="0">
                <a:solidFill>
                  <a:schemeClr val="tx1"/>
                </a:solidFill>
                <a:cs typeface="Arial"/>
              </a:rPr>
              <a:t>consultation </a:t>
            </a:r>
            <a:r>
              <a:rPr lang="en-US" sz="1800" dirty="0"/>
              <a:t>“Consultation Paper on Assignment of the Microwave Spectrum in 6 GHz (lower), 7 GHz, 13 GHz, 15 GHz, 18 GHz, 21 GHz Bands, E-Band, and V-Band”,</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TRAI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Gaurav Patwardhan</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(8 Yes, 0 No, 1 Abstain)</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037949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ANE’s consultation re the 900 MHz frequency band</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Proposal for flexibility of the 900 MHz band</a:t>
            </a:r>
          </a:p>
          <a:p>
            <a:pPr marL="630238" marR="117475" lvl="1" indent="-230188" algn="just">
              <a:buChar char="•"/>
              <a:tabLst>
                <a:tab pos="230188" algn="l"/>
              </a:tabLst>
            </a:pPr>
            <a:r>
              <a:rPr lang="en-US" sz="1600" spc="-5" dirty="0">
                <a:cs typeface="Arial"/>
              </a:rPr>
              <a:t>Publication date:  3 June 2025</a:t>
            </a:r>
          </a:p>
          <a:p>
            <a:pPr marL="630238" marR="117475" lvl="1" indent="-230188" algn="just">
              <a:buChar char="•"/>
              <a:tabLst>
                <a:tab pos="230188" algn="l"/>
              </a:tabLst>
            </a:pPr>
            <a:r>
              <a:rPr lang="en-US" sz="1600" spc="-5" dirty="0">
                <a:cs typeface="Arial"/>
              </a:rPr>
              <a:t>Closing date for response:  1 July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a:hlinkClick r:id="rId3"/>
              </a:rPr>
              <a:t>https</a:t>
            </a:r>
            <a:r>
              <a:rPr lang="en-US" sz="1600" dirty="0">
                <a:hlinkClick r:id="rId3"/>
              </a:rPr>
              <a:t>://www.ane.gov.co/SitePages/det-noticias.aspx?p=653</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18-25/0066</a:t>
            </a:r>
            <a:r>
              <a:rPr lang="en-US" sz="1600" spc="-5" dirty="0">
                <a:cs typeface="Arial"/>
              </a:rPr>
              <a:t> </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19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4"/>
              </a:rPr>
              <a:t>Consultation Paper on Assignment of the Microwave Spectrum in 6 GHz (lower), 7 GHz, 13 GHz, 15 GHz, 18 GHz, 21 GHz Bands, E-Band, and V-Band</a:t>
            </a:r>
            <a:r>
              <a:rPr lang="en-US" sz="1400" dirty="0"/>
              <a:t>  (comment submission)</a:t>
            </a:r>
          </a:p>
          <a:p>
            <a:pPr marL="1030288" marR="117475" lvl="2" indent="-230188" algn="just">
              <a:spcBef>
                <a:spcPts val="600"/>
              </a:spcBef>
              <a:buFont typeface="Times New Roman" pitchFamily="16" charset="0"/>
              <a:buChar char="•"/>
              <a:tabLst>
                <a:tab pos="230188" algn="l"/>
              </a:tabLst>
            </a:pPr>
            <a:r>
              <a:rPr lang="en-US" sz="1400" dirty="0"/>
              <a:t>Colombia ANE:  </a:t>
            </a:r>
            <a:r>
              <a:rPr lang="en-US" sz="1400" dirty="0">
                <a:hlinkClick r:id="rId5"/>
              </a:rPr>
              <a:t>Proposal for flexibility of the 900 MHz band</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26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4"/>
              </a:rPr>
              <a:t>Consultation Paper on Assignment of the Microwave Spectrum in 6 GHz (lower), 7 GHz, 13 GHz, 15 GHz, 18 GHz, 21 GHz Bands, E-Band, and V-Band</a:t>
            </a:r>
            <a:r>
              <a:rPr lang="en-US" sz="1400" dirty="0"/>
              <a:t>  (reply comment submission)</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6"/>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endParaRPr lang="en-US" sz="1400" dirty="0">
              <a:solidFill>
                <a:schemeClr val="tx1"/>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13 May 2025, Bangladesh BTRC </a:t>
            </a:r>
            <a:r>
              <a:rPr lang="en-US" sz="1400" b="0" i="0" dirty="0">
                <a:solidFill>
                  <a:srgbClr val="222222"/>
                </a:solidFill>
                <a:effectLst/>
                <a:latin typeface="+mj-lt"/>
                <a:hlinkClick r:id="rId4" action="ppaction://hlinkfile"/>
              </a:rPr>
              <a:t>suspended</a:t>
            </a:r>
            <a:r>
              <a:rPr lang="en-US" sz="1400" b="0" i="0" dirty="0">
                <a:solidFill>
                  <a:srgbClr val="222222"/>
                </a:solidFill>
                <a:effectLst/>
                <a:latin typeface="+mj-lt"/>
              </a:rPr>
              <a:t> its decision to ban production, import and marketing of single-band Wi-Fi routers.</a:t>
            </a:r>
            <a:r>
              <a:rPr lang="en-US" sz="1400" dirty="0">
                <a:solidFill>
                  <a:srgbClr val="222222"/>
                </a:solidFill>
                <a:latin typeface="+mj-lt"/>
              </a:rPr>
              <a:t> </a:t>
            </a:r>
            <a:r>
              <a:rPr lang="en-US" sz="1400" b="0" i="0" dirty="0">
                <a:solidFill>
                  <a:srgbClr val="222222"/>
                </a:solidFill>
                <a:effectLst/>
                <a:latin typeface="+mj-lt"/>
              </a:rPr>
              <a:t>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1C8BF-B2BC-0F02-DBCD-2E73716A2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969441-7C36-E1B4-C3E6-B5B948282B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a:extLst>
              <a:ext uri="{FF2B5EF4-FFF2-40B4-BE49-F238E27FC236}">
                <a16:creationId xmlns:a16="http://schemas.microsoft.com/office/drawing/2014/main" id="{C53DDF70-9D53-6265-4D44-4367C551F987}"/>
              </a:ext>
            </a:extLst>
          </p:cNvPr>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a:extLst>
              <a:ext uri="{FF2B5EF4-FFF2-40B4-BE49-F238E27FC236}">
                <a16:creationId xmlns:a16="http://schemas.microsoft.com/office/drawing/2014/main" id="{B878CB43-FD3F-3919-21F2-3C7E988676CE}"/>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C8A33CC2-7BD8-4643-44C5-D19B7E9B6717}"/>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ITU-R </a:t>
            </a:r>
          </a:p>
          <a:p>
            <a:pPr marL="630238" marR="117475" lvl="1" indent="-230188" algn="just">
              <a:buClrTx/>
              <a:buFont typeface="Times New Roman" pitchFamily="16" charset="0"/>
              <a:buChar char="•"/>
              <a:tabLst>
                <a:tab pos="230188" algn="l"/>
              </a:tabLst>
            </a:pPr>
            <a:r>
              <a:rPr lang="en-US" sz="1600" dirty="0">
                <a:solidFill>
                  <a:schemeClr val="tx1"/>
                </a:solidFill>
              </a:rPr>
              <a:t>Working Party 5A</a:t>
            </a:r>
          </a:p>
          <a:p>
            <a:pPr marL="1030288" marR="117475" lvl="2" indent="-230188" algn="just">
              <a:buClrTx/>
              <a:buFont typeface="Times New Roman" pitchFamily="16" charset="0"/>
              <a:buChar char="•"/>
              <a:tabLst>
                <a:tab pos="230188" algn="l"/>
              </a:tabLst>
            </a:pPr>
            <a:r>
              <a:rPr lang="en-US" sz="1400" dirty="0"/>
              <a:t>On 5 June 2025, we received a </a:t>
            </a:r>
            <a:r>
              <a:rPr lang="en-US" sz="1400" dirty="0">
                <a:hlinkClick r:id="rId3"/>
              </a:rPr>
              <a:t>reply liaison </a:t>
            </a:r>
            <a:r>
              <a:rPr lang="en-US" sz="1400">
                <a:hlinkClick r:id="rId3"/>
              </a:rPr>
              <a:t>statement</a:t>
            </a:r>
            <a:r>
              <a:rPr lang="en-US" sz="1400"/>
              <a:t> regarding </a:t>
            </a:r>
            <a:r>
              <a:rPr lang="en-US" sz="1400" dirty="0"/>
              <a:t>the Technical and operational characteristics in the frequency range 275 GHz to 450 GHz.  It is in response to one of the two liaisons we sent to the Working Party 5A earlier this year.</a:t>
            </a:r>
            <a:endParaRPr lang="en-US" sz="1400" dirty="0">
              <a:solidFill>
                <a:schemeClr val="tx1"/>
              </a:solidFill>
              <a:latin typeface="+mj-lt"/>
            </a:endParaRPr>
          </a:p>
        </p:txBody>
      </p:sp>
      <p:pic>
        <p:nvPicPr>
          <p:cNvPr id="9" name="Picture 8">
            <a:extLst>
              <a:ext uri="{FF2B5EF4-FFF2-40B4-BE49-F238E27FC236}">
                <a16:creationId xmlns:a16="http://schemas.microsoft.com/office/drawing/2014/main" id="{ACCA1433-BAF3-60D4-CF23-43A80B4AD5C7}"/>
              </a:ext>
            </a:extLst>
          </p:cNvPr>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00778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53374401"/>
              </p:ext>
            </p:extLst>
          </p:nvPr>
        </p:nvGraphicFramePr>
        <p:xfrm>
          <a:off x="914400" y="1705690"/>
          <a:ext cx="10287000" cy="222504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26 June 2025</a:t>
                      </a:r>
                      <a:r>
                        <a:rPr lang="en-US" sz="1500" baseline="0" dirty="0"/>
                        <a:t>, 3:00pm ET to 3:55pm ET</a:t>
                      </a:r>
                    </a:p>
                  </a:txBody>
                  <a:tcPr anchor="ctr"/>
                </a:tc>
                <a:extLst>
                  <a:ext uri="{0D108BD9-81ED-4DB2-BD59-A6C34878D82A}">
                    <a16:rowId xmlns:a16="http://schemas.microsoft.com/office/drawing/2014/main" val="5895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None  </a:t>
            </a:r>
          </a:p>
          <a:p>
            <a:pPr marL="630238" marR="117475" lvl="1" indent="-230188" algn="just">
              <a:buFont typeface="Times New Roman" pitchFamily="16" charset="0"/>
              <a:buChar char="•"/>
              <a:tabLst>
                <a:tab pos="230188" algn="l"/>
              </a:tabLst>
            </a:pPr>
            <a:r>
              <a:rPr lang="en-US" sz="1600" spc="-5" dirty="0">
                <a:latin typeface="+mj-lt"/>
                <a:cs typeface="Arial"/>
              </a:rPr>
              <a:t>Adjourned at 3:58pm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India TRAI’s consultation re microwave spectrum assignment</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Colombia ANE’s consultation re the 900 MHz frequency band</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81367</TotalTime>
  <Words>2569</Words>
  <Application>Microsoft Office PowerPoint</Application>
  <PresentationFormat>Widescreen</PresentationFormat>
  <Paragraphs>398</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India TRAI’s consultation re microwave spectrum assignment (1)</vt:lpstr>
      <vt:lpstr>India TRAI’s consultation re microwave spectrum assignment (2)</vt:lpstr>
      <vt:lpstr>Colombia ANE’s consultation re the 900 MHz frequency band</vt:lpstr>
      <vt:lpstr>Status of ongoing consultations</vt:lpstr>
      <vt:lpstr>General discussion items (1)</vt:lpstr>
      <vt:lpstr>General discussion items (2)</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18-25/0063r2</dc:title>
  <dc:creator>Edward Au</dc:creator>
  <cp:keywords>19 June 2025</cp:keywords>
  <cp:lastModifiedBy>Edward Au</cp:lastModifiedBy>
  <cp:revision>6779</cp:revision>
  <cp:lastPrinted>1601-01-01T00:00:00Z</cp:lastPrinted>
  <dcterms:created xsi:type="dcterms:W3CDTF">2016-03-03T14:54:45Z</dcterms:created>
  <dcterms:modified xsi:type="dcterms:W3CDTF">2025-06-19T20:03:58Z</dcterms:modified>
  <cp:category>IEEE 802.18 RR-TAG agenda</cp:category>
</cp:coreProperties>
</file>