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1187" r:id="rId12"/>
    <p:sldId id="877" r:id="rId13"/>
    <p:sldId id="942" r:id="rId14"/>
    <p:sldId id="898" r:id="rId15"/>
    <p:sldId id="933"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45" autoAdjust="0"/>
    <p:restoredTop sz="91404" autoAdjust="0"/>
  </p:normalViewPr>
  <p:slideViewPr>
    <p:cSldViewPr>
      <p:cViewPr varScale="1">
        <p:scale>
          <a:sx n="104" d="100"/>
          <a:sy n="104" d="100"/>
        </p:scale>
        <p:origin x="101" y="230"/>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6/12/2025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June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802.18-25/0059r0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58&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trai.gov.in/consultation-paper-assignment-microwave-spectrum-6-ghz-lower-7-ghz-13-ghz-15-ghz-18-ghz-21-ghz"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6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docs.fcc.gov/public/attachments/FCC-25-22A1.pdf" TargetMode="External"/><Relationship Id="rId4" Type="http://schemas.openxmlformats.org/officeDocument/2006/relationships/hyperlink" Target="https://www.trai.gov.in/sites/default/files/2025-05/CP_28052025.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eli/dec_impl/2025/893/oj/en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On%2013%20May%202025,%20Bangladesh%20BTRC%20suspended%20its%20decision%20to%20ban%20production,%20import%20and%20marketing%20of%20single-band%20Wi-Fi%20router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eb.cvent.com/event/346880a3-b2d2-4149-94be-bd29b206f5cc/summary" TargetMode="Externa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June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12 June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Al Petrick</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unanimously.</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29 May 2025 RR-TAG call as shown in the document </a:t>
            </a:r>
            <a:r>
              <a:rPr lang="en-US" sz="1800" spc="-5" dirty="0">
                <a:solidFill>
                  <a:srgbClr val="FF0000"/>
                </a:solidFill>
                <a:latin typeface="+mj-lt"/>
                <a:cs typeface="Arial"/>
                <a:hlinkClick r:id="rId3"/>
              </a:rPr>
              <a:t>18-25/0058r0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Tuncer </a:t>
            </a:r>
            <a:r>
              <a:rPr lang="en-US" sz="1600" spc="-5" dirty="0" err="1">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t>
            </a:r>
            <a:r>
              <a:rPr lang="en-US" sz="1600" spc="-5" dirty="0">
                <a:cs typeface="Arial"/>
              </a:rPr>
              <a:t>Approved unanimously</a:t>
            </a: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India TRAI’s consultation re microwave spectrum assignment</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Consultation Paper on Assignment of the Microwave Spectrum in 6 GHz (lower), 7 GHz, 13 GHz, 15 GHz, 18 GHz, 21 GHz Bands, E-Band, and V-Band </a:t>
            </a:r>
          </a:p>
          <a:p>
            <a:pPr marL="630238" marR="117475" lvl="1" indent="-230188" algn="just">
              <a:buChar char="•"/>
              <a:tabLst>
                <a:tab pos="230188" algn="l"/>
              </a:tabLst>
            </a:pPr>
            <a:r>
              <a:rPr lang="en-US" sz="1600" spc="-5" dirty="0">
                <a:cs typeface="Arial"/>
              </a:rPr>
              <a:t>Publication date:  28 May 2025</a:t>
            </a:r>
          </a:p>
          <a:p>
            <a:pPr marL="630238" marR="117475" lvl="1" indent="-230188" algn="just">
              <a:buChar char="•"/>
              <a:tabLst>
                <a:tab pos="230188" algn="l"/>
              </a:tabLst>
            </a:pPr>
            <a:r>
              <a:rPr lang="en-US" sz="1600" spc="-5" dirty="0">
                <a:cs typeface="Arial"/>
              </a:rPr>
              <a:t>Closing date for response:  25 June 2025</a:t>
            </a:r>
          </a:p>
          <a:p>
            <a:pPr marL="630238" marR="117475" lvl="1" indent="-230188" algn="just">
              <a:buChar char="•"/>
              <a:tabLst>
                <a:tab pos="230188" algn="l"/>
              </a:tabLst>
            </a:pPr>
            <a:r>
              <a:rPr lang="en-US" sz="1600" spc="-5" dirty="0">
                <a:latin typeface="+mj-lt"/>
                <a:cs typeface="Arial"/>
              </a:rPr>
              <a:t>Closing date for reply comment:  9 July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b="0" i="0" dirty="0">
                <a:solidFill>
                  <a:srgbClr val="1155CC"/>
                </a:solidFill>
                <a:effectLst/>
                <a:latin typeface="+mj-lt"/>
                <a:hlinkClick r:id="rId3"/>
              </a:rPr>
              <a:t>https://www.trai.gov.in/consultation-paper-assignment-microwave-spectrum-6-ghz-lower-7-ghz-13-ghz-15-ghz-18-ghz-21-ghz</a:t>
            </a:r>
            <a:endParaRPr lang="en-US" sz="1600" dirty="0"/>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18-25/0060</a:t>
            </a:r>
            <a:r>
              <a:rPr lang="en-US" sz="1600" spc="-5" dirty="0">
                <a:cs typeface="Arial"/>
              </a:rPr>
              <a:t> [Placeholder]</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4F2CA45A-7ABB-94F8-ED4C-66D21A8112E0}"/>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a:t>
            </a:r>
            <a:r>
              <a:rPr lang="en-US" sz="1600" spc="-5">
                <a:solidFill>
                  <a:schemeClr val="tx1"/>
                </a:solidFill>
                <a:cs typeface="Arial"/>
              </a:rPr>
              <a:t>, 19 </a:t>
            </a:r>
            <a:r>
              <a:rPr lang="en-US" sz="1600" spc="-5" dirty="0">
                <a:solidFill>
                  <a:schemeClr val="tx1"/>
                </a:solidFill>
                <a:cs typeface="Arial"/>
              </a:rPr>
              <a:t>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4"/>
              </a:rPr>
              <a:t>Consultation Paper on Assignment of the Microwave Spectrum in 6 GHz (lower), 7 GHz, 13 GHz, 15 GHz, 18 GHz, 21 GHz Bands, E-Band, and V-Band</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26 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4"/>
              </a:rPr>
              <a:t>Consultation Paper on Assignment of the Microwave Spectrum in 6 GHz (lower), 7 GHz, 13 GHz, 15 GHz, 18 GHz, 21 GHz Bands, E-Band, and V-Band</a:t>
            </a:r>
            <a:r>
              <a:rPr lang="en-US" sz="1400" dirty="0"/>
              <a:t>  (reply comment submission)</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5"/>
              </a:rPr>
              <a:t>Sixth Further Notice of Proposed Rulemaking Wireless E911 Location Accuracy Requirements (PS Docket No. 07-114)</a:t>
            </a:r>
            <a:r>
              <a:rPr lang="en-US" sz="1400" dirty="0"/>
              <a:t> (reply comment submission)</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3"/>
              </a:rPr>
              <a:t>published</a:t>
            </a:r>
            <a:r>
              <a:rPr lang="en-US" sz="1400" dirty="0">
                <a:solidFill>
                  <a:srgbClr val="222222"/>
                </a:solidFill>
                <a:latin typeface="+mj-lt"/>
              </a:rPr>
              <a:t>.</a:t>
            </a:r>
            <a:endParaRPr lang="en-US" sz="1400" dirty="0">
              <a:solidFill>
                <a:schemeClr val="tx1"/>
              </a:solidFill>
              <a:latin typeface="+mj-lt"/>
            </a:endParaRP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13 May 2025, Bangladesh BTRC </a:t>
            </a:r>
            <a:r>
              <a:rPr lang="en-US" sz="1400" b="0" i="0" dirty="0">
                <a:solidFill>
                  <a:srgbClr val="222222"/>
                </a:solidFill>
                <a:effectLst/>
                <a:latin typeface="+mj-lt"/>
                <a:hlinkClick r:id="rId4" action="ppaction://hlinkfile"/>
              </a:rPr>
              <a:t>suspended</a:t>
            </a:r>
            <a:r>
              <a:rPr lang="en-US" sz="1400" b="0" i="0" dirty="0">
                <a:solidFill>
                  <a:srgbClr val="222222"/>
                </a:solidFill>
                <a:effectLst/>
                <a:latin typeface="+mj-lt"/>
              </a:rPr>
              <a:t> its decision to ban production, import and marketing of single-band Wi-Fi routers.</a:t>
            </a:r>
            <a:r>
              <a:rPr lang="en-US" sz="1400" dirty="0">
                <a:solidFill>
                  <a:srgbClr val="222222"/>
                </a:solidFill>
                <a:latin typeface="+mj-lt"/>
              </a:rPr>
              <a:t> </a:t>
            </a:r>
            <a:r>
              <a:rPr lang="en-US" sz="1400" b="0" i="0" dirty="0">
                <a:solidFill>
                  <a:srgbClr val="222222"/>
                </a:solidFill>
                <a:effectLst/>
                <a:latin typeface="+mj-lt"/>
              </a:rPr>
              <a:t>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India</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16 May 2025, the draft rule entitled Draft Use of Low Power and Very Low Power Wireless Access System including Radio Local Area Network in Lower 6 GHz band (Exemption from Licensing Requirement) Rules, 2025 is posted on the Gazette of India. As referred to in the draft rules, it proposes to allow the use of Low Power and Very Low Power Wireless Access System including Radio Local Area Network in the 5925 MHz to 6425 MHz band.</a:t>
            </a:r>
            <a:endParaRPr lang="en-US" sz="1400" dirty="0">
              <a:solidFill>
                <a:schemeClr val="tx1"/>
              </a:solidFill>
              <a:latin typeface="+mj-lt"/>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July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09714531"/>
              </p:ext>
            </p:extLst>
          </p:nvPr>
        </p:nvGraphicFramePr>
        <p:xfrm>
          <a:off x="914400" y="1705690"/>
          <a:ext cx="10287000" cy="29667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12 June 2025</a:t>
                      </a:r>
                      <a:r>
                        <a:rPr lang="en-US" sz="1500" baseline="0" dirty="0"/>
                        <a:t>, 3:00pm ET to 3:55pm ET</a:t>
                      </a:r>
                    </a:p>
                  </a:txBody>
                  <a:tcPr anchor="ctr"/>
                </a:tc>
                <a:extLst>
                  <a:ext uri="{0D108BD9-81ED-4DB2-BD59-A6C34878D82A}">
                    <a16:rowId xmlns:a16="http://schemas.microsoft.com/office/drawing/2014/main" val="7600660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19 June 2025</a:t>
                      </a:r>
                      <a:r>
                        <a:rPr lang="en-US" sz="1500" baseline="0" dirty="0"/>
                        <a:t>, 3:00pm ET to 3:55pm ET</a:t>
                      </a:r>
                    </a:p>
                  </a:txBody>
                  <a:tcPr anchor="ctr"/>
                </a:tc>
                <a:extLst>
                  <a:ext uri="{0D108BD9-81ED-4DB2-BD59-A6C34878D82A}">
                    <a16:rowId xmlns:a16="http://schemas.microsoft.com/office/drawing/2014/main" val="5179794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26 June 2025</a:t>
                      </a:r>
                      <a:r>
                        <a:rPr lang="en-US" sz="1500" baseline="0" dirty="0"/>
                        <a:t>, 3:00pm ET to 3:55pm ET</a:t>
                      </a:r>
                    </a:p>
                  </a:txBody>
                  <a:tcPr anchor="ctr"/>
                </a:tc>
                <a:extLst>
                  <a:ext uri="{0D108BD9-81ED-4DB2-BD59-A6C34878D82A}">
                    <a16:rowId xmlns:a16="http://schemas.microsoft.com/office/drawing/2014/main" val="58959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July 2025</a:t>
                      </a:r>
                      <a:r>
                        <a:rPr lang="en-US" sz="1500" baseline="0" dirty="0"/>
                        <a:t>, 3:00pm ET to 3:55pm 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July 2025</a:t>
                      </a:r>
                      <a:r>
                        <a:rPr lang="en-US" sz="1500" baseline="0" dirty="0"/>
                        <a:t>, 3:00pm ET to 3:55pm ET</a:t>
                      </a:r>
                    </a:p>
                  </a:txBody>
                  <a:tcPr anchor="ctr"/>
                </a:tc>
                <a:extLst>
                  <a:ext uri="{0D108BD9-81ED-4DB2-BD59-A6C34878D82A}">
                    <a16:rowId xmlns:a16="http://schemas.microsoft.com/office/drawing/2014/main" val="3642381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July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July 2025</a:t>
                      </a:r>
                      <a:r>
                        <a:rPr lang="en-US" sz="1500" baseline="0" dirty="0"/>
                        <a:t>, 3:00pm ET to 3:55pm ET</a:t>
                      </a:r>
                    </a:p>
                  </a:txBody>
                  <a:tcPr anchor="ctr"/>
                </a:tc>
                <a:extLst>
                  <a:ext uri="{0D108BD9-81ED-4DB2-BD59-A6C34878D82A}">
                    <a16:rowId xmlns:a16="http://schemas.microsoft.com/office/drawing/2014/main" val="11244787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6174313"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India TRAI’s consultation re microwave spectrum assignment</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81901</TotalTime>
  <Words>2247</Words>
  <Application>Microsoft Office PowerPoint</Application>
  <PresentationFormat>Widescreen</PresentationFormat>
  <Paragraphs>360</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Unicode MS</vt:lpstr>
      <vt:lpstr>Calibri</vt:lpstr>
      <vt:lpstr>Monotype Sorts</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India TRAI’s consultation re microwave spectrum assignment</vt:lpstr>
      <vt:lpstr>Status of ongoing consultations</vt:lpstr>
      <vt:lpstr>General discussion items</vt:lpstr>
      <vt:lpstr>Meeting schedule prior to July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18-25/0059r0</dc:title>
  <dc:creator>Edward Au</dc:creator>
  <cp:keywords>12 June 2025</cp:keywords>
  <cp:lastModifiedBy>Gaurav Patwardhan</cp:lastModifiedBy>
  <cp:revision>6751</cp:revision>
  <cp:lastPrinted>1601-01-01T00:00:00Z</cp:lastPrinted>
  <dcterms:created xsi:type="dcterms:W3CDTF">2016-03-03T14:54:45Z</dcterms:created>
  <dcterms:modified xsi:type="dcterms:W3CDTF">2025-06-13T04:17:28Z</dcterms:modified>
  <cp:category>IEEE 802.18 RR-TAG agenda</cp:category>
</cp:coreProperties>
</file>