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898" r:id="rId3"/>
    <p:sldId id="906" r:id="rId4"/>
    <p:sldId id="909" r:id="rId5"/>
    <p:sldId id="908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994" autoAdjust="0"/>
    <p:restoredTop sz="95405" autoAdjust="0"/>
  </p:normalViewPr>
  <p:slideViewPr>
    <p:cSldViewPr>
      <p:cViewPr varScale="1">
        <p:scale>
          <a:sx n="99" d="100"/>
          <a:sy n="99" d="100"/>
        </p:scale>
        <p:origin x="1350" y="30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896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7/29/2025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8230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1035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9733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1676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147841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Chair’s Opening 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802.18-25/0057r2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hyperlink" Target="https://mentor.ieee.org/802.18/documents?is_dcn=0001&amp;is_group=0000&amp;is_year=2024" TargetMode="External"/><Relationship Id="rId7" Type="http://schemas.openxmlformats.org/officeDocument/2006/relationships/hyperlink" Target="https://mentor.ieee.org/802.18/dcn/25/18-25-0066-05-0000-draft-response-to-colombia-ane-s-consultation-re-the-900-mhz-frequency-band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25/18-25-0060-06-0000-draft-response-to-india-trai-s-consultation-re-microwave-spectrum-assignment.pdf" TargetMode="External"/><Relationship Id="rId5" Type="http://schemas.openxmlformats.org/officeDocument/2006/relationships/hyperlink" Target="https://mentor.ieee.org/802.18/dcn/25/18-25-0050-06-0000-proposed-response-to-south-africa-icasa-s-consultation-on-draft-regulations-on-dynamic-spectrum-access.pdf" TargetMode="External"/><Relationship Id="rId4" Type="http://schemas.openxmlformats.org/officeDocument/2006/relationships/hyperlink" Target="https://mentor.ieee.org/802.18/dcn/25/18-25-0045-04-0000-proposed-response-to-south-africa-icasa-s-consultation-on-draft-national-radio-frequency-plan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mentor.ieee.org/802.18/documents?is_dcn=0064&amp;is_group=0000&amp;is_year=2025" TargetMode="External"/><Relationship Id="rId4" Type="http://schemas.openxmlformats.org/officeDocument/2006/relationships/hyperlink" Target="https://mentor.ieee.org/802.18/documents?is_dcn=0065&amp;is_group=0000&amp;is_year=2025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2025 July Chair’s Opening Report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/>
              <a:t>29 July 2025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Author: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110337"/>
              </p:ext>
            </p:extLst>
          </p:nvPr>
        </p:nvGraphicFramePr>
        <p:xfrm>
          <a:off x="2971800" y="4191000"/>
          <a:ext cx="859155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4" imgW="8284803" imgH="4492752" progId="Word.Document.8">
                  <p:embed/>
                </p:oleObj>
              </mc:Choice>
              <mc:Fallback>
                <p:oleObj name="Document" r:id="rId4" imgW="8284803" imgH="44927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191000"/>
                        <a:ext cx="8591550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RR-TAG at a glance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363200" cy="4113213"/>
          </a:xfrm>
        </p:spPr>
        <p:txBody>
          <a:bodyPr/>
          <a:lstStyle/>
          <a:p>
            <a:pPr algn="just"/>
            <a:r>
              <a:rPr lang="en-US" altLang="en-US" sz="2200" dirty="0"/>
              <a:t>Membership as of 17 May 2025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65 voters (including 10 on LMSC)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10 nearly voters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14 aspirants </a:t>
            </a:r>
            <a:endParaRPr lang="en-US" altLang="en-US" dirty="0"/>
          </a:p>
          <a:p>
            <a:pPr algn="just"/>
            <a:r>
              <a:rPr lang="en-US" altLang="en-US" sz="2200" dirty="0"/>
              <a:t>Officers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Chair:  Edward Au (Huawei Technologies)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Gaurav </a:t>
            </a:r>
            <a:r>
              <a:rPr lang="en-US" altLang="en-US" sz="1800" dirty="0" err="1"/>
              <a:t>Patwardhan</a:t>
            </a:r>
            <a:r>
              <a:rPr lang="en-US" altLang="en-US" sz="1800" dirty="0"/>
              <a:t> (Hewlett Packard Enterprise)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Co-Vice Chair:  Al Petrick (Jones-Petrick Associates)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Secretary:  </a:t>
            </a:r>
            <a:r>
              <a:rPr lang="en-US" altLang="en-US" sz="1800" dirty="0" err="1"/>
              <a:t>Chenhe</a:t>
            </a:r>
            <a:r>
              <a:rPr lang="en-US" altLang="en-US" sz="1800" dirty="0"/>
              <a:t> Ji (Huawei Technologies)</a:t>
            </a:r>
          </a:p>
          <a:p>
            <a:pPr lvl="1" algn="just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IEEE SA Program Manager:  Jodi </a:t>
            </a:r>
            <a:r>
              <a:rPr lang="en-US" altLang="en-US" sz="1800" dirty="0" err="1">
                <a:solidFill>
                  <a:schemeClr val="tx1"/>
                </a:solidFill>
                <a:cs typeface="Arial" panose="020B0604020202020204" pitchFamily="34" charset="0"/>
              </a:rPr>
              <a:t>Haasz</a:t>
            </a: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(IEEE SA)</a:t>
            </a:r>
            <a:endParaRPr lang="en-US" altLang="en-US" sz="1800" dirty="0">
              <a:solidFill>
                <a:schemeClr val="tx1"/>
              </a:solidFill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195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Progress since the 2025 May interim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363200" cy="4571999"/>
          </a:xfrm>
        </p:spPr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en-US" sz="2200" dirty="0"/>
              <a:t>Reviewed the </a:t>
            </a:r>
            <a:r>
              <a:rPr lang="en-US" altLang="en-US" sz="2200" dirty="0">
                <a:hlinkClick r:id="rId3"/>
              </a:rPr>
              <a:t>latest ongoing consultations</a:t>
            </a:r>
            <a:endParaRPr lang="en-US" altLang="en-US" sz="2200" dirty="0"/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/>
              <a:t>Approved the following IEEE 802 LMSC submissions: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/>
              <a:t>South Africa ICASA:  </a:t>
            </a:r>
            <a:r>
              <a:rPr lang="en-US" sz="1600" dirty="0">
                <a:hlinkClick r:id="rId4"/>
              </a:rPr>
              <a:t>Draft radio frequency plan 2025 (NRFP)</a:t>
            </a:r>
            <a:endParaRPr lang="en-US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/>
              <a:t>South Africa ICASA:  </a:t>
            </a:r>
            <a:r>
              <a:rPr lang="en-US" sz="1600" dirty="0">
                <a:hlinkClick r:id="rId5"/>
              </a:rPr>
              <a:t>Draft regulations on dynamic spectrum access and opportunistic spectrum management in the innovation spectrum 3800-4200 MHz and 5925-6425 MHz</a:t>
            </a:r>
            <a:endParaRPr lang="en-US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sz="1600" dirty="0"/>
              <a:t>India TRAI:  </a:t>
            </a:r>
            <a:r>
              <a:rPr lang="en-US" sz="1600" dirty="0">
                <a:hlinkClick r:id="rId6"/>
              </a:rPr>
              <a:t>Consultation Paper on Assignment of the Microwave Spectrum in 6 GHz (lower), 7 GHz, 13 GHz, 15 GHz, 18 GHz, 21 GHz Bands, E-Band, and V-Band</a:t>
            </a:r>
            <a:endParaRPr lang="en-US" sz="1600" dirty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CA" sz="1600" dirty="0"/>
              <a:t>Colombia ANE:  </a:t>
            </a:r>
            <a:r>
              <a:rPr lang="en-US" sz="1600" dirty="0">
                <a:hlinkClick r:id="rId7"/>
              </a:rPr>
              <a:t>Proposal for flexibility of the 900 MHz band</a:t>
            </a:r>
            <a:endParaRPr lang="en-US" sz="1600" dirty="0"/>
          </a:p>
          <a:p>
            <a:pPr algn="just">
              <a:spcBef>
                <a:spcPts val="24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200" dirty="0">
                <a:latin typeface="+mj-lt"/>
              </a:rPr>
              <a:t>Discussed the latest topics related to spectrum and regulation i</a:t>
            </a:r>
            <a:r>
              <a:rPr lang="en-US" altLang="en-US" sz="2200" dirty="0"/>
              <a:t>n Europe, North America, and Asia Pacific.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altLang="en-US" sz="22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15251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Objectives this week (1)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7772400" cy="44958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2200" dirty="0"/>
              <a:t>Invited presentations (member enrichment activities)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Speaker:  Mr. Sietse van der Gaast, Co-chair of Body of European Regulators for Electronic Communications (BEREC) Wireless Network Evolution working group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Title:  </a:t>
            </a:r>
            <a:r>
              <a:rPr lang="en-US" sz="1600" dirty="0">
                <a:latin typeface="Times New Roman" charset="0"/>
              </a:rPr>
              <a:t>Activities of the BEREC Wireless Network Evolution Working Group</a:t>
            </a:r>
            <a:endParaRPr lang="en-US" sz="1600" dirty="0"/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Document:  </a:t>
            </a:r>
            <a:r>
              <a:rPr lang="en-US" sz="1600" dirty="0">
                <a:hlinkClick r:id="rId4"/>
              </a:rPr>
              <a:t>18-25/0065</a:t>
            </a:r>
            <a:endParaRPr lang="en-US" sz="16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Speaker:  Dr. Pelin Salem, Cisco Systems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Title:  FCC KDB basics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/>
              <a:t>Document:  </a:t>
            </a:r>
            <a:r>
              <a:rPr lang="en-US" sz="1600" spc="-5" dirty="0">
                <a:solidFill>
                  <a:schemeClr val="tx1"/>
                </a:solidFill>
                <a:cs typeface="Arial"/>
                <a:hlinkClick r:id="rId5"/>
              </a:rPr>
              <a:t>18-25/0064</a:t>
            </a: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dirty="0"/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85244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4394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Objectives this week (2)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4648200"/>
          </a:xfrm>
        </p:spPr>
        <p:txBody>
          <a:bodyPr/>
          <a:lstStyle/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altLang="en-US" sz="2200" dirty="0">
                <a:cs typeface="Arial" panose="020B0604020202020204" pitchFamily="34" charset="0"/>
              </a:rPr>
              <a:t>Discuss the latest topics related to spectrum and regulation in Europe, North America, and Asia Pacific, including 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cs typeface="Arial" panose="020B0604020202020204" pitchFamily="34" charset="0"/>
              </a:rPr>
              <a:t>ETSI BRAN 2025 July update </a:t>
            </a:r>
          </a:p>
          <a:p>
            <a:pPr lvl="1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en-US" sz="1800" dirty="0">
                <a:cs typeface="Arial" panose="020B0604020202020204" pitchFamily="34" charset="0"/>
              </a:rPr>
              <a:t>Ongoing work of ECC PT1 with regards to whether or not a guard band is needed at the bottom end of the upper 6 GHz band to protect Wi-Fi (and other unlicensed technologies) at the top end of the lower 6 GHz band from IMT signal levels.</a:t>
            </a:r>
          </a:p>
          <a:p>
            <a:pPr marL="625475" lvl="1" indent="-173038" algn="just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en-US" altLang="en-US" sz="1600" dirty="0">
              <a:cs typeface="Arial" panose="020B0604020202020204" pitchFamily="34" charset="0"/>
            </a:endParaRPr>
          </a:p>
          <a:p>
            <a:pPr algn="just">
              <a:spcBef>
                <a:spcPts val="1800"/>
              </a:spcBef>
              <a:buFont typeface="Arial" panose="020B0604020202020204" pitchFamily="34" charset="0"/>
              <a:buChar char="•"/>
            </a:pPr>
            <a:endParaRPr lang="en-US" altLang="en-US" sz="2200" dirty="0">
              <a:cs typeface="Arial" panose="020B0604020202020204" pitchFamily="34" charset="0"/>
            </a:endParaRPr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6665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69463</TotalTime>
  <Words>453</Words>
  <Application>Microsoft Office PowerPoint</Application>
  <PresentationFormat>Widescreen</PresentationFormat>
  <Paragraphs>75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 Unicode MS</vt:lpstr>
      <vt:lpstr>Arial</vt:lpstr>
      <vt:lpstr>Times New Roman</vt:lpstr>
      <vt:lpstr>Office Theme</vt:lpstr>
      <vt:lpstr>Document</vt:lpstr>
      <vt:lpstr>IEEE 802.18 RR-TAG 2025 July Chair’s Opening Report </vt:lpstr>
      <vt:lpstr>RR-TAG at a glance</vt:lpstr>
      <vt:lpstr>Progress since the 2025 May interim</vt:lpstr>
      <vt:lpstr>Objectives this week (1)</vt:lpstr>
      <vt:lpstr>Objectives this week (2)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18-25/0057r2</dc:title>
  <dc:creator>Edward Au</dc:creator>
  <cp:keywords>Chair's opening report</cp:keywords>
  <cp:lastModifiedBy>Edward Au</cp:lastModifiedBy>
  <cp:revision>5157</cp:revision>
  <cp:lastPrinted>1601-01-01T00:00:00Z</cp:lastPrinted>
  <dcterms:created xsi:type="dcterms:W3CDTF">2016-03-03T14:54:45Z</dcterms:created>
  <dcterms:modified xsi:type="dcterms:W3CDTF">2025-07-29T06:26:46Z</dcterms:modified>
  <cp:category>2025 July plenary</cp:category>
</cp:coreProperties>
</file>