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1164" r:id="rId19"/>
    <p:sldId id="1165" r:id="rId20"/>
    <p:sldId id="1166" r:id="rId21"/>
    <p:sldId id="1190" r:id="rId22"/>
    <p:sldId id="1056" r:id="rId23"/>
    <p:sldId id="1057" r:id="rId24"/>
    <p:sldId id="1191" r:id="rId25"/>
    <p:sldId id="1059" r:id="rId26"/>
    <p:sldId id="1060" r:id="rId27"/>
    <p:sldId id="1061" r:id="rId28"/>
    <p:sldId id="1062" r:id="rId29"/>
    <p:sldId id="1063" r:id="rId30"/>
    <p:sldId id="1064" r:id="rId31"/>
    <p:sldId id="1065" r:id="rId32"/>
    <p:sldId id="1066" r:id="rId33"/>
    <p:sldId id="1067" r:id="rId34"/>
    <p:sldId id="1068" r:id="rId35"/>
    <p:sldId id="1069" r:id="rId36"/>
    <p:sldId id="1070" r:id="rId37"/>
    <p:sldId id="966" r:id="rId38"/>
    <p:sldId id="845" r:id="rId39"/>
    <p:sldId id="1194" r:id="rId40"/>
    <p:sldId id="1181" r:id="rId41"/>
    <p:sldId id="1170" r:id="rId42"/>
    <p:sldId id="1171" r:id="rId43"/>
    <p:sldId id="1189" r:id="rId44"/>
    <p:sldId id="978" r:id="rId45"/>
    <p:sldId id="900" r:id="rId46"/>
    <p:sldId id="1128" r:id="rId47"/>
    <p:sldId id="1172" r:id="rId48"/>
    <p:sldId id="1192"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4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A03ED-47C7-656B-47DE-EA8F22AE8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39DFD-738B-544F-811D-9E92094A96F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8E28501-D6DE-73A2-3330-62D287E4FF0B}"/>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25584ED-6296-79B5-908A-DB3ECCBEB4E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7EAC360A-DF53-9181-3C28-59E27789A54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B4726AD-B7C3-7266-27A2-32FD6F38D5F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04B7C9-91CA-7B13-00E7-65764396DE0B}"/>
              </a:ext>
            </a:extLst>
          </p:cNvPr>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54725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3C8-4D22-D43F-08E0-BD933D95422A}"/>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B2F96991-2084-3C04-F81E-5DAB5B57C37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CD8046C3-47F7-DCB7-8BC4-CB3C6EE67D9B}"/>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415E295B-C8D5-350D-2440-90435CF51C0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BDC0A2DC-BFD8-41F7-81C0-6C7542E51E7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24</a:t>
            </a:fld>
            <a:endParaRPr lang="en-US" dirty="0"/>
          </a:p>
        </p:txBody>
      </p:sp>
      <p:sp>
        <p:nvSpPr>
          <p:cNvPr id="13318" name="Rectangle 7">
            <a:extLst>
              <a:ext uri="{FF2B5EF4-FFF2-40B4-BE49-F238E27FC236}">
                <a16:creationId xmlns:a16="http://schemas.microsoft.com/office/drawing/2014/main" id="{A1C8D647-54DE-4C01-C13C-EBBA83E82FED}"/>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dirty="0"/>
          </a:p>
        </p:txBody>
      </p:sp>
      <p:sp>
        <p:nvSpPr>
          <p:cNvPr id="13319" name="Rectangle 2">
            <a:extLst>
              <a:ext uri="{FF2B5EF4-FFF2-40B4-BE49-F238E27FC236}">
                <a16:creationId xmlns:a16="http://schemas.microsoft.com/office/drawing/2014/main" id="{60BB6D6E-75D8-5111-882D-482122816E10}"/>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EFA75344-7CEA-3D8F-1940-981D1549A1C5}"/>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92421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93255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71258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802.18-25/0056r4</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1&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37&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 Id="rId14" Type="http://schemas.openxmlformats.org/officeDocument/2006/relationships/hyperlink" Target="https://mentor.ieee.org/802.18/documents?is_dcn=0007&amp;is_group=0000&amp;is_year=202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0065&amp;is_group=0000&amp;is_year=20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mentor.ieee.org/802.18/documents?is_dcn=0064&amp;is_group=0000&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55&amp;is_group=0000&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0051&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0073&amp;is_group=0000&amp;is_year=2025" TargetMode="External"/><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55&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July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31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Webex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44547549"/>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28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29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30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31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 AUG</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8553057"/>
              </p:ext>
            </p:extLst>
          </p:nvPr>
        </p:nvGraphicFramePr>
        <p:xfrm>
          <a:off x="910170" y="1497013"/>
          <a:ext cx="10447857" cy="511559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p>
                      <a:r>
                        <a:rPr lang="en-US" sz="1200" dirty="0"/>
                        <a:t>2025 May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effectLst/>
                          <a:hlinkClick r:id="rId12"/>
                        </a:rPr>
                        <a:t>Moving forward with 6 GHz band for commercial mobile and Wi-Fi services: update on UK and CEPT progress</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3"/>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4"/>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29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p:cNvSpPr>
            <a:spLocks noGrp="1"/>
          </p:cNvSpPr>
          <p:nvPr>
            <p:ph idx="1"/>
          </p:nvPr>
        </p:nvSpPr>
        <p:spPr>
          <a:xfrm>
            <a:off x="914400" y="1524000"/>
            <a:ext cx="7315200" cy="4495800"/>
          </a:xfrm>
        </p:spPr>
        <p:txBody>
          <a:bodyPr/>
          <a:lstStyle/>
          <a:p>
            <a:pPr marL="230188" marR="117475" indent="-230188" algn="just">
              <a:buFont typeface="Times New Roman" pitchFamily="16" charset="0"/>
              <a:buChar char="•"/>
              <a:tabLst>
                <a:tab pos="230188" algn="l"/>
              </a:tabLst>
            </a:pPr>
            <a:r>
              <a:rPr lang="en-US" sz="1800" dirty="0"/>
              <a:t>Invited presentation #1 </a:t>
            </a:r>
          </a:p>
          <a:p>
            <a:pPr marL="630238" marR="117475" lvl="1" indent="-230188" algn="just">
              <a:buFont typeface="Times New Roman" pitchFamily="16" charset="0"/>
              <a:buChar char="•"/>
              <a:tabLst>
                <a:tab pos="230188" algn="l"/>
              </a:tabLst>
            </a:pPr>
            <a:r>
              <a:rPr lang="en-US" sz="1600" dirty="0"/>
              <a:t>Title:  </a:t>
            </a:r>
            <a:r>
              <a:rPr lang="en-US" sz="1600" dirty="0">
                <a:latin typeface="Times New Roman" charset="0"/>
              </a:rPr>
              <a:t>Activities of the BEREC Wireless Network Evolution Working Group</a:t>
            </a:r>
            <a:endParaRPr lang="en-US" sz="1600" dirty="0"/>
          </a:p>
          <a:p>
            <a:pPr marL="630238" marR="117475" lvl="1" indent="-230188" algn="just">
              <a:buFont typeface="Times New Roman" pitchFamily="16" charset="0"/>
              <a:buChar char="•"/>
              <a:tabLst>
                <a:tab pos="230188" algn="l"/>
              </a:tabLst>
            </a:pPr>
            <a:r>
              <a:rPr lang="en-US" sz="1600" dirty="0"/>
              <a:t>Author: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18-25/0065</a:t>
            </a:r>
            <a:r>
              <a:rPr lang="en-US" sz="1600" spc="-5" dirty="0">
                <a:solidFill>
                  <a:schemeClr val="tx1"/>
                </a:solidFill>
                <a:cs typeface="Arial"/>
              </a:rPr>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4" name="Picture 3">
            <a:extLst>
              <a:ext uri="{FF2B5EF4-FFF2-40B4-BE49-F238E27FC236}">
                <a16:creationId xmlns:a16="http://schemas.microsoft.com/office/drawing/2014/main" id="{F4E66DF6-7607-0A0C-CD19-C14CD970F418}"/>
              </a:ext>
            </a:extLst>
          </p:cNvPr>
          <p:cNvPicPr>
            <a:picLocks noChangeAspect="1"/>
          </p:cNvPicPr>
          <p:nvPr/>
        </p:nvPicPr>
        <p:blipFill>
          <a:blip r:embed="rId5" cstate="print">
            <a:extLst>
              <a:ext uri="{28A0092B-C50C-407E-A947-70E740481C1C}">
                <a14:useLocalDpi xmlns:a14="http://schemas.microsoft.com/office/drawing/2010/main" val="0"/>
              </a:ext>
            </a:extLst>
          </a:blip>
          <a:srcRect l="14083" r="7043"/>
          <a:stretch>
            <a:fillRect/>
          </a:stretch>
        </p:blipFill>
        <p:spPr>
          <a:xfrm>
            <a:off x="7966044" y="1524000"/>
            <a:ext cx="3391981" cy="3122745"/>
          </a:xfrm>
          <a:prstGeom prst="rect">
            <a:avLst/>
          </a:prstGeom>
        </p:spPr>
      </p:pic>
    </p:spTree>
    <p:extLst>
      <p:ext uri="{BB962C8B-B14F-4D97-AF65-F5344CB8AC3E}">
        <p14:creationId xmlns:p14="http://schemas.microsoft.com/office/powerpoint/2010/main" val="415860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5F41-5A6C-A0CD-1DC4-D82A91DDC72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82553BD-9CEB-D57A-0A04-CCEA0E9A8C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a:extLst>
              <a:ext uri="{FF2B5EF4-FFF2-40B4-BE49-F238E27FC236}">
                <a16:creationId xmlns:a16="http://schemas.microsoft.com/office/drawing/2014/main" id="{49E93C30-42AD-FB34-E490-95E1B081B16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a:extLst>
              <a:ext uri="{FF2B5EF4-FFF2-40B4-BE49-F238E27FC236}">
                <a16:creationId xmlns:a16="http://schemas.microsoft.com/office/drawing/2014/main" id="{C8B0BFF4-2C9B-BE83-4947-408167B404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5EE2D0B0-92EB-AC43-EBB5-0CEF7F66BFE6}"/>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a:extLst>
              <a:ext uri="{FF2B5EF4-FFF2-40B4-BE49-F238E27FC236}">
                <a16:creationId xmlns:a16="http://schemas.microsoft.com/office/drawing/2014/main" id="{0BAF5358-04AB-812C-6B33-D1B044689E48}"/>
              </a:ext>
            </a:extLst>
          </p:cNvPr>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#2 </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Author</a:t>
            </a:r>
            <a:r>
              <a:rPr lang="en-US" sz="1600"/>
              <a:t>: Dr. </a:t>
            </a:r>
            <a:r>
              <a:rPr lang="en-US" sz="1600" dirty="0"/>
              <a:t>Pelin Salem (Cisco Systems)</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3" name="Picture 2" descr="A person smiling at camera&#10;&#10;AI-generated content may be incorrect.">
            <a:extLst>
              <a:ext uri="{FF2B5EF4-FFF2-40B4-BE49-F238E27FC236}">
                <a16:creationId xmlns:a16="http://schemas.microsoft.com/office/drawing/2014/main" id="{63F7B85C-ABCF-09A2-685E-11AD030B48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0944" y="1600200"/>
            <a:ext cx="3337082" cy="3033711"/>
          </a:xfrm>
          <a:prstGeom prst="rect">
            <a:avLst/>
          </a:prstGeom>
        </p:spPr>
      </p:pic>
    </p:spTree>
    <p:extLst>
      <p:ext uri="{BB962C8B-B14F-4D97-AF65-F5344CB8AC3E}">
        <p14:creationId xmlns:p14="http://schemas.microsoft.com/office/powerpoint/2010/main" val="41931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31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22</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23</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8534-01DC-61F7-A24B-A25D1884F970}"/>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3953F29-3933-864A-FD2A-AE629220C23C}"/>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a:extLst>
              <a:ext uri="{FF2B5EF4-FFF2-40B4-BE49-F238E27FC236}">
                <a16:creationId xmlns:a16="http://schemas.microsoft.com/office/drawing/2014/main" id="{FC7835F2-ACAA-3D1E-AEF8-6AA8B974870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E98C1E11-143F-4D50-9A19-89200DEB49EA}"/>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24</a:t>
            </a:fld>
            <a:endParaRPr lang="en-US" dirty="0"/>
          </a:p>
        </p:txBody>
      </p:sp>
      <p:sp>
        <p:nvSpPr>
          <p:cNvPr id="8" name="Rectangle 4">
            <a:extLst>
              <a:ext uri="{FF2B5EF4-FFF2-40B4-BE49-F238E27FC236}">
                <a16:creationId xmlns:a16="http://schemas.microsoft.com/office/drawing/2014/main" id="{39AB561A-1073-1907-3396-8E9DDE138C9D}"/>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537778E5-FA54-0BC3-AEBC-ECAEE6A17462}"/>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23922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agenda as shown in the “RR-TAG Closing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Jim Lansford</a:t>
            </a:r>
          </a:p>
          <a:p>
            <a:pPr marL="630238" marR="117475" lvl="1" indent="-230188" algn="just">
              <a:buChar char="•"/>
              <a:tabLst>
                <a:tab pos="230188" algn="l"/>
              </a:tabLst>
            </a:pPr>
            <a:r>
              <a:rPr lang="en-US" sz="1600" spc="-5" dirty="0">
                <a:latin typeface="+mj-lt"/>
                <a:cs typeface="Arial"/>
              </a:rPr>
              <a:t>Seconded:  Rich Kennedy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27</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28</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29</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Webex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746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#3 (Procedural):  To approve the meeting minutes of the RR-TAG 2025 May wireless interim session as shown in the document </a:t>
            </a:r>
            <a:r>
              <a:rPr lang="en-US" sz="1800" spc="-5" dirty="0">
                <a:solidFill>
                  <a:srgbClr val="FF0000"/>
                </a:solidFill>
                <a:latin typeface="+mj-lt"/>
                <a:cs typeface="Arial"/>
                <a:hlinkClick r:id="rId3"/>
              </a:rPr>
              <a:t>18-25/0051r2</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John Kenney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(14 Yes, 0 No, 4 Abstain)</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NOTE:  The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4412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457D-C0C2-2A0F-A20C-ED84037D2F68}"/>
            </a:ext>
          </a:extLst>
        </p:cNvPr>
        <p:cNvGrpSpPr/>
        <p:nvPr/>
      </p:nvGrpSpPr>
      <p:grpSpPr>
        <a:xfrm>
          <a:off x="0" y="0"/>
          <a:ext cx="0" cy="0"/>
          <a:chOff x="0" y="0"/>
          <a:chExt cx="0" cy="0"/>
        </a:xfrm>
      </p:grpSpPr>
      <p:sp>
        <p:nvSpPr>
          <p:cNvPr id="5" name="Date Placeholder 1">
            <a:extLst>
              <a:ext uri="{FF2B5EF4-FFF2-40B4-BE49-F238E27FC236}">
                <a16:creationId xmlns:a16="http://schemas.microsoft.com/office/drawing/2014/main" id="{87A6A458-983E-1BB6-B7C2-B59E97A3BA13}"/>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a:extLst>
              <a:ext uri="{FF2B5EF4-FFF2-40B4-BE49-F238E27FC236}">
                <a16:creationId xmlns:a16="http://schemas.microsoft.com/office/drawing/2014/main" id="{DBC56D7B-2D9A-76AD-3870-AECA3D0FC6A6}"/>
              </a:ext>
            </a:extLst>
          </p:cNvPr>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latin typeface="Times New Roman" charset="0"/>
              </a:rPr>
              <a:t>Item 4:  </a:t>
            </a:r>
            <a:r>
              <a:rPr lang="en-US" kern="0" dirty="0">
                <a:latin typeface="Times New Roman" charset="0"/>
              </a:rPr>
              <a:t>Ongoing consultations</a:t>
            </a:r>
            <a:endParaRPr lang="en-GB" kern="0" dirty="0"/>
          </a:p>
        </p:txBody>
      </p:sp>
      <p:sp>
        <p:nvSpPr>
          <p:cNvPr id="7" name="Slide Number Placeholder 5">
            <a:extLst>
              <a:ext uri="{FF2B5EF4-FFF2-40B4-BE49-F238E27FC236}">
                <a16:creationId xmlns:a16="http://schemas.microsoft.com/office/drawing/2014/main" id="{425E45DB-01D7-A8DE-3AB4-F71FE0A21816}"/>
              </a:ext>
            </a:extLst>
          </p:cNvPr>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pic>
        <p:nvPicPr>
          <p:cNvPr id="8" name="Picture 7">
            <a:extLst>
              <a:ext uri="{FF2B5EF4-FFF2-40B4-BE49-F238E27FC236}">
                <a16:creationId xmlns:a16="http://schemas.microsoft.com/office/drawing/2014/main" id="{DF1E551F-B3CE-E4E4-483B-E573AB24E33B}"/>
              </a:ext>
            </a:extLst>
          </p:cNvPr>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14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GB" sz="1400" u="sng" dirty="0"/>
          </a:p>
          <a:p>
            <a:pPr marL="1487488" marR="117475" lvl="3" indent="-230188" algn="just">
              <a:spcBef>
                <a:spcPts val="600"/>
              </a:spcBef>
              <a:buFont typeface="Times New Roman" pitchFamily="16" charset="0"/>
              <a:buChar char="•"/>
              <a:tabLst>
                <a:tab pos="230188" algn="l"/>
              </a:tabLst>
            </a:pPr>
            <a:r>
              <a:rPr lang="en-GB" sz="1200" dirty="0"/>
              <a:t>Draft response under review: </a:t>
            </a:r>
            <a:r>
              <a:rPr lang="en-US" sz="1200" spc="-5" dirty="0">
                <a:cs typeface="Arial"/>
                <a:hlinkClick r:id="rId5"/>
              </a:rPr>
              <a:t>18-25/0073</a:t>
            </a:r>
            <a:endParaRPr lang="en-US" sz="1200" spc="-5" dirty="0">
              <a:cs typeface="Arial"/>
            </a:endParaRPr>
          </a:p>
          <a:p>
            <a:pPr marL="1487488" marR="117475" lvl="3" indent="-230188" algn="just">
              <a:spcBef>
                <a:spcPts val="600"/>
              </a:spcBef>
              <a:buFont typeface="Times New Roman" pitchFamily="16" charset="0"/>
              <a:buChar char="•"/>
              <a:tabLst>
                <a:tab pos="230188" algn="l"/>
              </a:tabLst>
            </a:pPr>
            <a:endParaRPr lang="en-US" sz="12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82441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5.3:  Miscellaneous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RSPG</a:t>
            </a:r>
          </a:p>
          <a:p>
            <a:pPr marL="1030288" marR="117475" lvl="2" indent="-230188" algn="just">
              <a:buClrTx/>
              <a:buFont typeface="Times New Roman" pitchFamily="16" charset="0"/>
              <a:buChar char="•"/>
              <a:tabLst>
                <a:tab pos="230188" algn="l"/>
              </a:tabLst>
            </a:pPr>
            <a:r>
              <a:rPr lang="en-US" sz="1400" dirty="0">
                <a:solidFill>
                  <a:srgbClr val="222222"/>
                </a:solidFill>
              </a:rPr>
              <a:t>On 17 June 2025, an interim opinion on WRC 27 is </a:t>
            </a:r>
            <a:r>
              <a:rPr lang="en-US" sz="1400" dirty="0">
                <a:solidFill>
                  <a:srgbClr val="222222"/>
                </a:solidFill>
                <a:hlinkClick r:id="rId3"/>
              </a:rPr>
              <a:t>posted</a:t>
            </a:r>
            <a:r>
              <a:rPr lang="en-US" sz="1400" dirty="0">
                <a:solidFill>
                  <a:srgbClr val="222222"/>
                </a:solidFill>
              </a:rPr>
              <a:t>.</a:t>
            </a:r>
          </a:p>
          <a:p>
            <a:pPr marL="630238" marR="117475" lvl="1" indent="-230188" algn="just">
              <a:buClrTx/>
              <a:buFont typeface="Times New Roman" pitchFamily="16" charset="0"/>
              <a:buChar char="•"/>
              <a:tabLst>
                <a:tab pos="230188" algn="l"/>
              </a:tabLst>
            </a:pPr>
            <a:r>
              <a:rPr lang="en-US" sz="1600" dirty="0">
                <a:solidFill>
                  <a:srgbClr val="222222"/>
                </a:solidFill>
              </a:rPr>
              <a:t>Saudi Arabia</a:t>
            </a:r>
            <a:endParaRPr lang="en-US" sz="1600" b="1" dirty="0">
              <a:solidFill>
                <a:srgbClr val="222222"/>
              </a:solidFill>
            </a:endParaRPr>
          </a:p>
          <a:p>
            <a:pPr marL="1030288" marR="117475" lvl="2" indent="-230188" algn="just">
              <a:buClrTx/>
              <a:buFont typeface="Times New Roman" pitchFamily="16" charset="0"/>
              <a:buChar char="•"/>
              <a:tabLst>
                <a:tab pos="230188" algn="l"/>
              </a:tabLst>
            </a:pPr>
            <a:r>
              <a:rPr lang="en-US" sz="1400" dirty="0"/>
              <a:t>On 29 June 25, Communications, Space &amp; Technology Commission (CSA) </a:t>
            </a:r>
            <a:r>
              <a:rPr lang="en-US" sz="1400" dirty="0">
                <a:hlinkClick r:id="rId4"/>
              </a:rPr>
              <a:t>published</a:t>
            </a:r>
            <a:r>
              <a:rPr lang="en-US" sz="140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05862978"/>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September wireless interim</a:t>
                      </a:r>
                    </a:p>
                    <a:p>
                      <a:r>
                        <a:rPr lang="en-US" sz="1500" baseline="0" dirty="0"/>
                        <a:t>(credited session)</a:t>
                      </a:r>
                    </a:p>
                  </a:txBody>
                  <a:tcPr/>
                </a:tc>
                <a:tc>
                  <a:txBody>
                    <a:bodyPr/>
                    <a:lstStyle/>
                    <a:p>
                      <a:r>
                        <a:rPr lang="en-US" sz="1500" dirty="0"/>
                        <a:t>Opening meeting:  Tuesday, 16 September,</a:t>
                      </a:r>
                      <a:r>
                        <a:rPr lang="en-US" sz="1500" baseline="0" dirty="0"/>
                        <a:t> 10:30am HST to 12:30pm HST</a:t>
                      </a:r>
                    </a:p>
                    <a:p>
                      <a:r>
                        <a:rPr lang="en-US" sz="1500" baseline="0" dirty="0"/>
                        <a:t>Closing meeting:  Thursday, 18 September, 8:00am HST to 10:00am HST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September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a:t>
            </a:r>
            <a:r>
              <a:rPr lang="en-US" sz="1800" dirty="0"/>
              <a:t>The 802.18 Chair or Chair designee is directed to conduct, as necessary, the following weekly teleconference calls from 14 August 2025 to 20 November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Jim Lansford</a:t>
            </a:r>
          </a:p>
          <a:p>
            <a:pPr marL="630238" marR="117475" lvl="1" indent="-230188" algn="just">
              <a:buChar char="•"/>
              <a:tabLst>
                <a:tab pos="230188" algn="l"/>
              </a:tabLst>
            </a:pPr>
            <a:r>
              <a:rPr lang="en-US" sz="1600" spc="-5" dirty="0">
                <a:latin typeface="+mj-lt"/>
                <a:cs typeface="Arial"/>
              </a:rPr>
              <a:t>Seconded:  Ben Rolfe</a:t>
            </a:r>
          </a:p>
          <a:p>
            <a:pPr marL="630238" marR="117475" lvl="1" indent="-230188" algn="just">
              <a:buChar char="•"/>
              <a:tabLst>
                <a:tab pos="230188" algn="l"/>
              </a:tabLst>
            </a:pPr>
            <a:r>
              <a:rPr lang="en-US" sz="1600" spc="-5" dirty="0">
                <a:latin typeface="+mj-lt"/>
                <a:cs typeface="Arial"/>
              </a:rPr>
              <a:t>Discussion:  None. </a:t>
            </a:r>
          </a:p>
          <a:p>
            <a:pPr marL="630238" marR="117475" lvl="1" indent="-230188" algn="just">
              <a:buChar char="•"/>
              <a:tabLst>
                <a:tab pos="230188" algn="l"/>
              </a:tabLst>
            </a:pPr>
            <a:r>
              <a:rPr lang="en-US" sz="1600" spc="-5" dirty="0">
                <a:latin typeface="+mj-lt"/>
                <a:cs typeface="Arial"/>
              </a:rPr>
              <a:t>Vote:  </a:t>
            </a:r>
            <a:r>
              <a:rPr lang="en-US" sz="1600" spc="-5" dirty="0">
                <a:cs typeface="Arial"/>
              </a:rPr>
              <a:t>Approved with unanimous consent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NOTE:  The 7 August 2025 teleconference call has been approved in the 2025 March plenary.</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19</a:t>
            </a:r>
          </a:p>
          <a:p>
            <a:pPr marL="630238" marR="117475" lvl="1" indent="-230188" algn="just">
              <a:buChar char="•"/>
              <a:tabLst>
                <a:tab pos="230188" algn="l"/>
              </a:tabLst>
            </a:pPr>
            <a:r>
              <a:rPr lang="en-US" sz="1800" spc="-5" dirty="0">
                <a:latin typeface="+mj-lt"/>
                <a:cs typeface="Arial"/>
              </a:rPr>
              <a:t>No:  1</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22</a:t>
            </a:r>
          </a:p>
          <a:p>
            <a:pPr marL="630238" marR="117475" lvl="1" indent="-230188" algn="just">
              <a:buChar char="•"/>
              <a:tabLst>
                <a:tab pos="230188" algn="l"/>
              </a:tabLst>
            </a:pPr>
            <a:r>
              <a:rPr lang="en-US" sz="1800" spc="-5" dirty="0">
                <a:latin typeface="+mj-lt"/>
                <a:cs typeface="Arial"/>
              </a:rPr>
              <a:t>No:  1</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22</a:t>
            </a:r>
          </a:p>
          <a:p>
            <a:pPr marL="630238" marR="117475" lvl="1" indent="-230188" algn="just">
              <a:buChar char="•"/>
              <a:tabLst>
                <a:tab pos="230188" algn="l"/>
              </a:tabLst>
            </a:pPr>
            <a:r>
              <a:rPr lang="en-US" sz="1800" spc="-5" dirty="0">
                <a:latin typeface="+mj-lt"/>
                <a:cs typeface="Arial"/>
              </a:rPr>
              <a:t>No:  0</a:t>
            </a: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258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10:35am CET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18-25/0055r4</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72342</TotalTime>
  <Words>4244</Words>
  <Application>Microsoft Office PowerPoint</Application>
  <PresentationFormat>Widescreen</PresentationFormat>
  <Paragraphs>656</Paragraphs>
  <Slides>50</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Monotype Sorts</vt:lpstr>
      <vt:lpstr>Arial</vt:lpstr>
      <vt:lpstr>Calibri</vt:lpstr>
      <vt:lpstr>Times New Roman</vt:lpstr>
      <vt:lpstr>Office Theme</vt:lpstr>
      <vt:lpstr>Document</vt:lpstr>
      <vt:lpstr>2025 July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Previous invited talks</vt:lpstr>
      <vt:lpstr>Enrichment activities</vt:lpstr>
      <vt:lpstr>Enrichment activities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Review and approve the 2025 May wireless interim minutes</vt:lpstr>
      <vt:lpstr>PowerPoint Presentation</vt:lpstr>
      <vt:lpstr>Status of ongoing consultations</vt:lpstr>
      <vt:lpstr>PowerPoint Presentation</vt:lpstr>
      <vt:lpstr>General discussion items (1)</vt:lpstr>
      <vt:lpstr>General discussion items (2)</vt:lpstr>
      <vt:lpstr>PowerPoint Presentation</vt:lpstr>
      <vt:lpstr>Future RR-TAG meetings</vt:lpstr>
      <vt:lpstr>2025 September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18-25/0056r4</dc:title>
  <dc:creator>Edward Au</dc:creator>
  <cp:keywords>2025 July supplementary materials</cp:keywords>
  <cp:lastModifiedBy>Edward Au</cp:lastModifiedBy>
  <cp:revision>5581</cp:revision>
  <cp:lastPrinted>1601-01-01T00:00:00Z</cp:lastPrinted>
  <dcterms:created xsi:type="dcterms:W3CDTF">2016-03-03T14:54:45Z</dcterms:created>
  <dcterms:modified xsi:type="dcterms:W3CDTF">2025-07-31T21:14:16Z</dcterms:modified>
  <cp:category>IEEE 802.18 RR-TAG </cp:category>
</cp:coreProperties>
</file>