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0"/>
  </p:notesMasterIdLst>
  <p:handoutMasterIdLst>
    <p:handoutMasterId r:id="rId21"/>
  </p:handoutMasterIdLst>
  <p:sldIdLst>
    <p:sldId id="256" r:id="rId2"/>
    <p:sldId id="876" r:id="rId3"/>
    <p:sldId id="857" r:id="rId4"/>
    <p:sldId id="908" r:id="rId5"/>
    <p:sldId id="604" r:id="rId6"/>
    <p:sldId id="624" r:id="rId7"/>
    <p:sldId id="605" r:id="rId8"/>
    <p:sldId id="843" r:id="rId9"/>
    <p:sldId id="866" r:id="rId10"/>
    <p:sldId id="845" r:id="rId11"/>
    <p:sldId id="1187" r:id="rId12"/>
    <p:sldId id="1188" r:id="rId13"/>
    <p:sldId id="877" r:id="rId14"/>
    <p:sldId id="942" r:id="rId15"/>
    <p:sldId id="898" r:id="rId16"/>
    <p:sldId id="933" r:id="rId17"/>
    <p:sldId id="856" r:id="rId18"/>
    <p:sldId id="8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32" autoAdjust="0"/>
    <p:restoredTop sz="96247" autoAdjust="0"/>
  </p:normalViewPr>
  <p:slideViewPr>
    <p:cSldViewPr>
      <p:cViewPr varScale="1">
        <p:scale>
          <a:sx n="99" d="100"/>
          <a:sy n="99" d="100"/>
        </p:scale>
        <p:origin x="1260" y="306"/>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5/28/2025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495711-ACAC-BD06-C744-81BC8ABF955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6B14A4E-534A-0252-C9B5-ECE9EFC7DBBA}"/>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E3B19B98-2546-04F7-32D6-D22E56FE0058}"/>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437E6384-C482-8416-3D9D-C57CC2C47222}"/>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69761D86-B466-0119-D9E5-F155E1372D29}"/>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684FE7DE-9161-1553-FF64-8AAA44355C52}"/>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E1DD090-98DE-580F-6DF1-87246BC36A4C}"/>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3694443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B4AAF7-04C6-A884-C94E-2A73066B4DC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D18472B-B280-B851-FA77-241FB906D5C3}"/>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5EE90307-7AD0-5C99-FB4A-0D3196AFDF74}"/>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722AB8BD-94CB-00DB-EEF4-A339D0AD8664}"/>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38FE3D81-F520-4438-E362-DC366D3DCD6D}"/>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CE781582-19A8-B3E8-0CEE-704F7B580C94}"/>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1E82D612-ACC2-1CAB-B371-AE27228783F6}"/>
              </a:ext>
            </a:extLst>
          </p:cNvPr>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2816299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May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802.18-25/0054r1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ocuments?is_dcn=0053&amp;is_group=0000&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www.icasa.org.za/legislation-and-regulations/draft-regulations-on-the-dynamic-spectrum-access"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50&amp;is_group=0000&amp;is_year=2025"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7"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www.trai.gov.in/sites/default/files/2025-05/CP_28052025.pdf" TargetMode="External"/><Relationship Id="rId5" Type="http://schemas.openxmlformats.org/officeDocument/2006/relationships/hyperlink" Target="https://docs.fcc.gov/public/attachments/FCC-25-22A1.pdf" TargetMode="External"/><Relationship Id="rId4" Type="http://schemas.openxmlformats.org/officeDocument/2006/relationships/hyperlink" Target="https://www.icasa.org.za/legislation-and-regulations/draft-regulations-on-the-dynamic-spectrum-acces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eur-lex.europa.eu/eli/dec_impl/2025/893/oj/en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On%2013%20May%202025,%20Bangladesh%20BTRC%20suspended%20its%20decision%20to%20ban%20production,%20import%20and%20marketing%20of%20single-band%20Wi-Fi%20routers."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web.cvent.com/event/b4fe1917-82ff-44d5-b34a-afe989945a9e/summary" TargetMode="External"/><Relationship Id="rId4" Type="http://schemas.openxmlformats.org/officeDocument/2006/relationships/hyperlink" Target="https://web.cvent.com/event/b4fe1917-82ff-44d5-b34a-afe989945a9e/regPage:6347d711-a8f5-4bf7-8bb9-de7dade7d091"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5-17.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May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29 May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Vote:</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22 May 2025 and 8 May 2025 RR-TAG call as shown in the document </a:t>
            </a:r>
            <a:r>
              <a:rPr lang="en-US" sz="1800" spc="-5" dirty="0">
                <a:solidFill>
                  <a:srgbClr val="FF0000"/>
                </a:solidFill>
                <a:latin typeface="+mj-lt"/>
                <a:cs typeface="Arial"/>
                <a:hlinkClick r:id="rId3"/>
              </a:rPr>
              <a:t>18-25/0053r0</a:t>
            </a:r>
            <a:r>
              <a:rPr lang="en-US" sz="1800" spc="-5" dirty="0">
                <a:latin typeface="+mj-lt"/>
                <a:cs typeface="Arial"/>
              </a:rPr>
              <a:t> with editorial privilege for the IEEE 802.18 Chair. </a:t>
            </a:r>
          </a:p>
          <a:p>
            <a:pPr marL="630238" marR="117475" lvl="1" indent="-230188" algn="just">
              <a:buFont typeface="Times New Roman" pitchFamily="16" charset="0"/>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p>
          <a:p>
            <a:pPr marL="630238" marR="117475" lvl="1" indent="-230188" algn="just">
              <a:buFont typeface="Times New Roman" pitchFamily="16" charset="0"/>
              <a:buChar char="•"/>
              <a:tabLst>
                <a:tab pos="230188" algn="l"/>
              </a:tabLst>
            </a:pPr>
            <a:endParaRPr lang="en-US" sz="1600" spc="-5" dirty="0">
              <a:cs typeface="Arial"/>
            </a:endParaRPr>
          </a:p>
          <a:p>
            <a:pPr marL="400050" marR="117475" lvl="1" indent="0" algn="just">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70F7B2C8-C46F-453B-7E98-7ACF5F4D42E1}"/>
              </a:ext>
            </a:extLst>
          </p:cNvPr>
          <p:cNvSpPr>
            <a:spLocks noGrp="1"/>
          </p:cNvSpPr>
          <p:nvPr>
            <p:ph type="dt" idx="15"/>
          </p:nvPr>
        </p:nvSpPr>
        <p:spPr>
          <a:xfrm>
            <a:off x="9144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9ABD71-41BB-899E-89DF-EE263C9E9401}"/>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A4FE9B91-2D72-AED3-EC25-1493763EA80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C4ED632D-BD58-F677-EFDB-DF1AB284E376}"/>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South Africa ICASA’s consultation re dynamic spectrum access (1)</a:t>
            </a:r>
          </a:p>
        </p:txBody>
      </p:sp>
      <p:sp>
        <p:nvSpPr>
          <p:cNvPr id="10" name="Content Placeholder 2">
            <a:extLst>
              <a:ext uri="{FF2B5EF4-FFF2-40B4-BE49-F238E27FC236}">
                <a16:creationId xmlns:a16="http://schemas.microsoft.com/office/drawing/2014/main" id="{4605D4B5-09BE-8101-F58B-5768B63DEB58}"/>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Draft regulations on dynamic spectrum access and opportunistic spectrum management in the innovation spectrum 3800-4200 MHz and 5925-6425 MHz</a:t>
            </a:r>
          </a:p>
          <a:p>
            <a:pPr marL="630238" marR="117475" lvl="1" indent="-230188" algn="just">
              <a:buChar char="•"/>
              <a:tabLst>
                <a:tab pos="230188" algn="l"/>
              </a:tabLst>
            </a:pPr>
            <a:r>
              <a:rPr lang="en-US" sz="1600" spc="-5" dirty="0">
                <a:cs typeface="Arial"/>
              </a:rPr>
              <a:t>Publication date:  30 March 2025</a:t>
            </a:r>
          </a:p>
          <a:p>
            <a:pPr marL="630238" marR="117475" lvl="1" indent="-230188" algn="just">
              <a:buChar char="•"/>
              <a:tabLst>
                <a:tab pos="230188" algn="l"/>
              </a:tabLst>
            </a:pPr>
            <a:r>
              <a:rPr lang="en-US" sz="1600" spc="-5" dirty="0">
                <a:cs typeface="Arial"/>
              </a:rPr>
              <a:t>Closing date for response:  30 May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https://www.icasa.org.za/legislation-and-regulations/draft-regulations-on-the-dynamic-spectrum-access</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18-25/0050</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2E2DDC50-80AA-F474-320D-0EF945084E82}"/>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4F2CA45A-7ABB-94F8-ED4C-66D21A8112E0}"/>
              </a:ext>
            </a:extLst>
          </p:cNvPr>
          <p:cNvSpPr>
            <a:spLocks noGrp="1"/>
          </p:cNvSpPr>
          <p:nvPr>
            <p:ph type="dt" idx="15"/>
          </p:nvPr>
        </p:nvSpPr>
        <p:spPr>
          <a:xfrm>
            <a:off x="9144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1601383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2F13E4-2D9F-AC99-E198-82607FCAD532}"/>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6B63D4FD-52DB-04E4-F053-325D9C8A490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pic>
        <p:nvPicPr>
          <p:cNvPr id="9" name="Picture 8">
            <a:extLst>
              <a:ext uri="{FF2B5EF4-FFF2-40B4-BE49-F238E27FC236}">
                <a16:creationId xmlns:a16="http://schemas.microsoft.com/office/drawing/2014/main" id="{900283FB-2267-CF65-4946-F4F84561A0C3}"/>
              </a:ext>
            </a:extLst>
          </p:cNvPr>
          <p:cNvPicPr>
            <a:picLocks noChangeAspect="1"/>
          </p:cNvPicPr>
          <p:nvPr/>
        </p:nvPicPr>
        <p:blipFill>
          <a:blip r:embed="rId3"/>
          <a:stretch>
            <a:fillRect/>
          </a:stretch>
        </p:blipFill>
        <p:spPr>
          <a:xfrm>
            <a:off x="7162800" y="6452587"/>
            <a:ext cx="4334632" cy="329213"/>
          </a:xfrm>
          <a:prstGeom prst="rect">
            <a:avLst/>
          </a:prstGeom>
        </p:spPr>
      </p:pic>
      <p:sp>
        <p:nvSpPr>
          <p:cNvPr id="5" name="Content Placeholder 2">
            <a:extLst>
              <a:ext uri="{FF2B5EF4-FFF2-40B4-BE49-F238E27FC236}">
                <a16:creationId xmlns:a16="http://schemas.microsoft.com/office/drawing/2014/main" id="{2625068A-0703-C3AC-0FB3-65425CC02DDF}"/>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rPr>
              <a:t>18-25/0050r2 [Placeholder] </a:t>
            </a:r>
            <a:r>
              <a:rPr lang="en-US" sz="1800" spc="-5" dirty="0">
                <a:cs typeface="Arial"/>
              </a:rPr>
              <a:t>in response to the </a:t>
            </a:r>
            <a:r>
              <a:rPr lang="en-US" sz="1800" dirty="0">
                <a:effectLst/>
                <a:latin typeface="Times New Roman" panose="02020603050405020304" pitchFamily="18" charset="0"/>
                <a:ea typeface="Arial Unicode MS"/>
              </a:rPr>
              <a:t>Independent Communications Authority of South Africa</a:t>
            </a:r>
            <a:r>
              <a:rPr lang="en-US" sz="1800" spc="-5" dirty="0">
                <a:cs typeface="Arial"/>
              </a:rPr>
              <a:t> (ICASA)’s </a:t>
            </a:r>
            <a:r>
              <a:rPr lang="en-US" sz="1800" spc="-5" dirty="0">
                <a:solidFill>
                  <a:schemeClr val="tx1"/>
                </a:solidFill>
                <a:cs typeface="Arial"/>
              </a:rPr>
              <a:t>consultation </a:t>
            </a:r>
            <a:r>
              <a:rPr lang="en-US" sz="1800" dirty="0"/>
              <a:t>“Draft regulations on dynamic spectrum access and opportunistic spectrum management in the innovation spectrum 3800-4200 MHz and 5925-6425 MHz”,</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ICASA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Result:</a:t>
            </a:r>
            <a:endParaRPr lang="en-US" sz="1600" spc="-5" dirty="0">
              <a:highlight>
                <a:srgbClr val="00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p>
          <a:p>
            <a:pPr marL="400050" marR="117475" lvl="1" indent="0" algn="just">
              <a:tabLst>
                <a:tab pos="230188" algn="l"/>
              </a:tabLst>
            </a:pP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
        <p:nvSpPr>
          <p:cNvPr id="2" name="Rectangle 2">
            <a:extLst>
              <a:ext uri="{FF2B5EF4-FFF2-40B4-BE49-F238E27FC236}">
                <a16:creationId xmlns:a16="http://schemas.microsoft.com/office/drawing/2014/main" id="{A98A250C-E48F-EAA4-85E9-4232A28439A3}"/>
              </a:ext>
            </a:extLst>
          </p:cNvPr>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solidFill>
                  <a:srgbClr val="0070C0"/>
                </a:solidFill>
              </a:rPr>
              <a:t>South Africa ICASA’s consultation re dynamic spectrum access (2)</a:t>
            </a:r>
          </a:p>
        </p:txBody>
      </p:sp>
      <p:sp>
        <p:nvSpPr>
          <p:cNvPr id="4" name="Date Placeholder 1">
            <a:extLst>
              <a:ext uri="{FF2B5EF4-FFF2-40B4-BE49-F238E27FC236}">
                <a16:creationId xmlns:a16="http://schemas.microsoft.com/office/drawing/2014/main" id="{0B4C6866-082C-A6DA-030A-2714F4F12CE8}"/>
              </a:ext>
            </a:extLst>
          </p:cNvPr>
          <p:cNvSpPr>
            <a:spLocks noGrp="1"/>
          </p:cNvSpPr>
          <p:nvPr>
            <p:ph type="dt" idx="15"/>
          </p:nvPr>
        </p:nvSpPr>
        <p:spPr>
          <a:xfrm>
            <a:off x="9144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2680387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29 May 2025</a:t>
            </a:r>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4"/>
              </a:rPr>
              <a:t>Draft regulations on dynamic spectrum access and opportunistic spectrum management in the innovation spectrum 3800-4200 MHz and 5925-6425 MHz</a:t>
            </a:r>
            <a:endParaRPr lang="en-US" sz="1400" dirty="0"/>
          </a:p>
          <a:p>
            <a:pPr marL="1030288" marR="117475" lvl="2" indent="-230188" algn="just">
              <a:spcBef>
                <a:spcPts val="600"/>
              </a:spcBef>
              <a:buFont typeface="Times New Roman" pitchFamily="16" charset="0"/>
              <a:buChar char="•"/>
              <a:tabLst>
                <a:tab pos="230188" algn="l"/>
              </a:tabLst>
            </a:pPr>
            <a:r>
              <a:rPr lang="en-US" sz="1400" dirty="0"/>
              <a:t>US FCC:  </a:t>
            </a:r>
            <a:r>
              <a:rPr lang="en-US" sz="1400" dirty="0">
                <a:hlinkClick r:id="rId5"/>
              </a:rPr>
              <a:t>Sixth Further Notice of Proposed Rulemaking Wireless E911 Location Accuracy Requirements (PS Docket No. 07-114)</a:t>
            </a:r>
            <a:r>
              <a:rPr lang="en-US" sz="1400" dirty="0"/>
              <a:t> (comment submission)</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12 June 2025</a:t>
            </a:r>
          </a:p>
          <a:p>
            <a:pPr marL="1030288" marR="117475" lvl="2" indent="-230188" algn="just">
              <a:spcBef>
                <a:spcPts val="600"/>
              </a:spcBef>
              <a:buFont typeface="Times New Roman" pitchFamily="16" charset="0"/>
              <a:buChar char="•"/>
              <a:tabLst>
                <a:tab pos="230188" algn="l"/>
              </a:tabLst>
            </a:pPr>
            <a:r>
              <a:rPr lang="en-US" sz="1400" dirty="0"/>
              <a:t>India TRAI:  </a:t>
            </a:r>
            <a:r>
              <a:rPr lang="en-US" sz="1400" dirty="0">
                <a:hlinkClick r:id="rId6"/>
              </a:rPr>
              <a:t>Consultation Paper on Assignment of the Microwave Spectrum in 6 GHz (lower), 7 GHz, 13 GHz, 15 GHz, 18 GHz, 21 GHz Bands, E-Band, and V-Band</a:t>
            </a:r>
            <a:r>
              <a:rPr lang="en-US" sz="1400" dirty="0"/>
              <a:t>  (comment submission)</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26 June 2025</a:t>
            </a:r>
          </a:p>
          <a:p>
            <a:pPr marL="1030288" marR="117475" lvl="2" indent="-230188" algn="just">
              <a:spcBef>
                <a:spcPts val="600"/>
              </a:spcBef>
              <a:buFont typeface="Times New Roman" pitchFamily="16" charset="0"/>
              <a:buChar char="•"/>
              <a:tabLst>
                <a:tab pos="230188" algn="l"/>
              </a:tabLst>
            </a:pPr>
            <a:r>
              <a:rPr lang="en-US" sz="1400" dirty="0"/>
              <a:t>India TRAI:  </a:t>
            </a:r>
            <a:r>
              <a:rPr lang="en-US" sz="1400" dirty="0">
                <a:hlinkClick r:id="rId6"/>
              </a:rPr>
              <a:t>Consultation Paper on Assignment of the Microwave Spectrum in 6 GHz (lower), 7 GHz, 13 GHz, 15 GHz, 18 GHz, 21 GHz Bands, E-Band, and V-Band</a:t>
            </a:r>
            <a:r>
              <a:rPr lang="en-US" sz="1400" dirty="0"/>
              <a:t>  (reply comment submission)</a:t>
            </a:r>
          </a:p>
          <a:p>
            <a:pPr marL="1030288" marR="117475" lvl="2" indent="-230188" algn="just">
              <a:spcBef>
                <a:spcPts val="600"/>
              </a:spcBef>
              <a:buFont typeface="Times New Roman" pitchFamily="16" charset="0"/>
              <a:buChar char="•"/>
              <a:tabLst>
                <a:tab pos="230188" algn="l"/>
              </a:tabLst>
            </a:pPr>
            <a:r>
              <a:rPr lang="en-US" sz="1400" dirty="0"/>
              <a:t>US FCC:  </a:t>
            </a:r>
            <a:r>
              <a:rPr lang="en-US" sz="1400" dirty="0">
                <a:hlinkClick r:id="rId5"/>
              </a:rPr>
              <a:t>Sixth Further Notice of Proposed Rulemaking Wireless E911 Location Accuracy Requirements (PS Docket No. 07-114)</a:t>
            </a:r>
            <a:r>
              <a:rPr lang="en-US" sz="1400" dirty="0"/>
              <a:t> (reply comment submission)</a:t>
            </a:r>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a:t>
            </a:r>
            <a:r>
              <a:rPr lang="en-US" sz="2800">
                <a:solidFill>
                  <a:srgbClr val="0070C0"/>
                </a:solidFill>
              </a:rPr>
              <a:t>discussion items</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EC</a:t>
            </a:r>
          </a:p>
          <a:p>
            <a:pPr marL="1030288" marR="117475" lvl="2" indent="-230188" algn="just">
              <a:buClrTx/>
              <a:buFont typeface="Times New Roman" pitchFamily="16" charset="0"/>
              <a:buChar char="•"/>
              <a:tabLst>
                <a:tab pos="230188" algn="l"/>
              </a:tabLst>
            </a:pPr>
            <a:r>
              <a:rPr lang="en-US" sz="1400" dirty="0">
                <a:solidFill>
                  <a:srgbClr val="222222"/>
                </a:solidFill>
                <a:latin typeface="+mj-lt"/>
              </a:rPr>
              <a:t>On 15 May 2025, Commission Implementing Decision (EU) 2025/893 of 14 May 2025 amending Implementing Decision (EU) 2022/2191 as regards </a:t>
            </a:r>
            <a:r>
              <a:rPr lang="en-US" sz="1400" dirty="0" err="1">
                <a:solidFill>
                  <a:srgbClr val="222222"/>
                </a:solidFill>
                <a:latin typeface="+mj-lt"/>
              </a:rPr>
              <a:t>harmonised</a:t>
            </a:r>
            <a:r>
              <a:rPr lang="en-US" sz="1400" dirty="0">
                <a:solidFill>
                  <a:srgbClr val="222222"/>
                </a:solidFill>
                <a:latin typeface="+mj-lt"/>
              </a:rPr>
              <a:t> standards for digital enhanced cordless telecommunications devices, short range devices, satellite systems, broadband and wideband data transmission systems, international mobile telecommunication systems, aeronautical and meteorological radars, 5 and 6 GHz WAS/RLAN equipment, wireless digital video links, and advanced surface movement guidance and control systems was </a:t>
            </a:r>
            <a:r>
              <a:rPr lang="en-US" sz="1400" dirty="0">
                <a:solidFill>
                  <a:srgbClr val="222222"/>
                </a:solidFill>
                <a:latin typeface="+mj-lt"/>
                <a:hlinkClick r:id="rId3"/>
              </a:rPr>
              <a:t>published</a:t>
            </a:r>
            <a:r>
              <a:rPr lang="en-US" sz="1400" dirty="0">
                <a:solidFill>
                  <a:srgbClr val="222222"/>
                </a:solidFill>
                <a:latin typeface="+mj-lt"/>
              </a:rPr>
              <a:t>.</a:t>
            </a:r>
            <a:endParaRPr lang="en-US" sz="1400" dirty="0">
              <a:solidFill>
                <a:schemeClr val="tx1"/>
              </a:solidFill>
              <a:latin typeface="+mj-lt"/>
            </a:endParaRPr>
          </a:p>
          <a:p>
            <a:pPr marL="230188" marR="117475" indent="-230188" algn="just">
              <a:buFont typeface="Times New Roman" pitchFamily="16" charset="0"/>
              <a:buChar char="•"/>
              <a:tabLst>
                <a:tab pos="230188" algn="l"/>
              </a:tabLst>
            </a:pPr>
            <a:r>
              <a:rPr lang="en-US" sz="1800" spc="-5" dirty="0">
                <a:cs typeface="Arial"/>
              </a:rPr>
              <a:t>Americas</a:t>
            </a: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Bangladesh </a:t>
            </a:r>
          </a:p>
          <a:p>
            <a:pPr marL="1030288" marR="117475" lvl="2" indent="-230188" algn="just">
              <a:buClrTx/>
              <a:buFont typeface="Times New Roman" pitchFamily="16" charset="0"/>
              <a:buChar char="•"/>
              <a:tabLst>
                <a:tab pos="230188" algn="l"/>
              </a:tabLst>
            </a:pPr>
            <a:r>
              <a:rPr lang="en-US" sz="1400" b="0" i="0" dirty="0">
                <a:solidFill>
                  <a:srgbClr val="222222"/>
                </a:solidFill>
                <a:effectLst/>
                <a:latin typeface="+mj-lt"/>
              </a:rPr>
              <a:t>On 13 May 2025, Bangladesh BTRC </a:t>
            </a:r>
            <a:r>
              <a:rPr lang="en-US" sz="1400" b="0" i="0" dirty="0">
                <a:solidFill>
                  <a:srgbClr val="222222"/>
                </a:solidFill>
                <a:effectLst/>
                <a:latin typeface="+mj-lt"/>
                <a:hlinkClick r:id="rId4" action="ppaction://hlinkfile"/>
              </a:rPr>
              <a:t>suspended</a:t>
            </a:r>
            <a:r>
              <a:rPr lang="en-US" sz="1400" b="0" i="0" dirty="0">
                <a:solidFill>
                  <a:srgbClr val="222222"/>
                </a:solidFill>
                <a:effectLst/>
                <a:latin typeface="+mj-lt"/>
              </a:rPr>
              <a:t> its decision to ban production, import and marketing of single-band Wi-Fi routers.</a:t>
            </a:r>
            <a:r>
              <a:rPr lang="en-US" sz="1400" dirty="0">
                <a:solidFill>
                  <a:srgbClr val="222222"/>
                </a:solidFill>
                <a:latin typeface="+mj-lt"/>
              </a:rPr>
              <a:t> </a:t>
            </a:r>
            <a:r>
              <a:rPr lang="en-US" sz="1400" b="0" i="0" dirty="0">
                <a:solidFill>
                  <a:srgbClr val="222222"/>
                </a:solidFill>
                <a:effectLst/>
                <a:latin typeface="+mj-lt"/>
              </a:rPr>
              <a:t>The original directive mandated that all ISM band Wi-Fi routers must support both the 2400 MHz to 2483 MHz and 5725 to 5850 MHz frequency bands.  Because of this suspension, the directive is now effective from 4 August 2025. </a:t>
            </a:r>
          </a:p>
          <a:p>
            <a:pPr marL="630238" marR="117475" lvl="1" indent="-230188" algn="just">
              <a:buClrTx/>
              <a:buFont typeface="Times New Roman" pitchFamily="16" charset="0"/>
              <a:buChar char="•"/>
              <a:tabLst>
                <a:tab pos="230188" algn="l"/>
              </a:tabLst>
            </a:pPr>
            <a:r>
              <a:rPr lang="en-US" sz="1600" dirty="0">
                <a:solidFill>
                  <a:schemeClr val="tx1"/>
                </a:solidFill>
              </a:rPr>
              <a:t>India</a:t>
            </a:r>
          </a:p>
          <a:p>
            <a:pPr marL="1030288" marR="117475" lvl="2" indent="-230188" algn="just">
              <a:buClrTx/>
              <a:buFont typeface="Times New Roman" pitchFamily="16" charset="0"/>
              <a:buChar char="•"/>
              <a:tabLst>
                <a:tab pos="230188" algn="l"/>
              </a:tabLst>
            </a:pPr>
            <a:r>
              <a:rPr lang="en-US" sz="1400" b="0" i="0" dirty="0">
                <a:solidFill>
                  <a:srgbClr val="222222"/>
                </a:solidFill>
                <a:effectLst/>
                <a:latin typeface="+mj-lt"/>
              </a:rPr>
              <a:t>On 16 May 2025, the draft rule entitled Draft Use of Low Power and Very Low Power Wireless Access System including Radio Local Area Network in Lower 6 GHz band (Exemption from Licensing Requirement) Rules, 2025 is posted on the Gazette of India. As referred to in the draft rules, it proposes to allow the use of Low Power and Very Low Power Wireless Access System including Radio Local Area Network in the 5925 MHz to 6425 MHz band.</a:t>
            </a:r>
            <a:endParaRPr lang="en-US" sz="1400" dirty="0">
              <a:solidFill>
                <a:schemeClr val="tx1"/>
              </a:solidFill>
              <a:latin typeface="+mj-lt"/>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prior to July 2025 plenary</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25793759"/>
              </p:ext>
            </p:extLst>
          </p:nvPr>
        </p:nvGraphicFramePr>
        <p:xfrm>
          <a:off x="914400" y="1705690"/>
          <a:ext cx="10287000" cy="333756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5 June 2025</a:t>
                      </a:r>
                      <a:r>
                        <a:rPr lang="en-US" sz="1500" baseline="0" dirty="0"/>
                        <a:t>, 3:00pm ET to 3:55pm ET</a:t>
                      </a:r>
                    </a:p>
                  </a:txBody>
                  <a:tcPr anchor="ctr"/>
                </a:tc>
                <a:extLst>
                  <a:ext uri="{0D108BD9-81ED-4DB2-BD59-A6C34878D82A}">
                    <a16:rowId xmlns:a16="http://schemas.microsoft.com/office/drawing/2014/main" val="217777710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12 June 2025</a:t>
                      </a:r>
                      <a:r>
                        <a:rPr lang="en-US" sz="1500" baseline="0" dirty="0"/>
                        <a:t>, 3:00pm ET to 3:55pm ET</a:t>
                      </a:r>
                    </a:p>
                  </a:txBody>
                  <a:tcPr anchor="ctr"/>
                </a:tc>
                <a:extLst>
                  <a:ext uri="{0D108BD9-81ED-4DB2-BD59-A6C34878D82A}">
                    <a16:rowId xmlns:a16="http://schemas.microsoft.com/office/drawing/2014/main" val="76006606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19 June 2025</a:t>
                      </a:r>
                      <a:r>
                        <a:rPr lang="en-US" sz="1500" baseline="0" dirty="0"/>
                        <a:t>, 3:00pm ET to 3:55pm ET</a:t>
                      </a:r>
                    </a:p>
                  </a:txBody>
                  <a:tcPr anchor="ctr"/>
                </a:tc>
                <a:extLst>
                  <a:ext uri="{0D108BD9-81ED-4DB2-BD59-A6C34878D82A}">
                    <a16:rowId xmlns:a16="http://schemas.microsoft.com/office/drawing/2014/main" val="51797945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26 June 2025</a:t>
                      </a:r>
                      <a:r>
                        <a:rPr lang="en-US" sz="1500" baseline="0" dirty="0"/>
                        <a:t>, 3:00pm ET to 3:55pm ET</a:t>
                      </a:r>
                    </a:p>
                  </a:txBody>
                  <a:tcPr anchor="ctr"/>
                </a:tc>
                <a:extLst>
                  <a:ext uri="{0D108BD9-81ED-4DB2-BD59-A6C34878D82A}">
                    <a16:rowId xmlns:a16="http://schemas.microsoft.com/office/drawing/2014/main" val="58959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3 July 2025</a:t>
                      </a:r>
                      <a:r>
                        <a:rPr lang="en-US" sz="1500" baseline="0" dirty="0"/>
                        <a:t>, 3:00pm ET to 3:55pm ET</a:t>
                      </a:r>
                    </a:p>
                  </a:txBody>
                  <a:tcPr anchor="ctr"/>
                </a:tc>
                <a:extLst>
                  <a:ext uri="{0D108BD9-81ED-4DB2-BD59-A6C34878D82A}">
                    <a16:rowId xmlns:a16="http://schemas.microsoft.com/office/drawing/2014/main" val="74167152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10 July 2025</a:t>
                      </a:r>
                      <a:r>
                        <a:rPr lang="en-US" sz="1500" baseline="0" dirty="0"/>
                        <a:t>, 3:00pm ET to 3:55pm ET</a:t>
                      </a:r>
                    </a:p>
                  </a:txBody>
                  <a:tcPr anchor="ctr"/>
                </a:tc>
                <a:extLst>
                  <a:ext uri="{0D108BD9-81ED-4DB2-BD59-A6C34878D82A}">
                    <a16:rowId xmlns:a16="http://schemas.microsoft.com/office/drawing/2014/main" val="364238134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17 July 2025</a:t>
                      </a:r>
                      <a:r>
                        <a:rPr lang="en-US" sz="1500" baseline="0" dirty="0"/>
                        <a:t>, 3:00pm ET to 3:55pm ET</a:t>
                      </a:r>
                    </a:p>
                  </a:txBody>
                  <a:tcPr anchor="ctr"/>
                </a:tc>
                <a:extLst>
                  <a:ext uri="{0D108BD9-81ED-4DB2-BD59-A6C34878D82A}">
                    <a16:rowId xmlns:a16="http://schemas.microsoft.com/office/drawing/2014/main" val="335861281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24 July 2025</a:t>
                      </a:r>
                      <a:r>
                        <a:rPr lang="en-US" sz="1500" baseline="0" dirty="0"/>
                        <a:t>, 3:00pm ET to 3:55pm ET</a:t>
                      </a:r>
                    </a:p>
                  </a:txBody>
                  <a:tcPr anchor="ctr"/>
                </a:tc>
                <a:extLst>
                  <a:ext uri="{0D108BD9-81ED-4DB2-BD59-A6C34878D82A}">
                    <a16:rowId xmlns:a16="http://schemas.microsoft.com/office/drawing/2014/main" val="112447871"/>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2" name="Content Placeholder 2">
            <a:extLst>
              <a:ext uri="{FF2B5EF4-FFF2-40B4-BE49-F238E27FC236}">
                <a16:creationId xmlns:a16="http://schemas.microsoft.com/office/drawing/2014/main" id="{F2224FAE-881B-AE4A-049C-F04593EDE69A}"/>
              </a:ext>
            </a:extLst>
          </p:cNvPr>
          <p:cNvSpPr txBox="1">
            <a:spLocks/>
          </p:cNvSpPr>
          <p:nvPr/>
        </p:nvSpPr>
        <p:spPr bwMode="auto">
          <a:xfrm>
            <a:off x="832390" y="1664827"/>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July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8 April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Early Registration until 30 May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27 June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8 April 2025</a:t>
            </a:r>
          </a:p>
          <a:p>
            <a:pPr marL="630238" marR="117475" lvl="1"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Group rate is available </a:t>
            </a:r>
            <a:r>
              <a:rPr lang="en-US" sz="1400" kern="0" dirty="0">
                <a:solidFill>
                  <a:srgbClr val="FF0000"/>
                </a:solidFill>
              </a:rPr>
              <a:t>until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TBD</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17 May 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65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10</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14</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May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May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May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 </a:t>
            </a:r>
          </a:p>
          <a:p>
            <a:pPr marL="230188" marR="117475" indent="-230188" algn="just">
              <a:buChar char="•"/>
              <a:tabLst>
                <a:tab pos="230188" algn="l"/>
              </a:tabLst>
            </a:pPr>
            <a:r>
              <a:rPr lang="en-US" sz="1800" spc="-5" dirty="0">
                <a:latin typeface="+mj-lt"/>
                <a:cs typeface="Arial"/>
              </a:rPr>
              <a:t>Review and approve meeting minutes</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&amp; Motion: Draft response to South Africa ICASA’s consultation re dynamic spectrum access </a:t>
            </a: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81225</TotalTime>
  <Words>2341</Words>
  <Application>Microsoft Office PowerPoint</Application>
  <PresentationFormat>Widescreen</PresentationFormat>
  <Paragraphs>363</Paragraphs>
  <Slides>18</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 Unicode MS</vt:lpstr>
      <vt:lpstr>Monotype Sorts</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South Africa ICASA’s consultation re dynamic spectrum access (1)</vt:lpstr>
      <vt:lpstr>PowerPoint Presentation</vt:lpstr>
      <vt:lpstr>Status of ongoing consultations</vt:lpstr>
      <vt:lpstr>General discussion items</vt:lpstr>
      <vt:lpstr>Meeting schedule prior to July 2025 plenary</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18-25/0054r1</dc:title>
  <dc:creator>Edward Au</dc:creator>
  <cp:keywords>29 May 2025</cp:keywords>
  <cp:lastModifiedBy>Edward Au</cp:lastModifiedBy>
  <cp:revision>6732</cp:revision>
  <cp:lastPrinted>1601-01-01T00:00:00Z</cp:lastPrinted>
  <dcterms:created xsi:type="dcterms:W3CDTF">2016-03-03T14:54:45Z</dcterms:created>
  <dcterms:modified xsi:type="dcterms:W3CDTF">2025-05-28T20:38:38Z</dcterms:modified>
  <cp:category>IEEE 802.18 RR-TAG agenda</cp:category>
</cp:coreProperties>
</file>