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1187" r:id="rId12"/>
    <p:sldId id="1188" r:id="rId13"/>
    <p:sldId id="877" r:id="rId14"/>
    <p:sldId id="942"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6247" autoAdjust="0"/>
  </p:normalViewPr>
  <p:slideViewPr>
    <p:cSldViewPr>
      <p:cViewPr varScale="1">
        <p:scale>
          <a:sx n="99" d="100"/>
          <a:sy n="99" d="100"/>
        </p:scale>
        <p:origin x="1260"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5/22/2025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5711-ACAC-BD06-C744-81BC8ABF95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B14A4E-534A-0252-C9B5-ECE9EFC7DBB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E3B19B98-2546-04F7-32D6-D22E56FE00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437E6384-C482-8416-3D9D-C57CC2C472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9761D86-B466-0119-D9E5-F155E1372D29}"/>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84FE7DE-9161-1553-FF64-8AAA44355C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E1DD090-98DE-580F-6DF1-87246BC36A4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69444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4AAF7-04C6-A884-C94E-2A73066B4D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18472B-B280-B851-FA77-241FB906D5C3}"/>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5EE90307-7AD0-5C99-FB4A-0D3196AFDF7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722AB8BD-94CB-00DB-EEF4-A339D0AD866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38FE3D81-F520-4438-E362-DC366D3DCD6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CE781582-19A8-B3E8-0CEE-704F7B580C94}"/>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1E82D612-ACC2-1CAB-B371-AE27228783F6}"/>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281629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802.18-25/0052r1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46&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49&amp;is_group=0000&amp;is_year=2025"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50&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docs.fcc.gov/public/attachments/FCC-25-22A1.pdf" TargetMode="External"/><Relationship Id="rId4" Type="http://schemas.openxmlformats.org/officeDocument/2006/relationships/hyperlink" Target="https://www.icasa.org.za/legislation-and-regulations/draft-regulations-on-the-dynamic-spectrum-acces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eli/dec_impl/2025/893/oj/e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On%2013%20May%202025,%20Bangladesh%20BTRC%20suspended%20its%20decision%20to%20ban%20production,%20import%20and%20marketing%20of%20single-band%20Wi-Fi%20routers."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5-1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May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22 May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 May 2025 and 8 May 2025 RR-TAG calls as shown in the document </a:t>
            </a:r>
            <a:r>
              <a:rPr lang="en-US" sz="1800" spc="-5" dirty="0">
                <a:solidFill>
                  <a:srgbClr val="FF0000"/>
                </a:solidFill>
                <a:latin typeface="+mj-lt"/>
                <a:cs typeface="Arial"/>
                <a:hlinkClick r:id="rId3"/>
              </a:rPr>
              <a:t>18-25/0046r2</a:t>
            </a:r>
            <a:r>
              <a:rPr lang="en-US" sz="1800" spc="-5" dirty="0">
                <a:latin typeface="+mj-lt"/>
                <a:cs typeface="Arial"/>
              </a:rPr>
              <a:t> and </a:t>
            </a:r>
            <a:r>
              <a:rPr lang="en-US" sz="1800" spc="-5" dirty="0">
                <a:latin typeface="+mj-lt"/>
                <a:cs typeface="Arial"/>
                <a:hlinkClick r:id="rId4"/>
              </a:rPr>
              <a:t>18-25/0049r0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ABD71-41BB-899E-89DF-EE263C9E9401}"/>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4FE9B91-2D72-AED3-EC25-1493763EA8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C4ED632D-BD58-F677-EFDB-DF1AB284E376}"/>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re dynamic spectrum access (1)</a:t>
            </a:r>
          </a:p>
        </p:txBody>
      </p:sp>
      <p:sp>
        <p:nvSpPr>
          <p:cNvPr id="10" name="Content Placeholder 2">
            <a:extLst>
              <a:ext uri="{FF2B5EF4-FFF2-40B4-BE49-F238E27FC236}">
                <a16:creationId xmlns:a16="http://schemas.microsoft.com/office/drawing/2014/main" id="{4605D4B5-09BE-8101-F58B-5768B63DEB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regulations on dynamic spectrum access and opportunistic spectrum management in the innovation spectrum 3800-4200 MHz and 5925-6425 MHz</a:t>
            </a:r>
          </a:p>
          <a:p>
            <a:pPr marL="630238" marR="117475" lvl="1" indent="-230188" algn="just">
              <a:buChar char="•"/>
              <a:tabLst>
                <a:tab pos="230188" algn="l"/>
              </a:tabLst>
            </a:pPr>
            <a:r>
              <a:rPr lang="en-US" sz="1600" spc="-5" dirty="0">
                <a:cs typeface="Arial"/>
              </a:rPr>
              <a:t>Publication date:  30 March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https://www.icasa.org.za/legislation-and-regulations/draft-regulations-on-the-dynamic-spectrum-access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18-25/0050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2E2DDC50-80AA-F474-320D-0EF945084E82}"/>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4F2CA45A-7ABB-94F8-ED4C-66D21A8112E0}"/>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1601383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F13E4-2D9F-AC99-E198-82607FCAD53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B63D4FD-52DB-04E4-F053-325D9C8A490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pic>
        <p:nvPicPr>
          <p:cNvPr id="9" name="Picture 8">
            <a:extLst>
              <a:ext uri="{FF2B5EF4-FFF2-40B4-BE49-F238E27FC236}">
                <a16:creationId xmlns:a16="http://schemas.microsoft.com/office/drawing/2014/main" id="{900283FB-2267-CF65-4946-F4F84561A0C3}"/>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5" name="Content Placeholder 2">
            <a:extLst>
              <a:ext uri="{FF2B5EF4-FFF2-40B4-BE49-F238E27FC236}">
                <a16:creationId xmlns:a16="http://schemas.microsoft.com/office/drawing/2014/main" id="{2625068A-0703-C3AC-0FB3-65425CC02DDF}"/>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#5 (Technical):  Move to approve document </a:t>
            </a:r>
            <a:r>
              <a:rPr lang="en-GB" sz="1800" dirty="0">
                <a:solidFill>
                  <a:schemeClr val="accent2"/>
                </a:solidFill>
              </a:rPr>
              <a:t>18-25/0050r1 [Placeholder] </a:t>
            </a:r>
            <a:r>
              <a:rPr lang="en-US" sz="1800" spc="-5" dirty="0">
                <a:cs typeface="Arial"/>
              </a:rPr>
              <a:t>in response to the </a:t>
            </a:r>
            <a:r>
              <a:rPr lang="en-US" sz="1800" dirty="0">
                <a:effectLst/>
                <a:latin typeface="Times New Roman" panose="02020603050405020304" pitchFamily="18" charset="0"/>
                <a:ea typeface="Arial Unicode MS"/>
              </a:rPr>
              <a:t>Independent Communications Authority of South Africa</a:t>
            </a:r>
            <a:r>
              <a:rPr lang="en-US" sz="1800" spc="-5" dirty="0">
                <a:cs typeface="Arial"/>
              </a:rPr>
              <a:t> (ICASA)’s </a:t>
            </a:r>
            <a:r>
              <a:rPr lang="en-US" sz="1800" spc="-5" dirty="0">
                <a:solidFill>
                  <a:schemeClr val="tx1"/>
                </a:solidFill>
                <a:cs typeface="Arial"/>
              </a:rPr>
              <a:t>consultation </a:t>
            </a:r>
            <a:r>
              <a:rPr lang="en-US" sz="1800" dirty="0"/>
              <a:t>“Draft regulations on dynamic spectrum access and opportunistic spectrum management in the innovation spectrum 3800-4200 MHz and 5925-6425 MHz”,</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ICASA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2" name="Rectangle 2">
            <a:extLst>
              <a:ext uri="{FF2B5EF4-FFF2-40B4-BE49-F238E27FC236}">
                <a16:creationId xmlns:a16="http://schemas.microsoft.com/office/drawing/2014/main" id="{A98A250C-E48F-EAA4-85E9-4232A28439A3}"/>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South Africa ICASA’s consultation re dynamic spectrum access (2)</a:t>
            </a:r>
          </a:p>
        </p:txBody>
      </p:sp>
      <p:sp>
        <p:nvSpPr>
          <p:cNvPr id="4" name="Date Placeholder 1">
            <a:extLst>
              <a:ext uri="{FF2B5EF4-FFF2-40B4-BE49-F238E27FC236}">
                <a16:creationId xmlns:a16="http://schemas.microsoft.com/office/drawing/2014/main" id="{0B4C6866-082C-A6DA-030A-2714F4F12CE8}"/>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680387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22/29 May 2025</a:t>
            </a:r>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4"/>
              </a:rPr>
              <a:t>Draft regulations on dynamic spectrum access and opportunistic spectrum management in the innovation spectrum 3800-4200 MHz and 5925-6425 MHz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May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5"/>
              </a:rPr>
              <a:t>Sixth Further Notice of Proposed Rulemaking Wireless E911 Location Accuracy Requirements (PS Docket No. 07-114)</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June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5"/>
              </a:rPr>
              <a:t>Sixth Further Notice of Proposed Rulemaking Wireless E911 Location Accuracy Requirements (PS Docket No. 07-114)</a:t>
            </a:r>
            <a:r>
              <a:rPr lang="en-US" sz="1400" dirty="0"/>
              <a:t> (reply comment submission)</a:t>
            </a: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a:t>
            </a:r>
            <a:r>
              <a:rPr lang="en-US" sz="2800">
                <a:solidFill>
                  <a:srgbClr val="0070C0"/>
                </a:solidFill>
              </a:rPr>
              <a:t>discussion 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15 May 2025, Commission Implementing Decision (EU) 2025/893 of 14 May 2025 amending Implementing Decision (EU) 2022/2191 as regards </a:t>
            </a:r>
            <a:r>
              <a:rPr lang="en-US" sz="1400" dirty="0" err="1">
                <a:solidFill>
                  <a:srgbClr val="222222"/>
                </a:solidFill>
                <a:latin typeface="+mj-lt"/>
              </a:rPr>
              <a:t>harmonised</a:t>
            </a:r>
            <a:r>
              <a:rPr lang="en-US" sz="1400" dirty="0">
                <a:solidFill>
                  <a:srgbClr val="222222"/>
                </a:solidFill>
                <a:latin typeface="+mj-lt"/>
              </a:rPr>
              <a:t> standards for digital enhanced cordless telecommunications devices, short range devices, satellite systems, broadband and wideband data transmission systems, international mobile telecommunication systems, aeronautical and meteorological radars, 5 and 6 GHz WAS/RLAN equipment, wireless digital video links, and advanced surface movement guidance and control systems was </a:t>
            </a:r>
            <a:r>
              <a:rPr lang="en-US" sz="1400" dirty="0">
                <a:solidFill>
                  <a:srgbClr val="222222"/>
                </a:solidFill>
                <a:latin typeface="+mj-lt"/>
                <a:hlinkClick r:id="rId3"/>
              </a:rPr>
              <a:t>published</a:t>
            </a:r>
            <a:r>
              <a:rPr lang="en-US" sz="1400" dirty="0">
                <a:solidFill>
                  <a:srgbClr val="222222"/>
                </a:solidFill>
                <a:latin typeface="+mj-lt"/>
              </a:rPr>
              <a:t>.</a:t>
            </a:r>
            <a:endParaRPr lang="en-US" sz="1400" dirty="0">
              <a:solidFill>
                <a:schemeClr val="tx1"/>
              </a:solidFill>
              <a:latin typeface="+mj-lt"/>
            </a:endParaRPr>
          </a:p>
          <a:p>
            <a:pPr marL="230188" marR="117475" indent="-230188" algn="just">
              <a:buFont typeface="Times New Roman" pitchFamily="16" charset="0"/>
              <a:buChar char="•"/>
              <a:tabLst>
                <a:tab pos="230188" algn="l"/>
              </a:tabLst>
            </a:pPr>
            <a:r>
              <a:rPr lang="en-US" sz="1800" spc="-5" dirty="0">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13 May 2025, Bangladesh BTRC </a:t>
            </a:r>
            <a:r>
              <a:rPr lang="en-US" sz="1400" b="0" i="0" dirty="0">
                <a:solidFill>
                  <a:srgbClr val="222222"/>
                </a:solidFill>
                <a:effectLst/>
                <a:latin typeface="+mj-lt"/>
                <a:hlinkClick r:id="rId4" action="ppaction://hlinkfile"/>
              </a:rPr>
              <a:t>suspended</a:t>
            </a:r>
            <a:r>
              <a:rPr lang="en-US" sz="1400" b="0" i="0" dirty="0">
                <a:solidFill>
                  <a:srgbClr val="222222"/>
                </a:solidFill>
                <a:effectLst/>
                <a:latin typeface="+mj-lt"/>
              </a:rPr>
              <a:t> its decision to ban production, import and marketing of single-band Wi-Fi routers.</a:t>
            </a:r>
            <a:r>
              <a:rPr lang="en-US" sz="1400" dirty="0">
                <a:solidFill>
                  <a:srgbClr val="222222"/>
                </a:solidFill>
                <a:latin typeface="+mj-lt"/>
              </a:rPr>
              <a:t> </a:t>
            </a:r>
            <a:r>
              <a:rPr lang="en-US" sz="1400" b="0" i="0" dirty="0">
                <a:solidFill>
                  <a:srgbClr val="222222"/>
                </a:solidFill>
                <a:effectLst/>
                <a:latin typeface="+mj-lt"/>
              </a:rPr>
              <a:t>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India</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16 May 2025, the draft rule entitled Draft Use of Low Power and Very Low Power Wireless Access System including Radio Local Area Network in Lower 6 GHz band (Exemption from Licensing Requirement) Rules, 2025 is posted on the Gazette of India. As referred to in the draft rules, it proposes to allow the use of Low Power and Very Low Power Wireless Access System including Radio Local Area Network in the 5925 MHz to 6425 MHz band.</a:t>
            </a:r>
            <a:endParaRPr lang="en-US" sz="1400" dirty="0">
              <a:solidFill>
                <a:schemeClr val="tx1"/>
              </a:solidFill>
              <a:latin typeface="+mj-lt"/>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July 2025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724907520"/>
              </p:ext>
            </p:extLst>
          </p:nvPr>
        </p:nvGraphicFramePr>
        <p:xfrm>
          <a:off x="914400" y="1705690"/>
          <a:ext cx="10287000" cy="370840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29 May 2025</a:t>
                      </a:r>
                      <a:r>
                        <a:rPr lang="en-US" sz="1500" baseline="0" dirty="0"/>
                        <a:t>, 3:00pm ET to 3:55pm ET</a:t>
                      </a:r>
                    </a:p>
                  </a:txBody>
                  <a:tcPr anchor="ctr"/>
                </a:tc>
                <a:extLst>
                  <a:ext uri="{0D108BD9-81ED-4DB2-BD59-A6C34878D82A}">
                    <a16:rowId xmlns:a16="http://schemas.microsoft.com/office/drawing/2014/main" val="21098191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5 June 2025</a:t>
                      </a:r>
                      <a:r>
                        <a:rPr lang="en-US" sz="1500" baseline="0" dirty="0"/>
                        <a:t>, 3:00pm ET to 3:55pm ET</a:t>
                      </a:r>
                    </a:p>
                  </a:txBody>
                  <a:tcPr anchor="ctr"/>
                </a:tc>
                <a:extLst>
                  <a:ext uri="{0D108BD9-81ED-4DB2-BD59-A6C34878D82A}">
                    <a16:rowId xmlns:a16="http://schemas.microsoft.com/office/drawing/2014/main" val="21777771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12 June 2025</a:t>
                      </a:r>
                      <a:r>
                        <a:rPr lang="en-US" sz="1500" baseline="0" dirty="0"/>
                        <a:t>, 3:00pm ET to 3:55pm ET</a:t>
                      </a:r>
                    </a:p>
                  </a:txBody>
                  <a:tcPr anchor="ctr"/>
                </a:tc>
                <a:extLst>
                  <a:ext uri="{0D108BD9-81ED-4DB2-BD59-A6C34878D82A}">
                    <a16:rowId xmlns:a16="http://schemas.microsoft.com/office/drawing/2014/main" val="7600660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19 June 2025</a:t>
                      </a:r>
                      <a:r>
                        <a:rPr lang="en-US" sz="1500" baseline="0" dirty="0"/>
                        <a:t>, 3:00pm ET to 3:55pm ET</a:t>
                      </a:r>
                    </a:p>
                  </a:txBody>
                  <a:tcPr anchor="ctr"/>
                </a:tc>
                <a:extLst>
                  <a:ext uri="{0D108BD9-81ED-4DB2-BD59-A6C34878D82A}">
                    <a16:rowId xmlns:a16="http://schemas.microsoft.com/office/drawing/2014/main" val="51797945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26 June 2025</a:t>
                      </a:r>
                      <a:r>
                        <a:rPr lang="en-US" sz="1500" baseline="0" dirty="0"/>
                        <a:t>, 3:00pm ET to 3:55pm ET</a:t>
                      </a:r>
                    </a:p>
                  </a:txBody>
                  <a:tcPr anchor="ctr"/>
                </a:tc>
                <a:extLst>
                  <a:ext uri="{0D108BD9-81ED-4DB2-BD59-A6C34878D82A}">
                    <a16:rowId xmlns:a16="http://schemas.microsoft.com/office/drawing/2014/main" val="58959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July 2025</a:t>
                      </a:r>
                      <a:r>
                        <a:rPr lang="en-US" sz="1500" baseline="0" dirty="0"/>
                        <a:t>, 3:00pm ET to 3:55pm ET</a:t>
                      </a:r>
                    </a:p>
                  </a:txBody>
                  <a:tcPr anchor="ctr"/>
                </a:tc>
                <a:extLst>
                  <a:ext uri="{0D108BD9-81ED-4DB2-BD59-A6C34878D82A}">
                    <a16:rowId xmlns:a16="http://schemas.microsoft.com/office/drawing/2014/main" val="7416715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July 2025</a:t>
                      </a:r>
                      <a:r>
                        <a:rPr lang="en-US" sz="1500" baseline="0" dirty="0"/>
                        <a:t>, 3:00pm ET to 3:55pm ET</a:t>
                      </a:r>
                    </a:p>
                  </a:txBody>
                  <a:tcPr anchor="ctr"/>
                </a:tc>
                <a:extLst>
                  <a:ext uri="{0D108BD9-81ED-4DB2-BD59-A6C34878D82A}">
                    <a16:rowId xmlns:a16="http://schemas.microsoft.com/office/drawing/2014/main" val="3642381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July 2025</a:t>
                      </a:r>
                      <a:r>
                        <a:rPr lang="en-US" sz="1500" baseline="0" dirty="0"/>
                        <a:t>, 3:00pm ET to 3:55pm ET</a:t>
                      </a:r>
                    </a:p>
                  </a:txBody>
                  <a:tcPr anchor="ctr"/>
                </a:tc>
                <a:extLst>
                  <a:ext uri="{0D108BD9-81ED-4DB2-BD59-A6C34878D82A}">
                    <a16:rowId xmlns:a16="http://schemas.microsoft.com/office/drawing/2014/main" val="33586128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July 2025</a:t>
                      </a:r>
                      <a:r>
                        <a:rPr lang="en-US" sz="1500" baseline="0" dirty="0"/>
                        <a:t>, 3:00pm ET to 3:55pm ET</a:t>
                      </a:r>
                    </a:p>
                  </a:txBody>
                  <a:tcPr anchor="ctr"/>
                </a:tc>
                <a:extLst>
                  <a:ext uri="{0D108BD9-81ED-4DB2-BD59-A6C34878D82A}">
                    <a16:rowId xmlns:a16="http://schemas.microsoft.com/office/drawing/2014/main" val="11244787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832390" y="1664827"/>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17 May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a:solidFill>
                  <a:srgbClr val="00B050"/>
                </a:solidFill>
                <a:cs typeface="Arial"/>
              </a:rPr>
              <a:t>Review [&amp; Motion]: </a:t>
            </a:r>
            <a:r>
              <a:rPr lang="en-US" sz="1800" i="1" spc="-5" dirty="0">
                <a:solidFill>
                  <a:srgbClr val="00B050"/>
                </a:solidFill>
                <a:cs typeface="Arial"/>
              </a:rPr>
              <a:t>Draft response to South Africa ICASA’s consultation re dynamic spectrum access </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81117</TotalTime>
  <Words>2273</Words>
  <Application>Microsoft Office PowerPoint</Application>
  <PresentationFormat>Widescreen</PresentationFormat>
  <Paragraphs>362</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South Africa ICASA’s consultation re dynamic spectrum access (1)</vt:lpstr>
      <vt:lpstr>PowerPoint Presentation</vt:lpstr>
      <vt:lpstr>Status of ongoing consultations</vt:lpstr>
      <vt:lpstr>General discussion items</vt:lpstr>
      <vt:lpstr>Meeting schedule prior to July 2025 plenary</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18-25/0052r1</dc:title>
  <dc:creator>Edward Au</dc:creator>
  <cp:keywords>22 May 2025</cp:keywords>
  <cp:lastModifiedBy>Edward Au</cp:lastModifiedBy>
  <cp:revision>6723</cp:revision>
  <cp:lastPrinted>1601-01-01T00:00:00Z</cp:lastPrinted>
  <dcterms:created xsi:type="dcterms:W3CDTF">2016-03-03T14:54:45Z</dcterms:created>
  <dcterms:modified xsi:type="dcterms:W3CDTF">2025-05-22T18:20:45Z</dcterms:modified>
  <cp:category>IEEE 802.18 RR-TAG agenda</cp:category>
</cp:coreProperties>
</file>