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0"/>
  </p:notesMasterIdLst>
  <p:handoutMasterIdLst>
    <p:handoutMasterId r:id="rId21"/>
  </p:handoutMasterIdLst>
  <p:sldIdLst>
    <p:sldId id="256" r:id="rId2"/>
    <p:sldId id="876" r:id="rId3"/>
    <p:sldId id="857" r:id="rId4"/>
    <p:sldId id="908" r:id="rId5"/>
    <p:sldId id="604" r:id="rId6"/>
    <p:sldId id="624" r:id="rId7"/>
    <p:sldId id="605" r:id="rId8"/>
    <p:sldId id="843" r:id="rId9"/>
    <p:sldId id="866" r:id="rId10"/>
    <p:sldId id="845" r:id="rId11"/>
    <p:sldId id="1187" r:id="rId12"/>
    <p:sldId id="1188" r:id="rId13"/>
    <p:sldId id="877" r:id="rId14"/>
    <p:sldId id="942" r:id="rId15"/>
    <p:sldId id="898" r:id="rId16"/>
    <p:sldId id="933" r:id="rId17"/>
    <p:sldId id="856" r:id="rId18"/>
    <p:sldId id="8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32" autoAdjust="0"/>
    <p:restoredTop sz="96247" autoAdjust="0"/>
  </p:normalViewPr>
  <p:slideViewPr>
    <p:cSldViewPr>
      <p:cViewPr varScale="1">
        <p:scale>
          <a:sx n="99" d="100"/>
          <a:sy n="99" d="100"/>
        </p:scale>
        <p:origin x="1260" y="306"/>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5/17/2025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0731527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495711-ACAC-BD06-C744-81BC8ABF955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6B14A4E-534A-0252-C9B5-ECE9EFC7DBBA}"/>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E3B19B98-2546-04F7-32D6-D22E56FE0058}"/>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437E6384-C482-8416-3D9D-C57CC2C47222}"/>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69761D86-B466-0119-D9E5-F155E1372D29}"/>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684FE7DE-9161-1553-FF64-8AAA44355C52}"/>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E1DD090-98DE-580F-6DF1-87246BC36A4C}"/>
              </a:ext>
            </a:extLst>
          </p:cNvPr>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3694443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B4AAF7-04C6-A884-C94E-2A73066B4DC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D18472B-B280-B851-FA77-241FB906D5C3}"/>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5EE90307-7AD0-5C99-FB4A-0D3196AFDF74}"/>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722AB8BD-94CB-00DB-EEF4-A339D0AD8664}"/>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38FE3D81-F520-4438-E362-DC366D3DCD6D}"/>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CE781582-19A8-B3E8-0CEE-704F7B580C94}"/>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1E82D612-ACC2-1CAB-B371-AE27228783F6}"/>
              </a:ext>
            </a:extLst>
          </p:cNvPr>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2816299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May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802.18-25/0052r0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ocuments?is_dcn=0046&amp;is_group=0000&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49&amp;is_group=0000&amp;is_year=2025"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casa.org.za/legislation-and-regulations/draft-regulations-on-the-dynamic-spectrum-access"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50&amp;is_group=0000&amp;is_year=2025"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docs.fcc.gov/public/attachments/FCC-25-22A1.pdf" TargetMode="External"/><Relationship Id="rId4" Type="http://schemas.openxmlformats.org/officeDocument/2006/relationships/hyperlink" Target="https://www.icasa.org.za/legislation-and-regulations/draft-regulations-on-the-dynamic-spectrum-access"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eur-lex.europa.eu/eli/dec_impl/2025/893/oj/eng"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On%2013%20May%202025,%20Bangladesh%20BTRC%20suspended%20its%20decision%20to%20ban%20production,%20import%20and%20marketing%20of%20single-band%20Wi-Fi%20routers."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web.cvent.com/event/b4fe1917-82ff-44d5-b34a-afe989945a9e/summary" TargetMode="External"/><Relationship Id="rId4" Type="http://schemas.openxmlformats.org/officeDocument/2006/relationships/hyperlink" Target="https://web.cvent.com/event/b4fe1917-82ff-44d5-b34a-afe989945a9e/regPage:6347d711-a8f5-4bf7-8bb9-de7dade7d091"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5-05-17.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May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22 May 2025</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2040465738"/>
              </p:ext>
            </p:extLst>
          </p:nvPr>
        </p:nvGraphicFramePr>
        <p:xfrm>
          <a:off x="3048000" y="4191000"/>
          <a:ext cx="8305801" cy="187286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2514601">
                  <a:extLst>
                    <a:ext uri="{9D8B030D-6E8A-4147-A177-3AD203B41FA5}">
                      <a16:colId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val="10002"/>
                  </a:ext>
                </a:extLst>
              </a:tr>
              <a:tr h="370840">
                <a:tc>
                  <a:txBody>
                    <a:bodyPr/>
                    <a:lstStyle/>
                    <a:p>
                      <a:r>
                        <a:rPr lang="en-US" sz="1400" dirty="0"/>
                        <a:t>Al Petrick</a:t>
                      </a:r>
                    </a:p>
                  </a:txBody>
                  <a:tcPr/>
                </a:tc>
                <a:tc>
                  <a:txBody>
                    <a:bodyPr/>
                    <a:lstStyle/>
                    <a:p>
                      <a:r>
                        <a:rPr lang="en-US" altLang="en-US" sz="1400" kern="1200" dirty="0">
                          <a:solidFill>
                            <a:schemeClr val="tx1"/>
                          </a:solidFill>
                          <a:latin typeface="+mn-lt"/>
                          <a:ea typeface="+mn-ea"/>
                          <a:cs typeface="Arial" panose="020B0604020202020204" pitchFamily="34" charset="0"/>
                        </a:rPr>
                        <a:t>Jones-</a:t>
                      </a:r>
                      <a:r>
                        <a:rPr lang="en-US" altLang="en-US" sz="1400" kern="1200" dirty="0" err="1">
                          <a:solidFill>
                            <a:schemeClr val="tx1"/>
                          </a:solidFill>
                          <a:latin typeface="+mn-lt"/>
                          <a:ea typeface="+mn-ea"/>
                          <a:cs typeface="Arial" panose="020B0604020202020204" pitchFamily="34" charset="0"/>
                        </a:rPr>
                        <a:t>Petrick</a:t>
                      </a:r>
                      <a:r>
                        <a:rPr lang="en-US" altLang="en-US" sz="1400" kern="1200" dirty="0">
                          <a:solidFill>
                            <a:schemeClr val="tx1"/>
                          </a:solidFill>
                          <a:latin typeface="+mn-lt"/>
                          <a:ea typeface="+mn-ea"/>
                          <a:cs typeface="Arial" panose="020B0604020202020204" pitchFamily="34" charset="0"/>
                        </a:rPr>
                        <a:t> Associates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val="10003"/>
                  </a:ext>
                </a:extLst>
              </a:tr>
              <a:tr h="370840">
                <a:tc>
                  <a:txBody>
                    <a:bodyPr/>
                    <a:lstStyle/>
                    <a:p>
                      <a:r>
                        <a:rPr lang="en-US" sz="1400" dirty="0" err="1"/>
                        <a:t>Chenhe</a:t>
                      </a:r>
                      <a:r>
                        <a:rPr lang="en-US" sz="1400" dirty="0"/>
                        <a:t> Ji</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jichenhe@huawei.com</a:t>
                      </a:r>
                    </a:p>
                  </a:txBody>
                  <a:tcPr/>
                </a:tc>
                <a:extLst>
                  <a:ext uri="{0D108BD9-81ED-4DB2-BD59-A6C34878D82A}">
                    <a16:rowId xmlns:a16="http://schemas.microsoft.com/office/drawing/2014/main" val="171843477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Vote:</a:t>
            </a:r>
          </a:p>
          <a:p>
            <a:pPr marL="400050" marR="117475" lvl="1" indent="0" algn="just">
              <a:tabLst>
                <a:tab pos="230188" algn="l"/>
              </a:tabLst>
            </a:pPr>
            <a:endParaRPr lang="en-US" sz="1600" spc="-5" dirty="0">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1 May 2025 and 8 May 2025 RR-TAG calls as shown in the document </a:t>
            </a:r>
            <a:r>
              <a:rPr lang="en-US" sz="1800" spc="-5" dirty="0">
                <a:solidFill>
                  <a:srgbClr val="FF0000"/>
                </a:solidFill>
                <a:latin typeface="+mj-lt"/>
                <a:cs typeface="Arial"/>
                <a:hlinkClick r:id="rId3"/>
              </a:rPr>
              <a:t>18-25/0046r2</a:t>
            </a:r>
            <a:r>
              <a:rPr lang="en-US" sz="1800" spc="-5" dirty="0">
                <a:latin typeface="+mj-lt"/>
                <a:cs typeface="Arial"/>
              </a:rPr>
              <a:t> and </a:t>
            </a:r>
            <a:r>
              <a:rPr lang="en-US" sz="1800" spc="-5" dirty="0">
                <a:latin typeface="+mj-lt"/>
                <a:cs typeface="Arial"/>
                <a:hlinkClick r:id="rId4"/>
              </a:rPr>
              <a:t>18-25/0049r0</a:t>
            </a:r>
            <a:r>
              <a:rPr lang="en-US" sz="1800" spc="-5" dirty="0">
                <a:latin typeface="+mj-lt"/>
                <a:cs typeface="Arial"/>
              </a:rPr>
              <a:t> with editorial privilege for the IEEE 802.18 Chair. </a:t>
            </a:r>
          </a:p>
          <a:p>
            <a:pPr marL="630238" marR="117475" lvl="1" indent="-230188" algn="just">
              <a:buFont typeface="Times New Roman" pitchFamily="16" charset="0"/>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endParaRPr lang="en-US" sz="1600" spc="-5" dirty="0">
              <a:cs typeface="Arial"/>
            </a:endParaRPr>
          </a:p>
          <a:p>
            <a:pPr marL="400050" marR="117475" lvl="1" indent="0" algn="just">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70F7B2C8-C46F-453B-7E98-7ACF5F4D42E1}"/>
              </a:ext>
            </a:extLst>
          </p:cNvPr>
          <p:cNvSpPr>
            <a:spLocks noGrp="1"/>
          </p:cNvSpPr>
          <p:nvPr>
            <p:ph type="dt" idx="15"/>
          </p:nvPr>
        </p:nvSpPr>
        <p:spPr>
          <a:xfrm>
            <a:off x="9144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9ABD71-41BB-899E-89DF-EE263C9E9401}"/>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A4FE9B91-2D72-AED3-EC25-1493763EA80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a:extLst>
              <a:ext uri="{FF2B5EF4-FFF2-40B4-BE49-F238E27FC236}">
                <a16:creationId xmlns:a16="http://schemas.microsoft.com/office/drawing/2014/main" id="{C4ED632D-BD58-F677-EFDB-DF1AB284E376}"/>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South Africa ICASA’s consultation re dynamic spectrum access (1)</a:t>
            </a:r>
          </a:p>
        </p:txBody>
      </p:sp>
      <p:sp>
        <p:nvSpPr>
          <p:cNvPr id="10" name="Content Placeholder 2">
            <a:extLst>
              <a:ext uri="{FF2B5EF4-FFF2-40B4-BE49-F238E27FC236}">
                <a16:creationId xmlns:a16="http://schemas.microsoft.com/office/drawing/2014/main" id="{4605D4B5-09BE-8101-F58B-5768B63DEB58}"/>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Draft regulations on dynamic spectrum access and opportunistic spectrum management in the innovation spectrum 3800-4200 MHz and 5925-6425 MHz</a:t>
            </a:r>
          </a:p>
          <a:p>
            <a:pPr marL="630238" marR="117475" lvl="1" indent="-230188" algn="just">
              <a:buChar char="•"/>
              <a:tabLst>
                <a:tab pos="230188" algn="l"/>
              </a:tabLst>
            </a:pPr>
            <a:r>
              <a:rPr lang="en-US" sz="1600" spc="-5" dirty="0">
                <a:cs typeface="Arial"/>
              </a:rPr>
              <a:t>Publication date:  30 March 2025</a:t>
            </a:r>
          </a:p>
          <a:p>
            <a:pPr marL="630238" marR="117475" lvl="1" indent="-230188" algn="just">
              <a:buChar char="•"/>
              <a:tabLst>
                <a:tab pos="230188" algn="l"/>
              </a:tabLst>
            </a:pPr>
            <a:r>
              <a:rPr lang="en-US" sz="1600" spc="-5" dirty="0">
                <a:cs typeface="Arial"/>
              </a:rPr>
              <a:t>Closing date for response:  30 May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https://www.icasa.org.za/legislation-and-regulations/draft-regulations-on-the-dynamic-spectrum-access</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18-25/0050</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2E2DDC50-80AA-F474-320D-0EF945084E82}"/>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4F2CA45A-7ABB-94F8-ED4C-66D21A8112E0}"/>
              </a:ext>
            </a:extLst>
          </p:cNvPr>
          <p:cNvSpPr>
            <a:spLocks noGrp="1"/>
          </p:cNvSpPr>
          <p:nvPr>
            <p:ph type="dt" idx="15"/>
          </p:nvPr>
        </p:nvSpPr>
        <p:spPr>
          <a:xfrm>
            <a:off x="9144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16013835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2F13E4-2D9F-AC99-E198-82607FCAD532}"/>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6B63D4FD-52DB-04E4-F053-325D9C8A490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pic>
        <p:nvPicPr>
          <p:cNvPr id="9" name="Picture 8">
            <a:extLst>
              <a:ext uri="{FF2B5EF4-FFF2-40B4-BE49-F238E27FC236}">
                <a16:creationId xmlns:a16="http://schemas.microsoft.com/office/drawing/2014/main" id="{900283FB-2267-CF65-4946-F4F84561A0C3}"/>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5" name="Content Placeholder 2">
            <a:extLst>
              <a:ext uri="{FF2B5EF4-FFF2-40B4-BE49-F238E27FC236}">
                <a16:creationId xmlns:a16="http://schemas.microsoft.com/office/drawing/2014/main" id="{2625068A-0703-C3AC-0FB3-65425CC02DDF}"/>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#5 (Technical):  Move to approve document </a:t>
            </a:r>
            <a:r>
              <a:rPr lang="en-GB" sz="1800" dirty="0">
                <a:solidFill>
                  <a:schemeClr val="accent2"/>
                </a:solidFill>
              </a:rPr>
              <a:t>18-25/0050r1 [Placeholder] </a:t>
            </a:r>
            <a:r>
              <a:rPr lang="en-US" sz="1800" spc="-5" dirty="0">
                <a:cs typeface="Arial"/>
              </a:rPr>
              <a:t>in response to the </a:t>
            </a:r>
            <a:r>
              <a:rPr lang="en-US" sz="1800" dirty="0">
                <a:effectLst/>
                <a:latin typeface="Times New Roman" panose="02020603050405020304" pitchFamily="18" charset="0"/>
                <a:ea typeface="Arial Unicode MS"/>
              </a:rPr>
              <a:t>Independent Communications Authority of South Africa</a:t>
            </a:r>
            <a:r>
              <a:rPr lang="en-US" sz="1800" spc="-5" dirty="0">
                <a:cs typeface="Arial"/>
              </a:rPr>
              <a:t> (ICASA)’s </a:t>
            </a:r>
            <a:r>
              <a:rPr lang="en-US" sz="1800" spc="-5" dirty="0">
                <a:solidFill>
                  <a:schemeClr val="tx1"/>
                </a:solidFill>
                <a:cs typeface="Arial"/>
              </a:rPr>
              <a:t>consultation </a:t>
            </a:r>
            <a:r>
              <a:rPr lang="en-US" sz="1800" dirty="0"/>
              <a:t>“Draft regulations on dynamic spectrum access and opportunistic spectrum management in the innovation spectrum 3800-4200 MHz and 5925-6425 MHz”,</a:t>
            </a:r>
            <a:r>
              <a:rPr lang="en-US" sz="1800" spc="-5" dirty="0">
                <a:solidFill>
                  <a:schemeClr val="tx1"/>
                </a:solidFill>
                <a:cs typeface="Arial"/>
              </a:rPr>
              <a:t> </a:t>
            </a:r>
            <a:r>
              <a:rPr lang="en-US" sz="1800" spc="-5" dirty="0">
                <a:cs typeface="Arial"/>
              </a:rPr>
              <a:t>for review and approval by the IEEE 802 LMSC for submission </a:t>
            </a:r>
            <a:r>
              <a:rPr lang="en-GB" sz="1800" dirty="0"/>
              <a:t>to the ICASA before the contribution deadline.  The IEEE 802.18 Chair is authorized 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Result:</a:t>
            </a:r>
            <a:endParaRPr lang="en-US" sz="1600" spc="-5" dirty="0">
              <a:highlight>
                <a:srgbClr val="00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p>
          <a:p>
            <a:pPr marL="400050" marR="117475" lvl="1" indent="0" algn="just">
              <a:tabLst>
                <a:tab pos="230188" algn="l"/>
              </a:tabLst>
            </a:pP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
        <p:nvSpPr>
          <p:cNvPr id="2" name="Rectangle 2">
            <a:extLst>
              <a:ext uri="{FF2B5EF4-FFF2-40B4-BE49-F238E27FC236}">
                <a16:creationId xmlns:a16="http://schemas.microsoft.com/office/drawing/2014/main" id="{A98A250C-E48F-EAA4-85E9-4232A28439A3}"/>
              </a:ext>
            </a:extLst>
          </p:cNvPr>
          <p:cNvSpPr txBox="1">
            <a:spLocks noChangeArrowheads="1"/>
          </p:cNvSpPr>
          <p:nvPr/>
        </p:nvSpPr>
        <p:spPr bwMode="auto">
          <a:xfrm>
            <a:off x="990600" y="606426"/>
            <a:ext cx="10367426" cy="890587"/>
          </a:xfrm>
          <a:prstGeom prst="rect">
            <a:avLst/>
          </a:prstGeom>
          <a:noFill/>
          <a:ln w="9525">
            <a:noFill/>
            <a:round/>
            <a:headEnd/>
            <a:tailEnd/>
          </a:ln>
          <a:effectLst/>
        </p:spPr>
        <p:txBody>
          <a:bodyPr vert="horz" wrap="square" lIns="91440" tIns="45720" rIns="91440" bIns="4572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solidFill>
                  <a:srgbClr val="0070C0"/>
                </a:solidFill>
              </a:rPr>
              <a:t>South Africa ICASA’s consultation re dynamic spectrum access (2)</a:t>
            </a:r>
          </a:p>
        </p:txBody>
      </p:sp>
      <p:sp>
        <p:nvSpPr>
          <p:cNvPr id="4" name="Date Placeholder 1">
            <a:extLst>
              <a:ext uri="{FF2B5EF4-FFF2-40B4-BE49-F238E27FC236}">
                <a16:creationId xmlns:a16="http://schemas.microsoft.com/office/drawing/2014/main" id="{0B4C6866-082C-A6DA-030A-2714F4F12CE8}"/>
              </a:ext>
            </a:extLst>
          </p:cNvPr>
          <p:cNvSpPr>
            <a:spLocks noGrp="1"/>
          </p:cNvSpPr>
          <p:nvPr>
            <p:ph type="dt" idx="15"/>
          </p:nvPr>
        </p:nvSpPr>
        <p:spPr>
          <a:xfrm>
            <a:off x="9144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26803878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22/29 May 2025</a:t>
            </a:r>
          </a:p>
          <a:p>
            <a:pPr marL="1030288" marR="117475" lvl="2" indent="-230188" algn="just">
              <a:spcBef>
                <a:spcPts val="600"/>
              </a:spcBef>
              <a:buFont typeface="Times New Roman" pitchFamily="16" charset="0"/>
              <a:buChar char="•"/>
              <a:tabLst>
                <a:tab pos="230188" algn="l"/>
              </a:tabLst>
            </a:pPr>
            <a:r>
              <a:rPr lang="en-US" sz="1400" dirty="0"/>
              <a:t>South Africa ICASA:  </a:t>
            </a:r>
            <a:r>
              <a:rPr lang="en-US" sz="1400" dirty="0">
                <a:hlinkClick r:id="rId4"/>
              </a:rPr>
              <a:t>Draft regulations on dynamic spectrum access and opportunistic spectrum management in the innovation spectrum 3800-4200 MHz and 5925-6425 MHz</a:t>
            </a:r>
            <a:endParaRPr lang="en-US" sz="1400" dirty="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29 May 2025</a:t>
            </a:r>
          </a:p>
          <a:p>
            <a:pPr marL="1030288" marR="117475" lvl="2" indent="-230188" algn="just">
              <a:spcBef>
                <a:spcPts val="600"/>
              </a:spcBef>
              <a:buFont typeface="Times New Roman" pitchFamily="16" charset="0"/>
              <a:buChar char="•"/>
              <a:tabLst>
                <a:tab pos="230188" algn="l"/>
              </a:tabLst>
            </a:pPr>
            <a:r>
              <a:rPr lang="en-US" sz="1400" dirty="0"/>
              <a:t>US FCC:  </a:t>
            </a:r>
            <a:r>
              <a:rPr lang="en-US" sz="1400" dirty="0">
                <a:hlinkClick r:id="rId5"/>
              </a:rPr>
              <a:t>Sixth Further Notice of Proposed Rulemaking Wireless E911 Location Accuracy Requirements (PS Docket No. 07-114)</a:t>
            </a:r>
            <a:r>
              <a:rPr lang="en-US" sz="1400" dirty="0"/>
              <a:t> (comment submission)</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29 June 2025</a:t>
            </a:r>
          </a:p>
          <a:p>
            <a:pPr marL="1030288" marR="117475" lvl="2" indent="-230188" algn="just">
              <a:spcBef>
                <a:spcPts val="600"/>
              </a:spcBef>
              <a:buFont typeface="Times New Roman" pitchFamily="16" charset="0"/>
              <a:buChar char="•"/>
              <a:tabLst>
                <a:tab pos="230188" algn="l"/>
              </a:tabLst>
            </a:pPr>
            <a:r>
              <a:rPr lang="en-US" sz="1400" dirty="0"/>
              <a:t>US FCC:  </a:t>
            </a:r>
            <a:r>
              <a:rPr lang="en-US" sz="1400" dirty="0">
                <a:hlinkClick r:id="rId5"/>
              </a:rPr>
              <a:t>Sixth Further Notice of Proposed Rulemaking Wireless E911 Location Accuracy Requirements (PS Docket No. 07-114)</a:t>
            </a:r>
            <a:r>
              <a:rPr lang="en-US" sz="1400" dirty="0"/>
              <a:t> (reply comment submission)</a:t>
            </a:r>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a:t>
            </a:r>
            <a:r>
              <a:rPr lang="en-US" sz="2800">
                <a:solidFill>
                  <a:srgbClr val="0070C0"/>
                </a:solidFill>
              </a:rPr>
              <a:t>discussion items</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chemeClr val="tx1"/>
                </a:solidFill>
              </a:rPr>
              <a:t>EC</a:t>
            </a:r>
          </a:p>
          <a:p>
            <a:pPr marL="1030288" marR="117475" lvl="2" indent="-230188" algn="just">
              <a:buClrTx/>
              <a:buFont typeface="Times New Roman" pitchFamily="16" charset="0"/>
              <a:buChar char="•"/>
              <a:tabLst>
                <a:tab pos="230188" algn="l"/>
              </a:tabLst>
            </a:pPr>
            <a:r>
              <a:rPr lang="en-US" sz="1400" dirty="0">
                <a:solidFill>
                  <a:srgbClr val="222222"/>
                </a:solidFill>
                <a:latin typeface="+mj-lt"/>
              </a:rPr>
              <a:t>On 15 May 2025, Commission Implementing Decision (EU) 2025/893 of 14 May 2025 amending Implementing Decision (EU) 2022/2191 as regards </a:t>
            </a:r>
            <a:r>
              <a:rPr lang="en-US" sz="1400" dirty="0" err="1">
                <a:solidFill>
                  <a:srgbClr val="222222"/>
                </a:solidFill>
                <a:latin typeface="+mj-lt"/>
              </a:rPr>
              <a:t>harmonised</a:t>
            </a:r>
            <a:r>
              <a:rPr lang="en-US" sz="1400" dirty="0">
                <a:solidFill>
                  <a:srgbClr val="222222"/>
                </a:solidFill>
                <a:latin typeface="+mj-lt"/>
              </a:rPr>
              <a:t> standards for digital enhanced cordless telecommunications devices, short range devices, satellite systems, broadband and wideband data transmission systems, international mobile telecommunication systems, aeronautical and meteorological radars, 5 and 6 GHz WAS/RLAN equipment, wireless digital video links, and advanced surface movement guidance and control systems was </a:t>
            </a:r>
            <a:r>
              <a:rPr lang="en-US" sz="1400" dirty="0">
                <a:solidFill>
                  <a:srgbClr val="222222"/>
                </a:solidFill>
                <a:latin typeface="+mj-lt"/>
                <a:hlinkClick r:id="rId3"/>
              </a:rPr>
              <a:t>published</a:t>
            </a:r>
            <a:r>
              <a:rPr lang="en-US" sz="1400" dirty="0">
                <a:solidFill>
                  <a:srgbClr val="222222"/>
                </a:solidFill>
                <a:latin typeface="+mj-lt"/>
              </a:rPr>
              <a:t>.</a:t>
            </a:r>
            <a:endParaRPr lang="en-US" sz="1400" dirty="0">
              <a:solidFill>
                <a:schemeClr val="tx1"/>
              </a:solidFill>
              <a:latin typeface="+mj-lt"/>
            </a:endParaRPr>
          </a:p>
          <a:p>
            <a:pPr marL="230188" marR="117475" indent="-230188" algn="just">
              <a:buFont typeface="Times New Roman" pitchFamily="16" charset="0"/>
              <a:buChar char="•"/>
              <a:tabLst>
                <a:tab pos="230188" algn="l"/>
              </a:tabLst>
            </a:pPr>
            <a:r>
              <a:rPr lang="en-US" sz="1800" spc="-5" dirty="0">
                <a:cs typeface="Arial"/>
              </a:rPr>
              <a:t>Americas</a:t>
            </a:r>
          </a:p>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Bangladesh </a:t>
            </a:r>
          </a:p>
          <a:p>
            <a:pPr marL="1030288" marR="117475" lvl="2" indent="-230188" algn="just">
              <a:buClrTx/>
              <a:buFont typeface="Times New Roman" pitchFamily="16" charset="0"/>
              <a:buChar char="•"/>
              <a:tabLst>
                <a:tab pos="230188" algn="l"/>
              </a:tabLst>
            </a:pPr>
            <a:r>
              <a:rPr lang="en-US" sz="1400" b="0" i="0" dirty="0">
                <a:solidFill>
                  <a:srgbClr val="222222"/>
                </a:solidFill>
                <a:effectLst/>
                <a:latin typeface="+mj-lt"/>
              </a:rPr>
              <a:t>On 13 May 2025, Bangladesh BTRC </a:t>
            </a:r>
            <a:r>
              <a:rPr lang="en-US" sz="1400" b="0" i="0" dirty="0">
                <a:solidFill>
                  <a:srgbClr val="222222"/>
                </a:solidFill>
                <a:effectLst/>
                <a:latin typeface="+mj-lt"/>
                <a:hlinkClick r:id="rId4" action="ppaction://hlinkfile"/>
              </a:rPr>
              <a:t>suspended</a:t>
            </a:r>
            <a:r>
              <a:rPr lang="en-US" sz="1400" b="0" i="0" dirty="0">
                <a:solidFill>
                  <a:srgbClr val="222222"/>
                </a:solidFill>
                <a:effectLst/>
                <a:latin typeface="+mj-lt"/>
              </a:rPr>
              <a:t> its decision to ban production, import and marketing of single-band Wi-Fi routers.</a:t>
            </a:r>
            <a:r>
              <a:rPr lang="en-US" sz="1400" dirty="0">
                <a:solidFill>
                  <a:srgbClr val="222222"/>
                </a:solidFill>
                <a:latin typeface="+mj-lt"/>
              </a:rPr>
              <a:t> </a:t>
            </a:r>
            <a:r>
              <a:rPr lang="en-US" sz="1400" b="0" i="0" dirty="0">
                <a:solidFill>
                  <a:srgbClr val="222222"/>
                </a:solidFill>
                <a:effectLst/>
                <a:latin typeface="+mj-lt"/>
              </a:rPr>
              <a:t>The original directive mandated that all ISM band Wi-Fi routers must support both the 2400 MHz to 2483 MHz and 5725 to 5850 MHz frequency bands.  Because of this suspension, the directive is now effective from 4 August 2025</a:t>
            </a:r>
            <a:r>
              <a:rPr lang="en-US" sz="1400" b="0" i="0">
                <a:solidFill>
                  <a:srgbClr val="222222"/>
                </a:solidFill>
                <a:effectLst/>
                <a:latin typeface="+mj-lt"/>
              </a:rPr>
              <a:t>. </a:t>
            </a:r>
            <a:endParaRPr lang="en-US" sz="1400" dirty="0">
              <a:solidFill>
                <a:schemeClr val="tx1"/>
              </a:solidFill>
              <a:latin typeface="+mj-lt"/>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1079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prior to July 2025 plenary</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724907520"/>
              </p:ext>
            </p:extLst>
          </p:nvPr>
        </p:nvGraphicFramePr>
        <p:xfrm>
          <a:off x="914400" y="1705690"/>
          <a:ext cx="10287000" cy="3708400"/>
        </p:xfrm>
        <a:graphic>
          <a:graphicData uri="http://schemas.openxmlformats.org/drawingml/2006/table">
            <a:tbl>
              <a:tblPr firstRow="1" bandRow="1">
                <a:tableStyleId>{21E4AEA4-8DFA-4A89-87EB-49C32662AFE0}</a:tableStyleId>
              </a:tblPr>
              <a:tblGrid>
                <a:gridCol w="4191000">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29 May 2025</a:t>
                      </a:r>
                      <a:r>
                        <a:rPr lang="en-US" sz="1500" baseline="0" dirty="0"/>
                        <a:t>, 3:00pm ET to 3:55pm ET</a:t>
                      </a:r>
                    </a:p>
                  </a:txBody>
                  <a:tcPr anchor="ctr"/>
                </a:tc>
                <a:extLst>
                  <a:ext uri="{0D108BD9-81ED-4DB2-BD59-A6C34878D82A}">
                    <a16:rowId xmlns:a16="http://schemas.microsoft.com/office/drawing/2014/main" val="210981916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5 June 2025</a:t>
                      </a:r>
                      <a:r>
                        <a:rPr lang="en-US" sz="1500" baseline="0" dirty="0"/>
                        <a:t>, 3:00pm ET to 3:55pm ET</a:t>
                      </a:r>
                    </a:p>
                  </a:txBody>
                  <a:tcPr anchor="ctr"/>
                </a:tc>
                <a:extLst>
                  <a:ext uri="{0D108BD9-81ED-4DB2-BD59-A6C34878D82A}">
                    <a16:rowId xmlns:a16="http://schemas.microsoft.com/office/drawing/2014/main" val="217777710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12 June 2025</a:t>
                      </a:r>
                      <a:r>
                        <a:rPr lang="en-US" sz="1500" baseline="0" dirty="0"/>
                        <a:t>, 3:00pm ET to 3:55pm ET</a:t>
                      </a:r>
                    </a:p>
                  </a:txBody>
                  <a:tcPr anchor="ctr"/>
                </a:tc>
                <a:extLst>
                  <a:ext uri="{0D108BD9-81ED-4DB2-BD59-A6C34878D82A}">
                    <a16:rowId xmlns:a16="http://schemas.microsoft.com/office/drawing/2014/main" val="76006606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19 June 2025</a:t>
                      </a:r>
                      <a:r>
                        <a:rPr lang="en-US" sz="1500" baseline="0" dirty="0"/>
                        <a:t>, 3:00pm ET to 3:55pm ET</a:t>
                      </a:r>
                    </a:p>
                  </a:txBody>
                  <a:tcPr anchor="ctr"/>
                </a:tc>
                <a:extLst>
                  <a:ext uri="{0D108BD9-81ED-4DB2-BD59-A6C34878D82A}">
                    <a16:rowId xmlns:a16="http://schemas.microsoft.com/office/drawing/2014/main" val="51797945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26 June 2025</a:t>
                      </a:r>
                      <a:r>
                        <a:rPr lang="en-US" sz="1500" baseline="0" dirty="0"/>
                        <a:t>, 3:00pm ET to 3:55pm ET</a:t>
                      </a:r>
                    </a:p>
                  </a:txBody>
                  <a:tcPr anchor="ctr"/>
                </a:tc>
                <a:extLst>
                  <a:ext uri="{0D108BD9-81ED-4DB2-BD59-A6C34878D82A}">
                    <a16:rowId xmlns:a16="http://schemas.microsoft.com/office/drawing/2014/main" val="58959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3 July 2025</a:t>
                      </a:r>
                      <a:r>
                        <a:rPr lang="en-US" sz="1500" baseline="0" dirty="0"/>
                        <a:t>, 3:00pm ET to 3:55pm ET</a:t>
                      </a:r>
                    </a:p>
                  </a:txBody>
                  <a:tcPr anchor="ctr"/>
                </a:tc>
                <a:extLst>
                  <a:ext uri="{0D108BD9-81ED-4DB2-BD59-A6C34878D82A}">
                    <a16:rowId xmlns:a16="http://schemas.microsoft.com/office/drawing/2014/main" val="74167152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10 July 2025</a:t>
                      </a:r>
                      <a:r>
                        <a:rPr lang="en-US" sz="1500" baseline="0" dirty="0"/>
                        <a:t>, 3:00pm ET to 3:55pm ET</a:t>
                      </a:r>
                    </a:p>
                  </a:txBody>
                  <a:tcPr anchor="ctr"/>
                </a:tc>
                <a:extLst>
                  <a:ext uri="{0D108BD9-81ED-4DB2-BD59-A6C34878D82A}">
                    <a16:rowId xmlns:a16="http://schemas.microsoft.com/office/drawing/2014/main" val="364238134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17 July 2025</a:t>
                      </a:r>
                      <a:r>
                        <a:rPr lang="en-US" sz="1500" baseline="0" dirty="0"/>
                        <a:t>, 3:00pm ET to 3:55pm ET</a:t>
                      </a:r>
                    </a:p>
                  </a:txBody>
                  <a:tcPr anchor="ctr"/>
                </a:tc>
                <a:extLst>
                  <a:ext uri="{0D108BD9-81ED-4DB2-BD59-A6C34878D82A}">
                    <a16:rowId xmlns:a16="http://schemas.microsoft.com/office/drawing/2014/main" val="335861281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24 July 2025</a:t>
                      </a:r>
                      <a:r>
                        <a:rPr lang="en-US" sz="1500" baseline="0" dirty="0"/>
                        <a:t>, 3:00pm ET to 3:55pm ET</a:t>
                      </a:r>
                    </a:p>
                  </a:txBody>
                  <a:tcPr anchor="ctr"/>
                </a:tc>
                <a:extLst>
                  <a:ext uri="{0D108BD9-81ED-4DB2-BD59-A6C34878D82A}">
                    <a16:rowId xmlns:a16="http://schemas.microsoft.com/office/drawing/2014/main" val="112447871"/>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May 2025</a:t>
            </a:r>
            <a:endParaRPr lang="en-GB" dirty="0"/>
          </a:p>
        </p:txBody>
      </p:sp>
      <p:sp>
        <p:nvSpPr>
          <p:cNvPr id="2" name="Content Placeholder 2">
            <a:extLst>
              <a:ext uri="{FF2B5EF4-FFF2-40B4-BE49-F238E27FC236}">
                <a16:creationId xmlns:a16="http://schemas.microsoft.com/office/drawing/2014/main" id="{F2224FAE-881B-AE4A-049C-F04593EDE69A}"/>
              </a:ext>
            </a:extLst>
          </p:cNvPr>
          <p:cNvSpPr txBox="1">
            <a:spLocks/>
          </p:cNvSpPr>
          <p:nvPr/>
        </p:nvSpPr>
        <p:spPr bwMode="auto">
          <a:xfrm>
            <a:off x="832390" y="1664827"/>
            <a:ext cx="5640913"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July plenary</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8 April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Early Registration until 30 May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27 June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8 April 2025</a:t>
            </a:r>
          </a:p>
          <a:p>
            <a:pPr marL="630238" marR="117475" lvl="1"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Group rate is available </a:t>
            </a:r>
            <a:r>
              <a:rPr lang="en-US" sz="1400" kern="0" dirty="0">
                <a:solidFill>
                  <a:srgbClr val="FF0000"/>
                </a:solidFill>
              </a:rPr>
              <a:t>until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a:solidFill>
                  <a:schemeClr val="tx1"/>
                </a:solidFill>
                <a:latin typeface="+mj-lt"/>
                <a:cs typeface="Arial"/>
              </a:rPr>
              <a:t>TBD</a:t>
            </a:r>
          </a:p>
          <a:p>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a:latin typeface="+mj-lt"/>
                <a:cs typeface="Arial"/>
              </a:rPr>
              <a:t>at </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May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(Jones-</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Associates)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dirty="0" err="1">
                <a:solidFill>
                  <a:schemeClr val="tx1"/>
                </a:solidFill>
                <a:latin typeface="+mj-lt"/>
                <a:cs typeface="Arial" panose="020B0604020202020204" pitchFamily="34" charset="0"/>
              </a:rPr>
              <a:t>Chenhe</a:t>
            </a:r>
            <a:r>
              <a:rPr lang="en-US" altLang="en-US" sz="1600" dirty="0">
                <a:solidFill>
                  <a:schemeClr val="tx1"/>
                </a:solidFill>
                <a:latin typeface="+mj-lt"/>
                <a:cs typeface="Arial" panose="020B0604020202020204" pitchFamily="34" charset="0"/>
              </a:rPr>
              <a:t> Ji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17 May 2025</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65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10</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14</a:t>
            </a: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May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May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May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May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May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896600"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 </a:t>
            </a:r>
          </a:p>
          <a:p>
            <a:pPr marL="230188" marR="117475" indent="-230188" algn="just">
              <a:buChar char="•"/>
              <a:tabLst>
                <a:tab pos="230188" algn="l"/>
              </a:tabLst>
            </a:pPr>
            <a:r>
              <a:rPr lang="en-US" sz="1800" spc="-5" dirty="0">
                <a:latin typeface="+mj-lt"/>
                <a:cs typeface="Arial"/>
              </a:rPr>
              <a:t>Review and approve meeting minutes</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a:t>
            </a:r>
            <a:r>
              <a:rPr lang="en-US" sz="1800" i="1" spc="-5">
                <a:solidFill>
                  <a:srgbClr val="00B050"/>
                </a:solidFill>
                <a:cs typeface="Arial"/>
              </a:rPr>
              <a:t>&amp; Motion: </a:t>
            </a:r>
            <a:r>
              <a:rPr lang="en-US" sz="1800" i="1" spc="-5" dirty="0">
                <a:solidFill>
                  <a:srgbClr val="00B050"/>
                </a:solidFill>
                <a:cs typeface="Arial"/>
              </a:rPr>
              <a:t>Draft response to South Africa ICASA’s consultation re dynamic spectrum access </a:t>
            </a:r>
          </a:p>
          <a:p>
            <a:pPr marL="230188" marR="117475" indent="-230188" algn="just">
              <a:buFont typeface="Times New Roman" pitchFamily="16" charset="0"/>
              <a:buChar char="•"/>
              <a:tabLst>
                <a:tab pos="230188" algn="l"/>
              </a:tabLst>
            </a:pPr>
            <a:r>
              <a:rPr lang="en-US" sz="1800" spc="-5" dirty="0">
                <a:cs typeface="Arial"/>
              </a:rPr>
              <a:t>Status of ongoing consultations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81071</TotalTime>
  <Words>2186</Words>
  <Application>Microsoft Office PowerPoint</Application>
  <PresentationFormat>Widescreen</PresentationFormat>
  <Paragraphs>360</Paragraphs>
  <Slides>18</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 Unicode MS</vt:lpstr>
      <vt:lpstr>Monotype Sorts</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South Africa ICASA’s consultation re dynamic spectrum access (1)</vt:lpstr>
      <vt:lpstr>PowerPoint Presentation</vt:lpstr>
      <vt:lpstr>Status of ongoing consultations</vt:lpstr>
      <vt:lpstr>General discussion items</vt:lpstr>
      <vt:lpstr>Meeting schedule prior to July 2025 plenary</vt:lpstr>
      <vt:lpstr>Future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18-25/0052r0</dc:title>
  <dc:creator>Edward Au</dc:creator>
  <cp:keywords>22 May 2025</cp:keywords>
  <cp:lastModifiedBy>Edward Au</cp:lastModifiedBy>
  <cp:revision>6720</cp:revision>
  <cp:lastPrinted>1601-01-01T00:00:00Z</cp:lastPrinted>
  <dcterms:created xsi:type="dcterms:W3CDTF">2016-03-03T14:54:45Z</dcterms:created>
  <dcterms:modified xsi:type="dcterms:W3CDTF">2025-05-17T11:47:20Z</dcterms:modified>
  <cp:category>IEEE 802.18 RR-TAG agenda</cp:category>
</cp:coreProperties>
</file>