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9"/>
  </p:notesMasterIdLst>
  <p:handoutMasterIdLst>
    <p:handoutMasterId r:id="rId20"/>
  </p:handoutMasterIdLst>
  <p:sldIdLst>
    <p:sldId id="256" r:id="rId2"/>
    <p:sldId id="876" r:id="rId3"/>
    <p:sldId id="857" r:id="rId4"/>
    <p:sldId id="908" r:id="rId5"/>
    <p:sldId id="604" r:id="rId6"/>
    <p:sldId id="624" r:id="rId7"/>
    <p:sldId id="605" r:id="rId8"/>
    <p:sldId id="843" r:id="rId9"/>
    <p:sldId id="866" r:id="rId10"/>
    <p:sldId id="845" r:id="rId11"/>
    <p:sldId id="1179" r:id="rId12"/>
    <p:sldId id="877" r:id="rId13"/>
    <p:sldId id="942" r:id="rId14"/>
    <p:sldId id="898" r:id="rId15"/>
    <p:sldId id="933" r:id="rId16"/>
    <p:sldId id="856" r:id="rId17"/>
    <p:sldId id="8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2" autoAdjust="0"/>
    <p:restoredTop sz="96247" autoAdjust="0"/>
  </p:normalViewPr>
  <p:slideViewPr>
    <p:cSldViewPr>
      <p:cViewPr varScale="1">
        <p:scale>
          <a:sx n="99" d="100"/>
          <a:sy n="99" d="100"/>
        </p:scale>
        <p:origin x="1260"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5/6/2025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802.18-25/0047r0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46&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icasa.org.za/legislation-and-regulations/draft-radio-frequency-plan-2025-nrfp"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45&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icasa.org.za/legislation-and-regulations/draft-radio-frequency-plan-2025-nrfp" TargetMode="External"/><Relationship Id="rId5" Type="http://schemas.openxmlformats.org/officeDocument/2006/relationships/hyperlink" Target="https://www.icasa.org.za/legislation-and-regulations/draft-regulations-on-the-dynamic-spectrum-access" TargetMode="External"/><Relationship Id="rId4" Type="http://schemas.openxmlformats.org/officeDocument/2006/relationships/hyperlink" Target="https://cmc.iq/ar/%d8%a7%d8%b3%d8%aa%d8%b4%d8%a7%d8%b1%d8%a9-%d8%b9%d8%a7%d9%85%d8%a9-%d9%85%d8%b3%d9%88%d8%af%d8%a9-%d8%a7%d9%84%d9%84%d8%a7%d8%a6%d8%ad%d8%a9-%d8%a7%d9%84%d8%aa%d9%86%d8%b8%d9%8a%d9%85%d9%8a%d8%a9-2/"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eur-lex.europa.eu/legal-content/EN/TXT/?uri=CELEX%3A32025D0650&amp;qid=1744132991749" TargetMode="External"/><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ic.gov.vn/van-ban-phap-luat/du-thao/2210.htm" TargetMode="External"/><Relationship Id="rId5" Type="http://schemas.openxmlformats.org/officeDocument/2006/relationships/hyperlink" Target="https://www.cra.gov.qa/document/position-paper-on-iot-and-m2m-in-qatar" TargetMode="External"/><Relationship Id="rId4" Type="http://schemas.openxmlformats.org/officeDocument/2006/relationships/hyperlink" Target="https://www.ofcom.org.uk/about-ofcom/annual-reports-and-plans/consultation-ofcoms-plan-of-work-202526/"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eb.cvent.com/event/b4fe1917-82ff-44d5-b34a-afe989945a9e/summary" TargetMode="External"/><Relationship Id="rId5" Type="http://schemas.openxmlformats.org/officeDocument/2006/relationships/hyperlink" Target="https://web.cvent.com/event/b4fe1917-82ff-44d5-b34a-afe989945a9e/regPage:6347d711-a8f5-4bf7-8bb9-de7dade7d091" TargetMode="External"/><Relationship Id="rId4" Type="http://schemas.openxmlformats.org/officeDocument/2006/relationships/hyperlink" Target="https://touchpoint.eventsair.com/2025-may-ieee-802-wireless-interim-session"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3-1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May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8 May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1 May 2025 RR-TAG call as shown in the document </a:t>
            </a:r>
            <a:r>
              <a:rPr lang="en-US" sz="1800" spc="-5" dirty="0">
                <a:solidFill>
                  <a:srgbClr val="FF0000"/>
                </a:solidFill>
                <a:latin typeface="+mj-lt"/>
                <a:cs typeface="Arial"/>
                <a:hlinkClick r:id="rId3"/>
              </a:rPr>
              <a:t>18-25/0046r0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a:t>
            </a:r>
            <a:br>
              <a:rPr lang="en-US" sz="2800" dirty="0">
                <a:solidFill>
                  <a:srgbClr val="0070C0"/>
                </a:solidFill>
              </a:rPr>
            </a:br>
            <a:r>
              <a:rPr lang="en-US" sz="2800" dirty="0">
                <a:solidFill>
                  <a:srgbClr val="0070C0"/>
                </a:solidFill>
              </a:rPr>
              <a:t>on Draft National Radio Frequency Plan</a:t>
            </a: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National radio frequency plan 2025 (NRFP)</a:t>
            </a:r>
          </a:p>
          <a:p>
            <a:pPr marL="630238" marR="117475" lvl="1" indent="-230188" algn="just">
              <a:buChar char="•"/>
              <a:tabLst>
                <a:tab pos="230188" algn="l"/>
              </a:tabLst>
            </a:pPr>
            <a:r>
              <a:rPr lang="en-US" sz="1600" spc="-5" dirty="0">
                <a:cs typeface="Arial"/>
              </a:rPr>
              <a:t>Publication date:  7 April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https://www.icasa.org.za/legislation-and-regulations/draft-radio-frequency-plan-2025-nrfp</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18-25/0045</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CET, Tuesday, 13 May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Iraqi CMC:  </a:t>
            </a:r>
            <a:r>
              <a:rPr lang="en-US" sz="1400" spc="-5" dirty="0">
                <a:solidFill>
                  <a:schemeClr val="tx1"/>
                </a:solidFill>
                <a:cs typeface="Arial"/>
                <a:hlinkClick r:id="rId4"/>
              </a:rPr>
              <a:t>Draft regulation on Short Range Devices (SRD) and UWB</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5"/>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6"/>
              </a:rPr>
              <a:t>National radio frequency plan 2025 (NRFP)</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a:t>
            </a:r>
            <a:r>
              <a:rPr lang="en-US" sz="2800">
                <a:solidFill>
                  <a:srgbClr val="0070C0"/>
                </a:solidFill>
              </a:rPr>
              <a:t>discussion 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26 March 2025, Commission Implementing Decision (EU) 2025/650 amending Implementing Decision (EU) 2018/1538 as regards the update of the </a:t>
            </a:r>
            <a:r>
              <a:rPr lang="en-US" sz="1400" b="0" i="0" dirty="0" err="1">
                <a:solidFill>
                  <a:srgbClr val="222222"/>
                </a:solidFill>
                <a:effectLst/>
                <a:latin typeface="+mj-lt"/>
              </a:rPr>
              <a:t>harmonised</a:t>
            </a:r>
            <a:r>
              <a:rPr lang="en-US" sz="1400" b="0" i="0" dirty="0">
                <a:solidFill>
                  <a:srgbClr val="222222"/>
                </a:solidFill>
                <a:effectLst/>
                <a:latin typeface="+mj-lt"/>
              </a:rPr>
              <a:t> technical conditions for short-range devices in the 874 MHz to 876 MHz and 915 MHz to 921 MHz frequency bands was </a:t>
            </a:r>
            <a:r>
              <a:rPr lang="en-US" sz="1400" b="0" i="0" dirty="0">
                <a:solidFill>
                  <a:srgbClr val="222222"/>
                </a:solidFill>
                <a:effectLst/>
                <a:latin typeface="+mj-lt"/>
                <a:hlinkClick r:id="rId3"/>
              </a:rPr>
              <a:t>published</a:t>
            </a:r>
            <a:r>
              <a:rPr lang="en-US" sz="1400" b="0" i="0" dirty="0">
                <a:solidFill>
                  <a:srgbClr val="222222"/>
                </a:solidFill>
                <a:effectLst/>
                <a:latin typeface="+mj-lt"/>
              </a:rPr>
              <a:t>.</a:t>
            </a:r>
            <a:endParaRPr lang="en-US" sz="1400" dirty="0">
              <a:solidFill>
                <a:schemeClr val="tx1"/>
              </a:solidFill>
              <a:latin typeface="+mj-lt"/>
            </a:endParaRPr>
          </a:p>
          <a:p>
            <a:pPr marL="630238" marR="117475" lvl="1" indent="-230188" algn="just">
              <a:buClrTx/>
              <a:buFont typeface="Times New Roman" pitchFamily="16" charset="0"/>
              <a:buChar char="•"/>
              <a:tabLst>
                <a:tab pos="230188" algn="l"/>
              </a:tabLst>
            </a:pPr>
            <a:r>
              <a:rPr lang="en-US" sz="1600" dirty="0">
                <a:solidFill>
                  <a:schemeClr val="tx1"/>
                </a:solidFill>
              </a:rPr>
              <a:t>UK</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28 March 2025, Ofcom </a:t>
            </a:r>
            <a:r>
              <a:rPr lang="en-US" sz="1400" dirty="0">
                <a:solidFill>
                  <a:schemeClr val="tx1"/>
                </a:solidFill>
                <a:hlinkClick r:id="rId4"/>
              </a:rPr>
              <a:t>published</a:t>
            </a:r>
            <a:r>
              <a:rPr lang="en-US" sz="1400" dirty="0">
                <a:solidFill>
                  <a:schemeClr val="tx1"/>
                </a:solidFill>
              </a:rPr>
              <a:t> the final version of the Plans of Work 2025/26 as well as the administrations’ response to selected received comments following the consultation in December 2024.</a:t>
            </a:r>
          </a:p>
          <a:p>
            <a:pPr marL="630238" marR="117475" lvl="1" indent="-230188" algn="just">
              <a:buClrTx/>
              <a:buFont typeface="Times New Roman" pitchFamily="16" charset="0"/>
              <a:buChar char="•"/>
              <a:tabLst>
                <a:tab pos="230188" algn="l"/>
              </a:tabLst>
            </a:pPr>
            <a:r>
              <a:rPr lang="en-US" sz="1600" dirty="0">
                <a:solidFill>
                  <a:schemeClr val="tx1"/>
                </a:solidFill>
              </a:rPr>
              <a:t>Saudi Arabia</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28 April 2025, CSA </a:t>
            </a:r>
            <a:r>
              <a:rPr lang="en-US" sz="1400" dirty="0">
                <a:solidFill>
                  <a:schemeClr val="tx1"/>
                </a:solidFill>
                <a:hlinkClick r:id="rId5"/>
              </a:rPr>
              <a:t>published</a:t>
            </a:r>
            <a:r>
              <a:rPr lang="en-US" sz="1400" dirty="0">
                <a:solidFill>
                  <a:schemeClr val="tx1"/>
                </a:solidFill>
              </a:rPr>
              <a:t> the final version of the position paper “Position Paper on IoT and M2M in Qatar” following the consultation in August 2024.</a:t>
            </a:r>
            <a:endParaRPr lang="en-US" sz="1800" spc="-5" dirty="0">
              <a:cs typeface="Arial"/>
            </a:endParaRPr>
          </a:p>
          <a:p>
            <a:pPr marL="230188" marR="117475" indent="-230188" algn="just">
              <a:buFont typeface="Times New Roman" pitchFamily="16" charset="0"/>
              <a:buChar char="•"/>
              <a:tabLst>
                <a:tab pos="230188" algn="l"/>
              </a:tabLst>
            </a:pPr>
            <a:r>
              <a:rPr lang="en-US" sz="1800" spc="-5">
                <a:cs typeface="Arial"/>
              </a:rPr>
              <a:t>Americas</a:t>
            </a: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Vietnam</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October 2024, MIC published the </a:t>
            </a:r>
            <a:r>
              <a:rPr lang="en-US" sz="1400" dirty="0">
                <a:solidFill>
                  <a:schemeClr val="tx1"/>
                </a:solidFill>
                <a:hlinkClick r:id="rId6"/>
              </a:rPr>
              <a:t>decision</a:t>
            </a:r>
            <a:r>
              <a:rPr lang="en-US" sz="1400" dirty="0">
                <a:solidFill>
                  <a:schemeClr val="tx1"/>
                </a:solidFill>
              </a:rPr>
              <a:t> on 31 March 2025 to proceed with the proposal to  allocate 5925 MHz to 6425 MHz for indoor and outdoor license-exempt Wi-Fi operation.  The effective date is 15 May 2025.</a:t>
            </a:r>
            <a:endParaRPr lang="en-US" sz="1600" dirty="0">
              <a:solidFill>
                <a:schemeClr val="tx1"/>
              </a:solidFill>
            </a:endParaRPr>
          </a:p>
          <a:p>
            <a:pPr marL="1030288" marR="117475" lvl="2" indent="-230188" algn="just">
              <a:buClrTx/>
              <a:buFont typeface="Times New Roman" pitchFamily="16" charset="0"/>
              <a:buChar char="•"/>
              <a:tabLst>
                <a:tab pos="230188" algn="l"/>
              </a:tabLst>
            </a:pPr>
            <a:endParaRPr lang="en-US" sz="1600" dirty="0">
              <a:solidFill>
                <a:schemeClr val="tx1"/>
              </a:solidFil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 May 2025</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571855433"/>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May 2025 wireless interim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(credited session)</a:t>
                      </a:r>
                    </a:p>
                  </a:txBody>
                  <a:tcPr/>
                </a:tc>
                <a:tc>
                  <a:txBody>
                    <a:bodyPr/>
                    <a:lstStyle/>
                    <a:p>
                      <a:r>
                        <a:rPr lang="en-US" sz="1500" baseline="0" dirty="0"/>
                        <a:t>Tuesday, 13 May 2025, 10:30am CET to 12:30pm CET</a:t>
                      </a:r>
                    </a:p>
                    <a:p>
                      <a:r>
                        <a:rPr lang="en-US" sz="1500" baseline="0" dirty="0"/>
                        <a:t>Thursday, 15 May 2025, 8:00am CET to 12:30pm CET</a:t>
                      </a:r>
                    </a:p>
                  </a:txBody>
                  <a:tcPr anchor="ctr"/>
                </a:tc>
                <a:extLst>
                  <a:ext uri="{0D108BD9-81ED-4DB2-BD59-A6C34878D82A}">
                    <a16:rowId xmlns:a16="http://schemas.microsoft.com/office/drawing/2014/main" val="89635012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22 May 2025</a:t>
                      </a:r>
                      <a:r>
                        <a:rPr lang="en-US" sz="1500" baseline="0" dirty="0"/>
                        <a:t>, 3:00pm ET to 3:55pm ET</a:t>
                      </a:r>
                    </a:p>
                  </a:txBody>
                  <a:tcPr anchor="ctr"/>
                </a:tc>
                <a:extLst>
                  <a:ext uri="{0D108BD9-81ED-4DB2-BD59-A6C34878D82A}">
                    <a16:rowId xmlns:a16="http://schemas.microsoft.com/office/drawing/2014/main" val="1856939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29 May 2025</a:t>
                      </a:r>
                      <a:r>
                        <a:rPr lang="en-US" sz="1500" baseline="0" dirty="0"/>
                        <a:t>, 3:00pm ET to 3:55pm ET</a:t>
                      </a:r>
                    </a:p>
                  </a:txBody>
                  <a:tcPr anchor="ctr"/>
                </a:tc>
                <a:extLst>
                  <a:ext uri="{0D108BD9-81ED-4DB2-BD59-A6C34878D82A}">
                    <a16:rowId xmlns:a16="http://schemas.microsoft.com/office/drawing/2014/main" val="2109819162"/>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10" name="Content Placeholder 2"/>
          <p:cNvSpPr txBox="1">
            <a:spLocks/>
          </p:cNvSpPr>
          <p:nvPr/>
        </p:nvSpPr>
        <p:spPr bwMode="auto">
          <a:xfrm>
            <a:off x="762000" y="1533334"/>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May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6 February 2025</a:t>
            </a:r>
          </a:p>
          <a:p>
            <a:pPr marL="630238" marR="117475" lvl="1" indent="-230188" algn="just">
              <a:buFont typeface="Times New Roman" pitchFamily="16" charset="0"/>
              <a:buChar char="•"/>
              <a:tabLst>
                <a:tab pos="230188" algn="l"/>
              </a:tabLst>
            </a:pPr>
            <a:r>
              <a:rPr lang="en-US" sz="1400" strike="sngStrike" kern="0" dirty="0">
                <a:solidFill>
                  <a:srgbClr val="FF0000"/>
                </a:solidFill>
                <a:latin typeface="Times New Roman" panose="02020603050405020304" pitchFamily="18" charset="0"/>
                <a:ea typeface="Times New Roman" panose="02020603050405020304" pitchFamily="18" charset="0"/>
              </a:rPr>
              <a:t>Group rate is available </a:t>
            </a:r>
            <a:r>
              <a:rPr lang="en-US" sz="1400" strike="sngStrike" kern="0" dirty="0">
                <a:solidFill>
                  <a:srgbClr val="FF0000"/>
                </a:solidFill>
              </a:rPr>
              <a:t>until 11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6248399" y="1548413"/>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a:solidFill>
                  <a:schemeClr val="tx1"/>
                </a:solidFill>
                <a:latin typeface="+mj-lt"/>
                <a:cs typeface="Arial" panose="020B0604020202020204" pitchFamily="34" charset="0"/>
              </a:rPr>
              <a:t>14 March </a:t>
            </a:r>
            <a:r>
              <a:rPr lang="en-US" altLang="en-US" sz="1800" b="1" dirty="0">
                <a:solidFill>
                  <a:schemeClr val="tx1"/>
                </a:solidFill>
                <a:latin typeface="+mj-lt"/>
                <a:cs typeface="Arial" panose="020B0604020202020204" pitchFamily="34" charset="0"/>
              </a:rPr>
              <a:t>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6</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Draft response to South Africa ICASA’s consultation on Draft National Radio Frequency Plan</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81013</TotalTime>
  <Words>2019</Words>
  <Application>Microsoft Office PowerPoint</Application>
  <PresentationFormat>Widescreen</PresentationFormat>
  <Paragraphs>352</Paragraphs>
  <Slides>17</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South Africa ICASA’s consultation  on Draft National Radio Frequency Plan</vt:lpstr>
      <vt:lpstr>Status of ongoing consultations</vt:lpstr>
      <vt:lpstr>General discussion items</vt:lpstr>
      <vt:lpstr>Meeting schedule – May 2025</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18-25/0047r0</dc:title>
  <dc:creator>Edward Au</dc:creator>
  <cp:keywords>8 May 2025</cp:keywords>
  <cp:lastModifiedBy>Edward Au</cp:lastModifiedBy>
  <cp:revision>6700</cp:revision>
  <cp:lastPrinted>1601-01-01T00:00:00Z</cp:lastPrinted>
  <dcterms:created xsi:type="dcterms:W3CDTF">2016-03-03T14:54:45Z</dcterms:created>
  <dcterms:modified xsi:type="dcterms:W3CDTF">2025-05-06T21:12:38Z</dcterms:modified>
  <cp:category>IEEE 802.18 RR-TAG agenda</cp:category>
</cp:coreProperties>
</file>