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1179" r:id="rId12"/>
    <p:sldId id="877" r:id="rId13"/>
    <p:sldId id="94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802.18-25/0047r0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46&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icasa.org.za/legislation-and-regulations/draft-radio-frequency-plan-2025-nrfp"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45&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casa.org.za/legislation-and-regulations/draft-radio-frequency-plan-2025-nrfp" TargetMode="External"/><Relationship Id="rId5" Type="http://schemas.openxmlformats.org/officeDocument/2006/relationships/hyperlink" Target="https://www.icasa.org.za/legislation-and-regulations/draft-regulations-on-the-dynamic-spectrum-access" TargetMode="External"/><Relationship Id="rId4" Type="http://schemas.openxmlformats.org/officeDocument/2006/relationships/hyperlink" Target="https://cmc.iq/ar/%d8%a7%d8%b3%d8%aa%d8%b4%d8%a7%d8%b1%d8%a9-%d8%b9%d8%a7%d9%85%d8%a9-%d9%85%d8%b3%d9%88%d8%af%d8%a9-%d8%a7%d9%84%d9%84%d8%a7%d8%a6%d8%ad%d8%a9-%d8%a7%d9%84%d8%aa%d9%86%d8%b8%d9%8a%d9%85%d9%8a%d8%a9-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ic.gov.vn/van-ban-phap-luat/du-thao/2210.htm" TargetMode="External"/><Relationship Id="rId5" Type="http://schemas.openxmlformats.org/officeDocument/2006/relationships/hyperlink" Target="https://www.cra.gov.qa/document/position-paper-on-iot-and-m2m-in-qatar"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May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8 May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 May 2025 RR-TAG call as shown in the document </a:t>
            </a:r>
            <a:r>
              <a:rPr lang="en-US" sz="1800" spc="-5" dirty="0">
                <a:solidFill>
                  <a:srgbClr val="FF0000"/>
                </a:solidFill>
                <a:latin typeface="+mj-lt"/>
                <a:cs typeface="Arial"/>
                <a:hlinkClick r:id="rId3"/>
              </a:rPr>
              <a:t>18-25/0046r0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South Africa ICASA’s consultation </a:t>
            </a:r>
            <a:br>
              <a:rPr lang="en-US" sz="2800" dirty="0">
                <a:solidFill>
                  <a:srgbClr val="0070C0"/>
                </a:solidFill>
              </a:rPr>
            </a:br>
            <a:r>
              <a:rPr lang="en-US" sz="2800" dirty="0">
                <a:solidFill>
                  <a:srgbClr val="0070C0"/>
                </a:solidFill>
              </a:rPr>
              <a:t>on Draft National Radio Frequency Plan</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National radio frequency plan 2025 (NRFP)</a:t>
            </a:r>
          </a:p>
          <a:p>
            <a:pPr marL="630238" marR="117475" lvl="1" indent="-230188" algn="just">
              <a:buChar char="•"/>
              <a:tabLst>
                <a:tab pos="230188" algn="l"/>
              </a:tabLst>
            </a:pPr>
            <a:r>
              <a:rPr lang="en-US" sz="1600" spc="-5" dirty="0">
                <a:cs typeface="Arial"/>
              </a:rPr>
              <a:t>Publication date:  7 April 2025</a:t>
            </a:r>
          </a:p>
          <a:p>
            <a:pPr marL="630238" marR="117475" lvl="1" indent="-230188" algn="just">
              <a:buChar char="•"/>
              <a:tabLst>
                <a:tab pos="230188" algn="l"/>
              </a:tabLst>
            </a:pPr>
            <a:r>
              <a:rPr lang="en-US" sz="1600" spc="-5" dirty="0">
                <a:cs typeface="Arial"/>
              </a:rPr>
              <a:t>Closing date for response:  30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https://www.icasa.org.za/legislation-and-regulations/draft-radio-frequency-plan-2025-nrfp</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18-25/0045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Iraqi CMC:  </a:t>
            </a:r>
            <a:r>
              <a:rPr lang="en-US" sz="1400" spc="-5" dirty="0">
                <a:solidFill>
                  <a:schemeClr val="tx1"/>
                </a:solidFill>
                <a:cs typeface="Arial"/>
                <a:hlinkClick r:id="rId4"/>
              </a:rPr>
              <a:t>Draft regulation on Short Range Devices (SRD) and UWB</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5"/>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6"/>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a:t>
            </a:r>
            <a:r>
              <a:rPr lang="en-US" sz="2800">
                <a:solidFill>
                  <a:srgbClr val="0070C0"/>
                </a:solidFill>
              </a:rPr>
              <a:t>discussion 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 following the consultation in December 2024.</a:t>
            </a:r>
          </a:p>
          <a:p>
            <a:pPr marL="630238" marR="117475" lvl="1" indent="-230188" algn="just">
              <a:buClrTx/>
              <a:buFont typeface="Times New Roman" pitchFamily="16" charset="0"/>
              <a:buChar char="•"/>
              <a:tabLst>
                <a:tab pos="230188" algn="l"/>
              </a:tabLst>
            </a:pPr>
            <a:r>
              <a:rPr lang="en-US" sz="1600" dirty="0">
                <a:solidFill>
                  <a:schemeClr val="tx1"/>
                </a:solidFill>
              </a:rPr>
              <a:t>Saudi Arabia</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April 2025, CSA </a:t>
            </a:r>
            <a:r>
              <a:rPr lang="en-US" sz="1400" dirty="0">
                <a:solidFill>
                  <a:schemeClr val="tx1"/>
                </a:solidFill>
                <a:hlinkClick r:id="rId5"/>
              </a:rPr>
              <a:t>published</a:t>
            </a:r>
            <a:r>
              <a:rPr lang="en-US" sz="1400" dirty="0">
                <a:solidFill>
                  <a:schemeClr val="tx1"/>
                </a:solidFill>
              </a:rPr>
              <a:t> the final version of the position paper “Position Paper on IoT and M2M in Qatar” following the consultation in August 2024.</a:t>
            </a:r>
            <a:endParaRPr lang="en-US" sz="1800" spc="-5" dirty="0">
              <a:cs typeface="Arial"/>
            </a:endParaRPr>
          </a:p>
          <a:p>
            <a:pPr marL="230188" marR="117475" indent="-230188" algn="just">
              <a:buFont typeface="Times New Roman" pitchFamily="16" charset="0"/>
              <a:buChar char="•"/>
              <a:tabLst>
                <a:tab pos="230188" algn="l"/>
              </a:tabLst>
            </a:pPr>
            <a:r>
              <a:rPr lang="en-US" sz="1800" spc="-5">
                <a:cs typeface="Arial"/>
              </a:rPr>
              <a:t>Americas</a:t>
            </a: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6"/>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 May 2025</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71855433"/>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May 2025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(credited session)</a:t>
                      </a:r>
                    </a:p>
                  </a:txBody>
                  <a:tcPr/>
                </a:tc>
                <a:tc>
                  <a:txBody>
                    <a:bodyPr/>
                    <a:lstStyle/>
                    <a:p>
                      <a:r>
                        <a:rPr lang="en-US" sz="1500" baseline="0" dirty="0"/>
                        <a:t>Tuesday, 13 May 2025, 10:30am CET to 12:30pm CET</a:t>
                      </a:r>
                    </a:p>
                    <a:p>
                      <a:r>
                        <a:rPr lang="en-US" sz="1500" baseline="0" dirty="0"/>
                        <a:t>Thursday, 15 May 2025, 8:00am CET to 12:30pm CET</a:t>
                      </a:r>
                    </a:p>
                  </a:txBody>
                  <a:tcPr anchor="ctr"/>
                </a:tc>
                <a:extLst>
                  <a:ext uri="{0D108BD9-81ED-4DB2-BD59-A6C34878D82A}">
                    <a16:rowId xmlns:a16="http://schemas.microsoft.com/office/drawing/2014/main" val="8963501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22 May 2025</a:t>
                      </a:r>
                      <a:r>
                        <a:rPr lang="en-US" sz="1500" baseline="0" dirty="0"/>
                        <a:t>, 3:00pm ET to 3:55pm ET</a:t>
                      </a:r>
                    </a:p>
                  </a:txBody>
                  <a:tcPr anchor="ctr"/>
                </a:tc>
                <a:extLst>
                  <a:ext uri="{0D108BD9-81ED-4DB2-BD59-A6C34878D82A}">
                    <a16:rowId xmlns:a16="http://schemas.microsoft.com/office/drawing/2014/main" val="185693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29 May 2025</a:t>
                      </a:r>
                      <a:r>
                        <a:rPr lang="en-US" sz="1500" baseline="0" dirty="0"/>
                        <a:t>, 3:00pm ET to 3:55pm ET</a:t>
                      </a:r>
                    </a:p>
                  </a:txBody>
                  <a:tcPr anchor="ctr"/>
                </a:tc>
                <a:extLst>
                  <a:ext uri="{0D108BD9-81ED-4DB2-BD59-A6C34878D82A}">
                    <a16:rowId xmlns:a16="http://schemas.microsoft.com/office/drawing/2014/main" val="2109819162"/>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strike="sngStrike" kern="0" dirty="0">
                <a:solidFill>
                  <a:srgbClr val="FF0000"/>
                </a:solidFill>
                <a:latin typeface="Times New Roman" panose="02020603050405020304" pitchFamily="18" charset="0"/>
                <a:ea typeface="Times New Roman" panose="02020603050405020304" pitchFamily="18" charset="0"/>
              </a:rPr>
              <a:t>Group rate is available </a:t>
            </a:r>
            <a:r>
              <a:rPr lang="en-US" sz="1400" strike="sngStrike"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May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May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May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South Africa ICASA’s consultation on Draft National Radio Frequency Plan</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81013</TotalTime>
  <Words>2019</Words>
  <Application>Microsoft Office PowerPoint</Application>
  <PresentationFormat>Widescreen</PresentationFormat>
  <Paragraphs>352</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South Africa ICASA’s consultation  on Draft National Radio Frequency Plan</vt:lpstr>
      <vt:lpstr>Status of ongoing consultations</vt:lpstr>
      <vt:lpstr>General discussion items</vt:lpstr>
      <vt:lpstr>Meeting schedule – May 2025</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18-25/0047r0</dc:title>
  <dc:creator>Edward Au</dc:creator>
  <cp:keywords>8 May 2025</cp:keywords>
  <cp:lastModifiedBy>Edward Au</cp:lastModifiedBy>
  <cp:revision>6700</cp:revision>
  <cp:lastPrinted>1601-01-01T00:00:00Z</cp:lastPrinted>
  <dcterms:created xsi:type="dcterms:W3CDTF">2016-03-03T14:54:45Z</dcterms:created>
  <dcterms:modified xsi:type="dcterms:W3CDTF">2025-05-06T21:12:38Z</dcterms:modified>
  <cp:category>IEEE 802.18 RR-TAG agenda</cp:category>
</cp:coreProperties>
</file>