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76" r:id="rId3"/>
    <p:sldId id="857" r:id="rId4"/>
    <p:sldId id="908" r:id="rId5"/>
    <p:sldId id="604" r:id="rId6"/>
    <p:sldId id="624" r:id="rId7"/>
    <p:sldId id="605" r:id="rId8"/>
    <p:sldId id="843" r:id="rId9"/>
    <p:sldId id="866" r:id="rId10"/>
    <p:sldId id="845" r:id="rId11"/>
    <p:sldId id="1179" r:id="rId12"/>
    <p:sldId id="1180" r:id="rId13"/>
    <p:sldId id="1182" r:id="rId14"/>
    <p:sldId id="1183" r:id="rId15"/>
    <p:sldId id="877" r:id="rId16"/>
    <p:sldId id="942" r:id="rId17"/>
    <p:sldId id="1181" r:id="rId18"/>
    <p:sldId id="898" r:id="rId19"/>
    <p:sldId id="933"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102" d="100"/>
          <a:sy n="102" d="100"/>
        </p:scale>
        <p:origin x="1260" y="31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A55A31-4C2E-E803-0863-521674CA27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2818B2-0089-64B2-5593-85891BB9477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18CD9B3B-05A8-D9E0-D535-D280473F9AC9}"/>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99E95968-1AE6-3F86-2F08-930CCC67B303}"/>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D18C7486-FDFB-566D-3022-32031F31F33B}"/>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15EBB44-1F56-8B17-910C-A6563872EB87}"/>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4A8816E-12CE-D91D-2FDE-BEF64FB88895}"/>
              </a:ext>
            </a:extLst>
          </p:cNvPr>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463913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2AD84E-627F-E0C8-F17C-1BF219C6D0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E1C6F6-18C1-6DBF-3BBB-4E48027B920B}"/>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D58C43E-A258-73F9-0A24-204ED722A02F}"/>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1B5696B-4384-F905-C482-BA035C6D51EB}"/>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4B79A12D-BBC5-97AF-AE31-1DF4A4EF4D1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7B7C0A3D-E74D-DE63-7EDF-A6B57C3E06B9}"/>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BF7F471A-7067-C495-E34B-64C3AA27A5C6}"/>
              </a:ext>
            </a:extLst>
          </p:cNvPr>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147485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F5ED00-6AEB-4A36-0B1D-A0D3C1B98B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8B15F0-C9E1-ADE4-26EA-D4AA46E70752}"/>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1B28A666-790C-9689-646B-C83C48BAE7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29DB06A0-6AE4-B0B3-9D63-61897F8F537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3E194E8-4396-0CF6-4144-989572E7E51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CE3A5D0-3F82-B0FC-E6F7-D8E1BDBDE65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13BEDA1-83BE-1DF2-D9BA-8A25C4AE22B8}"/>
              </a:ext>
            </a:extLst>
          </p:cNvPr>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455918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442A2-8046-EC24-34F2-702D253AE4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07CBB6-659E-DF47-10E6-2B45191FB89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2326C58-2F97-CC2F-C036-D6AE0B4BF4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511FF3-A12E-8498-2473-A5077364CF3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D9F9F62-879C-2889-92C4-370C3A042D8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4018FF0-FFA6-00F4-3443-3B4CFB86106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B0E75064-71F2-51FD-84C5-9CC35AA23F2A}"/>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21243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802.18-25/0044r1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43&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3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docs.fcc.gov/public/attachments/FCC-25-20A1.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42&amp;is_group=0000&amp;is_year=2025"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www.icasa.org.za/legislation-and-regulations/draft-radio-frequency-plan-2025-nrfp"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docs.fcc.gov/public/attachments/DOC-410031A1.pdf" TargetMode="External"/><Relationship Id="rId5" Type="http://schemas.openxmlformats.org/officeDocument/2006/relationships/hyperlink" Target="https://cmc.iq/ar/%d8%a7%d8%b3%d8%aa%d8%b4%d8%a7%d8%b1%d8%a9-%d8%b9%d8%a7%d9%85%d8%a9-%d9%85%d8%b3%d9%88%d8%af%d8%a9-%d8%a7%d9%84%d9%84%d8%a7%d8%a6%d8%ad%d8%a9-%d8%a7%d9%84%d8%aa%d9%86%d8%b8%d9%8a%d9%85%d9%8a%d8%a9-2/" TargetMode="External"/><Relationship Id="rId4" Type="http://schemas.openxmlformats.org/officeDocument/2006/relationships/hyperlink" Target="https://www.acma.gov.au/consultations/2025-03/remaking-low-interference-potential-devices-class-licence" TargetMode="External"/><Relationship Id="rId9"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docs.fcc.gov/public/attachments/DA-25-219A1.pdf" TargetMode="External"/><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cept.org/ecc/tools-and-services/ecc-consultatio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miit.gov.cn/zwgk/zcwj/wjfb/tz/art/2025/art_f799fcfdec5e46dc8953a94179ac2b56.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ic.gov.vn/van-ban-phap-luat/du-thao/2210.htm"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web.cvent.com/event/b4fe1917-82ff-44d5-b34a-afe989945a9e/summary" TargetMode="External"/><Relationship Id="rId5" Type="http://schemas.openxmlformats.org/officeDocument/2006/relationships/hyperlink" Target="https://web.cvent.com/event/b4fe1917-82ff-44d5-b34a-afe989945a9e/regPage:6347d711-a8f5-4bf7-8bb9-de7dade7d091" TargetMode="External"/><Relationship Id="rId4" Type="http://schemas.openxmlformats.org/officeDocument/2006/relationships/hyperlink" Target="https://touchpoint.eventsair.com/2025-may-ieee-802-wireless-interim-session"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 May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457200" y="271023"/>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800" kern="0" dirty="0">
                <a:solidFill>
                  <a:srgbClr val="000000"/>
                </a:solidFill>
                <a:effectLst/>
                <a:latin typeface="Times New Roman" panose="02020603050405020304" pitchFamily="18" charset="0"/>
                <a:ea typeface="Times New Roman" panose="02020603050405020304" pitchFamily="18" charset="0"/>
              </a:rPr>
              <a:t> Dave Halasz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Pelin Salem</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with unanimous consent</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24 April 2025 RR-TAG call as shown in the document </a:t>
            </a:r>
            <a:r>
              <a:rPr lang="en-US" sz="1800" spc="-5" dirty="0">
                <a:solidFill>
                  <a:srgbClr val="FF0000"/>
                </a:solidFill>
                <a:latin typeface="+mj-lt"/>
                <a:cs typeface="Arial"/>
                <a:hlinkClick r:id="rId3"/>
              </a:rPr>
              <a:t>18-25/0043r0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Tuncer </a:t>
            </a:r>
            <a:r>
              <a:rPr lang="en-US" sz="1600" spc="-5" dirty="0" err="1">
                <a:latin typeface="+mj-lt"/>
                <a:cs typeface="Arial"/>
              </a:rPr>
              <a:t>Baykas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Dave Halasz</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re LIPD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Remaking the low interference potential devices class </a:t>
            </a:r>
            <a:r>
              <a:rPr lang="en-US" sz="1800" dirty="0" err="1"/>
              <a:t>licence</a:t>
            </a:r>
            <a:endParaRPr lang="en-US" sz="1800" dirty="0"/>
          </a:p>
          <a:p>
            <a:pPr marL="630238" marR="117475" lvl="1" indent="-230188" algn="just">
              <a:buChar char="•"/>
              <a:tabLst>
                <a:tab pos="230188" algn="l"/>
              </a:tabLst>
            </a:pPr>
            <a:r>
              <a:rPr lang="en-US" sz="1600" spc="-5" dirty="0">
                <a:cs typeface="Arial"/>
              </a:rPr>
              <a:t>Publication date:  19 March 2025</a:t>
            </a:r>
          </a:p>
          <a:p>
            <a:pPr marL="630238" marR="117475" lvl="1" indent="-230188" algn="just">
              <a:buChar char="•"/>
              <a:tabLst>
                <a:tab pos="230188" algn="l"/>
              </a:tabLst>
            </a:pPr>
            <a:r>
              <a:rPr lang="en-US" sz="1600" spc="-5" dirty="0">
                <a:cs typeface="Arial"/>
              </a:rPr>
              <a:t>Closing date for response:  16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https://www.acma.gov.au/consultations/2025-03/remaking-low-interference-potential-devices-class-licence</a:t>
            </a:r>
            <a:endParaRPr lang="en-US" sz="1600" dirty="0"/>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18-25/0030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BBE31-1E00-5CEA-4070-E999946B597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8B1AEB7-869A-DE46-DF47-D725EC6600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pic>
        <p:nvPicPr>
          <p:cNvPr id="9" name="Picture 8">
            <a:extLst>
              <a:ext uri="{FF2B5EF4-FFF2-40B4-BE49-F238E27FC236}">
                <a16:creationId xmlns:a16="http://schemas.microsoft.com/office/drawing/2014/main" id="{A15CF7E6-F5C0-7C60-1D61-57225D90C2C2}"/>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B311687-0DA9-2D9E-F8FE-69154FFB7FD4}"/>
              </a:ext>
            </a:extLst>
          </p:cNvPr>
          <p:cNvSpPr>
            <a:spLocks noGrp="1"/>
          </p:cNvSpPr>
          <p:nvPr>
            <p:ph type="dt" idx="15"/>
          </p:nvPr>
        </p:nvSpPr>
        <p:spPr>
          <a:xfrm>
            <a:off x="914400" y="336550"/>
            <a:ext cx="3048000" cy="273050"/>
          </a:xfrm>
        </p:spPr>
        <p:txBody>
          <a:bodyPr/>
          <a:lstStyle/>
          <a:p>
            <a:r>
              <a:rPr lang="en-US" dirty="0"/>
              <a:t>May 2025</a:t>
            </a:r>
            <a:endParaRPr lang="en-GB" dirty="0"/>
          </a:p>
        </p:txBody>
      </p:sp>
      <p:sp>
        <p:nvSpPr>
          <p:cNvPr id="5" name="Content Placeholder 2">
            <a:extLst>
              <a:ext uri="{FF2B5EF4-FFF2-40B4-BE49-F238E27FC236}">
                <a16:creationId xmlns:a16="http://schemas.microsoft.com/office/drawing/2014/main" id="{10C463A4-A34F-1A7F-9073-F6DAF83B512E}"/>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18-25/0030r</a:t>
            </a:r>
            <a:r>
              <a:rPr lang="en-GB" sz="1800" dirty="0">
                <a:solidFill>
                  <a:srgbClr val="FF0000"/>
                </a:solidFill>
              </a:rPr>
              <a:t>3</a:t>
            </a:r>
            <a:r>
              <a:rPr lang="en-GB" sz="1800" dirty="0">
                <a:solidFill>
                  <a:schemeClr val="accent2"/>
                </a:solidFill>
              </a:rPr>
              <a:t> </a:t>
            </a:r>
            <a:r>
              <a:rPr lang="en-US" sz="1800" spc="-5" dirty="0">
                <a:cs typeface="Arial"/>
              </a:rPr>
              <a:t>in response to the Australian Communications and Media Authority (ACMA)’s </a:t>
            </a:r>
            <a:r>
              <a:rPr lang="en-US" sz="1800" spc="-5" dirty="0">
                <a:solidFill>
                  <a:schemeClr val="tx1"/>
                </a:solidFill>
                <a:cs typeface="Arial"/>
              </a:rPr>
              <a:t>consultation </a:t>
            </a:r>
            <a:r>
              <a:rPr lang="en-US" sz="1800" dirty="0"/>
              <a:t>“Remaking the low interference potential devices class </a:t>
            </a:r>
            <a:r>
              <a:rPr lang="en-US" sz="1800" dirty="0" err="1"/>
              <a:t>licence</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ACMA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Pelin Salem</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13Y,  0N,  3A (Pass)</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r>
              <a:rPr lang="en-US" sz="1600" spc="-5" dirty="0">
                <a:solidFill>
                  <a:srgbClr val="FF0000"/>
                </a:solidFill>
                <a:latin typeface="+mj-lt"/>
                <a:cs typeface="Arial"/>
              </a:rPr>
              <a:t>	</a:t>
            </a:r>
            <a:r>
              <a:rPr lang="en-US" sz="1600" spc="-5" dirty="0">
                <a:solidFill>
                  <a:schemeClr val="tx1"/>
                </a:solidFill>
                <a:latin typeface="+mj-lt"/>
                <a:cs typeface="Arial"/>
              </a:rPr>
              <a:t>NOTE: 15 out of 15 Voters voted.</a:t>
            </a: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4" name="Rectangle 2">
            <a:extLst>
              <a:ext uri="{FF2B5EF4-FFF2-40B4-BE49-F238E27FC236}">
                <a16:creationId xmlns:a16="http://schemas.microsoft.com/office/drawing/2014/main" id="{228F0B42-AC25-A73D-95CF-DFB5B2A8014E}"/>
              </a:ext>
            </a:extLst>
          </p:cNvPr>
          <p:cNvSpPr txBox="1">
            <a:spLocks noChangeArrowheads="1"/>
          </p:cNvSpPr>
          <p:nvPr/>
        </p:nvSpPr>
        <p:spPr bwMode="auto">
          <a:xfrm>
            <a:off x="987007" y="62150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Australia ACMA’s consultation re LIPD (2)</a:t>
            </a:r>
          </a:p>
        </p:txBody>
      </p:sp>
    </p:spTree>
    <p:extLst>
      <p:ext uri="{BB962C8B-B14F-4D97-AF65-F5344CB8AC3E}">
        <p14:creationId xmlns:p14="http://schemas.microsoft.com/office/powerpoint/2010/main" val="155377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74B3A-F7D9-5085-252B-002DAB1A838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BFC0D9A-52DE-37A4-9816-14CD1C2BAED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a:extLst>
              <a:ext uri="{FF2B5EF4-FFF2-40B4-BE49-F238E27FC236}">
                <a16:creationId xmlns:a16="http://schemas.microsoft.com/office/drawing/2014/main" id="{39096F8C-3177-2D58-F0D6-AF4637FB75C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USA FCC’s notice of inquiry re PNT (1)</a:t>
            </a:r>
          </a:p>
        </p:txBody>
      </p:sp>
      <p:sp>
        <p:nvSpPr>
          <p:cNvPr id="10" name="Content Placeholder 2">
            <a:extLst>
              <a:ext uri="{FF2B5EF4-FFF2-40B4-BE49-F238E27FC236}">
                <a16:creationId xmlns:a16="http://schemas.microsoft.com/office/drawing/2014/main" id="{C1FD7EB0-F302-475F-C029-F1319614CE19}"/>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Promoting the Development of Positioning, Navigation, and Timing Technologies and Solutions (WT Docket No. 25-110)</a:t>
            </a:r>
          </a:p>
          <a:p>
            <a:pPr marL="630238" marR="117475" lvl="1" indent="-230188" algn="just">
              <a:buChar char="•"/>
              <a:tabLst>
                <a:tab pos="230188" algn="l"/>
              </a:tabLst>
            </a:pPr>
            <a:r>
              <a:rPr lang="en-US" sz="1600" spc="-5" dirty="0">
                <a:cs typeface="Arial"/>
              </a:rPr>
              <a:t>Publication date:  27 March 2025</a:t>
            </a:r>
          </a:p>
          <a:p>
            <a:pPr marL="630238" marR="117475" lvl="1" indent="-230188" algn="just">
              <a:buChar char="•"/>
              <a:tabLst>
                <a:tab pos="230188" algn="l"/>
              </a:tabLst>
            </a:pPr>
            <a:r>
              <a:rPr lang="en-US" sz="1600" spc="-5" dirty="0">
                <a:cs typeface="Arial"/>
              </a:rPr>
              <a:t>Closing date for response:  28 April 2025</a:t>
            </a:r>
          </a:p>
          <a:p>
            <a:pPr marL="630238" marR="117475" lvl="1" indent="-230188" algn="just">
              <a:buChar char="•"/>
              <a:tabLst>
                <a:tab pos="230188" algn="l"/>
              </a:tabLst>
            </a:pPr>
            <a:r>
              <a:rPr lang="en-US" sz="1600" spc="-5" dirty="0">
                <a:latin typeface="+mj-lt"/>
                <a:cs typeface="Arial"/>
              </a:rPr>
              <a:t>Closing date for reply comment:  13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https://docs.fcc.gov/public/attachments/FCC-25-20A1.pdf</a:t>
            </a:r>
            <a:r>
              <a:rPr lang="en-CA"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18-25/0042</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4FE141D8-54FC-6DDA-56F2-2DB838A61133}"/>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D7250882-D49C-E585-D242-E0B1A02FEEF1}"/>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601397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8D236-6611-1B8B-73C4-64ABA076BCEF}"/>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722A2A44-C275-BAE2-E39E-047FC6DF44C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pic>
        <p:nvPicPr>
          <p:cNvPr id="9" name="Picture 8">
            <a:extLst>
              <a:ext uri="{FF2B5EF4-FFF2-40B4-BE49-F238E27FC236}">
                <a16:creationId xmlns:a16="http://schemas.microsoft.com/office/drawing/2014/main" id="{42579580-F506-631B-F743-FE427CC36461}"/>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12764EEB-25C7-098F-2B9C-CC9BCDF096F4}"/>
              </a:ext>
            </a:extLst>
          </p:cNvPr>
          <p:cNvSpPr>
            <a:spLocks noGrp="1"/>
          </p:cNvSpPr>
          <p:nvPr>
            <p:ph type="dt" idx="15"/>
          </p:nvPr>
        </p:nvSpPr>
        <p:spPr>
          <a:xfrm>
            <a:off x="914400" y="336550"/>
            <a:ext cx="3048000" cy="273050"/>
          </a:xfrm>
        </p:spPr>
        <p:txBody>
          <a:bodyPr/>
          <a:lstStyle/>
          <a:p>
            <a:r>
              <a:rPr lang="en-US" dirty="0"/>
              <a:t>May 2025</a:t>
            </a:r>
            <a:endParaRPr lang="en-GB" dirty="0"/>
          </a:p>
        </p:txBody>
      </p:sp>
      <p:sp>
        <p:nvSpPr>
          <p:cNvPr id="5" name="Content Placeholder 2">
            <a:extLst>
              <a:ext uri="{FF2B5EF4-FFF2-40B4-BE49-F238E27FC236}">
                <a16:creationId xmlns:a16="http://schemas.microsoft.com/office/drawing/2014/main" id="{A20BE015-2474-3B64-542D-A658B0C57959}"/>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#4 (Technical):  Move to approve document </a:t>
            </a:r>
            <a:r>
              <a:rPr lang="en-GB" sz="1800" dirty="0">
                <a:solidFill>
                  <a:schemeClr val="accent2"/>
                </a:solidFill>
              </a:rPr>
              <a:t>18-25/0042r</a:t>
            </a:r>
            <a:r>
              <a:rPr lang="en-GB" sz="1800" dirty="0">
                <a:solidFill>
                  <a:srgbClr val="FF0000"/>
                </a:solidFill>
              </a:rPr>
              <a:t>6</a:t>
            </a:r>
            <a:r>
              <a:rPr lang="en-GB" sz="1800" dirty="0">
                <a:solidFill>
                  <a:schemeClr val="accent2"/>
                </a:solidFill>
              </a:rPr>
              <a:t> </a:t>
            </a:r>
            <a:r>
              <a:rPr lang="en-US" sz="1800" spc="-5" dirty="0">
                <a:cs typeface="Arial"/>
              </a:rPr>
              <a:t>in response to the USA FCC’s </a:t>
            </a:r>
            <a:r>
              <a:rPr lang="en-US" sz="1800" spc="-5" dirty="0">
                <a:solidFill>
                  <a:schemeClr val="tx1"/>
                </a:solidFill>
                <a:cs typeface="Arial"/>
              </a:rPr>
              <a:t>notice of inquiry </a:t>
            </a:r>
            <a:r>
              <a:rPr lang="en-US" sz="1800" dirty="0"/>
              <a:t>“Promoting the Development of Positioning, Navigation, and Timing Technologies and Solutions (WT Docket No. 25-110)”,</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FCC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Dave Halasz</a:t>
            </a:r>
          </a:p>
          <a:p>
            <a:pPr marL="630238" marR="117475" lvl="1" indent="-230188" algn="just">
              <a:buChar char="•"/>
              <a:tabLst>
                <a:tab pos="230188" algn="l"/>
              </a:tabLst>
            </a:pPr>
            <a:r>
              <a:rPr lang="en-US" sz="1600" spc="-5" dirty="0">
                <a:latin typeface="+mj-lt"/>
                <a:cs typeface="Arial"/>
              </a:rPr>
              <a:t>Seconded: Vijay </a:t>
            </a:r>
            <a:r>
              <a:rPr lang="en-US" sz="1600" spc="-5" dirty="0" err="1">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14Y,  0N,  1A. (Pass)</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r>
              <a:rPr lang="en-US" sz="1600" spc="-5" dirty="0">
                <a:latin typeface="+mj-lt"/>
                <a:cs typeface="Arial"/>
              </a:rPr>
              <a:t> NOTE: 15 out of 16 Voters voted.  Chair closed the ballot.</a:t>
            </a:r>
          </a:p>
        </p:txBody>
      </p:sp>
      <p:sp>
        <p:nvSpPr>
          <p:cNvPr id="2" name="Rectangle 2">
            <a:extLst>
              <a:ext uri="{FF2B5EF4-FFF2-40B4-BE49-F238E27FC236}">
                <a16:creationId xmlns:a16="http://schemas.microsoft.com/office/drawing/2014/main" id="{A5B26ACC-05D8-0735-E292-A0F2110F606E}"/>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USA FCC’s notice of inquiry re PNT (2)</a:t>
            </a:r>
          </a:p>
        </p:txBody>
      </p:sp>
    </p:spTree>
    <p:extLst>
      <p:ext uri="{BB962C8B-B14F-4D97-AF65-F5344CB8AC3E}">
        <p14:creationId xmlns:p14="http://schemas.microsoft.com/office/powerpoint/2010/main" val="2595468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 May 2025</a:t>
            </a:r>
          </a:p>
          <a:p>
            <a:pPr marL="1030288" marR="117475" lvl="2" indent="-230188" algn="just">
              <a:spcBef>
                <a:spcPts val="600"/>
              </a:spcBef>
              <a:buFont typeface="Times New Roman" pitchFamily="16" charset="0"/>
              <a:buChar char="•"/>
              <a:tabLst>
                <a:tab pos="230188" algn="l"/>
              </a:tabLst>
            </a:pPr>
            <a:r>
              <a:rPr lang="en-US" sz="1400" dirty="0"/>
              <a:t>Australia ACMA:  </a:t>
            </a:r>
            <a:r>
              <a:rPr lang="en-GB" sz="1400" u="sng" dirty="0">
                <a:solidFill>
                  <a:srgbClr val="0000FF"/>
                </a:solidFill>
                <a:effectLst/>
                <a:ea typeface="Times New Roman" panose="02020603050405020304" pitchFamily="18" charset="0"/>
                <a:hlinkClick r:id="rId4"/>
              </a:rPr>
              <a:t>Remaking the low interference potential devices class licence</a:t>
            </a:r>
            <a:endParaRPr lang="en-GB" sz="1400" u="sng" dirty="0">
              <a:solidFill>
                <a:srgbClr val="0000FF"/>
              </a:solidFill>
              <a:effectLst/>
              <a:ea typeface="Times New Roman" panose="02020603050405020304" pitchFamily="18" charset="0"/>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5"/>
              </a:rPr>
              <a:t>Draft regulation on Short Range Devices (SRD) and UWB</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Reply Comment - Promoting the Development of Positioning, Navigation, and Timing Technologies and Solutions (WT Docket No. 25-110)</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7"/>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8"/>
              </a:rPr>
              <a:t>National radio frequency plan 2025 (NRFP)</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2" name="Arrow: Right 1">
            <a:extLst>
              <a:ext uri="{FF2B5EF4-FFF2-40B4-BE49-F238E27FC236}">
                <a16:creationId xmlns:a16="http://schemas.microsoft.com/office/drawing/2014/main" id="{3F98B105-FEA2-F19C-8D93-293CDBBE44C0}"/>
              </a:ext>
            </a:extLst>
          </p:cNvPr>
          <p:cNvSpPr/>
          <p:nvPr/>
        </p:nvSpPr>
        <p:spPr bwMode="auto">
          <a:xfrm>
            <a:off x="914400" y="4191000"/>
            <a:ext cx="533400" cy="381000"/>
          </a:xfrm>
          <a:prstGeom prst="right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rgbClr val="FF0000"/>
              </a:solidFill>
              <a:effectLst/>
              <a:latin typeface="Times New Roman" pitchFamily="16" charset="0"/>
              <a:ea typeface="MS Gothic" charset="-128"/>
            </a:endParaRPr>
          </a:p>
        </p:txBody>
      </p:sp>
    </p:spTree>
    <p:extLst>
      <p:ext uri="{BB962C8B-B14F-4D97-AF65-F5344CB8AC3E}">
        <p14:creationId xmlns:p14="http://schemas.microsoft.com/office/powerpoint/2010/main" val="907220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4"/>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March 2025, Ofcom </a:t>
            </a:r>
            <a:r>
              <a:rPr lang="en-US" sz="1400" dirty="0">
                <a:solidFill>
                  <a:schemeClr val="tx1"/>
                </a:solidFill>
                <a:hlinkClick r:id="rId5"/>
              </a:rPr>
              <a:t>published</a:t>
            </a:r>
            <a:r>
              <a:rPr lang="en-US" sz="1400" dirty="0">
                <a:solidFill>
                  <a:schemeClr val="tx1"/>
                </a:solidFill>
              </a:rPr>
              <a:t> the final version of the Plans of Work 2025/26 as well as the administrations’ response to selected received comments as a result of the consultation in December 2024.</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FCC opens “IN RE: DELETE, DELETE, DELETE” docket (</a:t>
            </a:r>
            <a:r>
              <a:rPr lang="en-US" sz="1400" dirty="0">
                <a:solidFill>
                  <a:schemeClr val="tx1"/>
                </a:solidFill>
                <a:hlinkClick r:id="rId6"/>
              </a:rPr>
              <a:t>DA 25-219</a:t>
            </a:r>
            <a:r>
              <a:rPr lang="en-US" sz="1400" dirty="0">
                <a:solidFill>
                  <a:schemeClr val="tx1"/>
                </a:solidFill>
              </a:rPr>
              <a:t>) that seeks public opinion on “every rule, regulation, or guidance document that the FCC should eliminate for the purposes of alleviating unnecessary regulatory burdens”. Comment submission deadline is 11 April 2025. Reply comment submission deadline is 28 April 2025.</a:t>
            </a: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151DA-CEFB-324C-4F4A-05880C8A44F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1F66733-DDEA-72C8-37A7-4A8D1A0B86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a:extLst>
              <a:ext uri="{FF2B5EF4-FFF2-40B4-BE49-F238E27FC236}">
                <a16:creationId xmlns:a16="http://schemas.microsoft.com/office/drawing/2014/main" id="{177E31B4-B26D-6422-48C1-62DD7697F2B7}"/>
              </a:ext>
            </a:extLst>
          </p:cNvPr>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a:extLst>
              <a:ext uri="{FF2B5EF4-FFF2-40B4-BE49-F238E27FC236}">
                <a16:creationId xmlns:a16="http://schemas.microsoft.com/office/drawing/2014/main" id="{E6F2B81D-D0B2-BBC6-7B4F-F0ECAB3E9E1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16ACEEB1-9566-70EA-7579-018D2CA73F9D}"/>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China</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September 2023, MIIT published the </a:t>
            </a:r>
            <a:r>
              <a:rPr lang="en-US" sz="1400" dirty="0">
                <a:solidFill>
                  <a:schemeClr val="tx1"/>
                </a:solidFill>
                <a:hlinkClick r:id="rId3"/>
              </a:rPr>
              <a:t>decision</a:t>
            </a:r>
            <a:r>
              <a:rPr lang="en-US" sz="1400" dirty="0">
                <a:solidFill>
                  <a:schemeClr val="tx1"/>
                </a:solidFill>
              </a:rPr>
              <a:t> on 27 March 2025 to proceed with the proposed abolition of two normative documents re: 40-50 GHz band.</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4"/>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p:txBody>
      </p:sp>
      <p:pic>
        <p:nvPicPr>
          <p:cNvPr id="9" name="Picture 8">
            <a:extLst>
              <a:ext uri="{FF2B5EF4-FFF2-40B4-BE49-F238E27FC236}">
                <a16:creationId xmlns:a16="http://schemas.microsoft.com/office/drawing/2014/main" id="{96CC1EF5-44F8-5E85-E806-1CE49466653D}"/>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47169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154205587"/>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10" name="Content Placeholder 2"/>
          <p:cNvSpPr txBox="1">
            <a:spLocks/>
          </p:cNvSpPr>
          <p:nvPr/>
        </p:nvSpPr>
        <p:spPr bwMode="auto">
          <a:xfrm>
            <a:off x="762000" y="1533334"/>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strike="sngStrike" kern="0" dirty="0">
                <a:solidFill>
                  <a:srgbClr val="FF0000"/>
                </a:solidFill>
                <a:latin typeface="Times New Roman" panose="02020603050405020304" pitchFamily="18" charset="0"/>
                <a:ea typeface="Times New Roman" panose="02020603050405020304" pitchFamily="18" charset="0"/>
              </a:rPr>
              <a:t>Group rate is available </a:t>
            </a:r>
            <a:r>
              <a:rPr lang="en-US" sz="1400" strike="sngStrike" kern="0" dirty="0">
                <a:solidFill>
                  <a:srgbClr val="FF0000"/>
                </a:solidFill>
              </a:rPr>
              <a:t>until 11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6248399" y="1548413"/>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3:53 PM EST.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Australia ACMA’s consultation re LIPD</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USA FCC’s notice of inquiry re PNT</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81002</TotalTime>
  <Words>2591</Words>
  <Application>Microsoft Office PowerPoint</Application>
  <PresentationFormat>Widescreen</PresentationFormat>
  <Paragraphs>408</Paragraphs>
  <Slides>21</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Unicode MS</vt:lpstr>
      <vt:lpstr>Calibri</vt:lpstr>
      <vt:lpstr>Monotype Sorts</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Australia ACMA’s consultation re LIPD (1)</vt:lpstr>
      <vt:lpstr>PowerPoint Presentation</vt:lpstr>
      <vt:lpstr>USA FCC’s notice of inquiry re PNT (1)</vt:lpstr>
      <vt:lpstr>PowerPoint Presentation</vt:lpstr>
      <vt:lpstr>Status of ongoing consultations</vt:lpstr>
      <vt:lpstr>General discussion items (1)</vt:lpstr>
      <vt:lpstr>General discussion items (2)</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18-25/0044r0</dc:title>
  <dc:creator>Edward Au</dc:creator>
  <cp:keywords>1 May 2025</cp:keywords>
  <cp:lastModifiedBy>Al Petrick</cp:lastModifiedBy>
  <cp:revision>6686</cp:revision>
  <cp:lastPrinted>1601-01-01T00:00:00Z</cp:lastPrinted>
  <dcterms:created xsi:type="dcterms:W3CDTF">2016-03-03T14:54:45Z</dcterms:created>
  <dcterms:modified xsi:type="dcterms:W3CDTF">2025-05-01T23:08:55Z</dcterms:modified>
  <cp:category>IEEE 802.18 RR-TAG agenda</cp:category>
</cp:coreProperties>
</file>