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1179" r:id="rId12"/>
    <p:sldId id="1180" r:id="rId13"/>
    <p:sldId id="1182" r:id="rId14"/>
    <p:sldId id="877" r:id="rId15"/>
    <p:sldId id="942" r:id="rId16"/>
    <p:sldId id="1181"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4/17/2025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A55A31-4C2E-E803-0863-521674CA27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2818B2-0089-64B2-5593-85891BB9477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8CD9B3B-05A8-D9E0-D535-D280473F9AC9}"/>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99E95968-1AE6-3F86-2F08-930CCC67B303}"/>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D18C7486-FDFB-566D-3022-32031F31F33B}"/>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15EBB44-1F56-8B17-910C-A6563872EB87}"/>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4A8816E-12CE-D91D-2FDE-BEF64FB88895}"/>
              </a:ext>
            </a:extLst>
          </p:cNvPr>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463913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F5ED00-6AEB-4A36-0B1D-A0D3C1B98B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8B15F0-C9E1-ADE4-26EA-D4AA46E70752}"/>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B28A666-790C-9689-646B-C83C48BAE7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29DB06A0-6AE4-B0B3-9D63-61897F8F537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3E194E8-4396-0CF6-4144-989572E7E51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CE3A5D0-3F82-B0FC-E6F7-D8E1BDBDE65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13BEDA1-83BE-1DF2-D9BA-8A25C4AE22B8}"/>
              </a:ext>
            </a:extLst>
          </p:cNvPr>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1455918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442A2-8046-EC24-34F2-702D253AE4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07CBB6-659E-DF47-10E6-2B45191FB89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2326C58-2F97-CC2F-C036-D6AE0B4BF4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511FF3-A12E-8498-2473-A5077364CF3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D9F9F62-879C-2889-92C4-370C3A042D8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4018FF0-FFA6-00F4-3443-3B4CFB86106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B0E75064-71F2-51FD-84C5-9CC35AA23F2A}"/>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21243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April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802.18-25/0041r0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40&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3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docs.fcc.gov/public/attachments/FCC-25-20A1.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8" Type="http://schemas.openxmlformats.org/officeDocument/2006/relationships/hyperlink" Target="https://www.icasa.org.za/legislation-and-regulations/draft-radio-frequency-plan-2025-nrfp"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docs.fcc.gov/public/attachments/DOC-410031A1.pdf" TargetMode="External"/><Relationship Id="rId5" Type="http://schemas.openxmlformats.org/officeDocument/2006/relationships/hyperlink" Target="https://cmc.iq/ar/%d8%a7%d8%b3%d8%aa%d8%b4%d8%a7%d8%b1%d8%a9-%d8%b9%d8%a7%d9%85%d8%a9-%d9%85%d8%b3%d9%88%d8%af%d8%a9-%d8%a7%d9%84%d9%84%d8%a7%d8%a6%d8%ad%d8%a9-%d8%a7%d9%84%d8%aa%d9%86%d8%b8%d9%8a%d9%85%d9%8a%d8%a9-2/" TargetMode="External"/><Relationship Id="rId4" Type="http://schemas.openxmlformats.org/officeDocument/2006/relationships/hyperlink" Target="https://www.acma.gov.au/consultations/2025-03/remaking-low-interference-potential-devices-class-licence" TargetMode="External"/><Relationship Id="rId9"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ocs.fcc.gov/public/attachments/DA-25-219A1.pdf" TargetMode="External"/><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cept.org/ecc/tools-and-services/ecc-consultati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miit.gov.cn/zwgk/zcwj/wjfb/tz/art/2025/art_f799fcfdec5e46dc8953a94179ac2b56.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ic.gov.vn/van-ban-phap-luat/du-thao/2210.htm"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eb.cvent.com/event/b4fe1917-82ff-44d5-b34a-afe989945a9e/summary" TargetMode="External"/><Relationship Id="rId5" Type="http://schemas.openxmlformats.org/officeDocument/2006/relationships/hyperlink" Target="https://web.cvent.com/event/b4fe1917-82ff-44d5-b34a-afe989945a9e/regPage:6347d711-a8f5-4bf7-8bb9-de7dade7d091" TargetMode="External"/><Relationship Id="rId4" Type="http://schemas.openxmlformats.org/officeDocument/2006/relationships/hyperlink" Target="https://touchpoint.eventsair.com/2025-may-ieee-802-wireless-interim-session"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April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24 April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17 April 2025 RR-TAG call as shown in the document </a:t>
            </a:r>
            <a:r>
              <a:rPr lang="en-US" sz="1800" spc="-5" dirty="0">
                <a:solidFill>
                  <a:srgbClr val="FF0000"/>
                </a:solidFill>
                <a:latin typeface="+mj-lt"/>
                <a:cs typeface="Arial"/>
                <a:hlinkClick r:id="rId3"/>
              </a:rPr>
              <a:t>18-25/0040r0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re LIPD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Remaking the low interference potential devices class </a:t>
            </a:r>
            <a:r>
              <a:rPr lang="en-US" sz="1800" dirty="0" err="1"/>
              <a:t>licence</a:t>
            </a:r>
            <a:endParaRPr lang="en-US" sz="1800" dirty="0"/>
          </a:p>
          <a:p>
            <a:pPr marL="630238" marR="117475" lvl="1" indent="-230188" algn="just">
              <a:buChar char="•"/>
              <a:tabLst>
                <a:tab pos="230188" algn="l"/>
              </a:tabLst>
            </a:pPr>
            <a:r>
              <a:rPr lang="en-US" sz="1600" spc="-5" dirty="0">
                <a:cs typeface="Arial"/>
              </a:rPr>
              <a:t>Publication date:  19 March 2025</a:t>
            </a:r>
          </a:p>
          <a:p>
            <a:pPr marL="630238" marR="117475" lvl="1" indent="-230188" algn="just">
              <a:buChar char="•"/>
              <a:tabLst>
                <a:tab pos="230188" algn="l"/>
              </a:tabLst>
            </a:pPr>
            <a:r>
              <a:rPr lang="en-US" sz="1600" spc="-5" dirty="0">
                <a:cs typeface="Arial"/>
              </a:rPr>
              <a:t>Closing date for response:  16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https://www.acma.gov.au/consultations/2025-03/remaking-low-interference-potential-devices-class-licence</a:t>
            </a:r>
            <a:endParaRPr lang="en-US" sz="1600" dirty="0"/>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18-25/0030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BBE31-1E00-5CEA-4070-E999946B597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8B1AEB7-869A-DE46-DF47-D725EC6600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pic>
        <p:nvPicPr>
          <p:cNvPr id="9" name="Picture 8">
            <a:extLst>
              <a:ext uri="{FF2B5EF4-FFF2-40B4-BE49-F238E27FC236}">
                <a16:creationId xmlns:a16="http://schemas.microsoft.com/office/drawing/2014/main" id="{A15CF7E6-F5C0-7C60-1D61-57225D90C2C2}"/>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B311687-0DA9-2D9E-F8FE-69154FFB7FD4}"/>
              </a:ext>
            </a:extLst>
          </p:cNvPr>
          <p:cNvSpPr>
            <a:spLocks noGrp="1"/>
          </p:cNvSpPr>
          <p:nvPr>
            <p:ph type="dt" idx="15"/>
          </p:nvPr>
        </p:nvSpPr>
        <p:spPr>
          <a:xfrm>
            <a:off x="914400" y="336550"/>
            <a:ext cx="3048000" cy="273050"/>
          </a:xfrm>
        </p:spPr>
        <p:txBody>
          <a:bodyPr/>
          <a:lstStyle/>
          <a:p>
            <a:r>
              <a:rPr lang="en-US" dirty="0"/>
              <a:t>April 2025</a:t>
            </a:r>
            <a:endParaRPr lang="en-GB" dirty="0"/>
          </a:p>
        </p:txBody>
      </p:sp>
      <p:sp>
        <p:nvSpPr>
          <p:cNvPr id="5" name="Content Placeholder 2">
            <a:extLst>
              <a:ext uri="{FF2B5EF4-FFF2-40B4-BE49-F238E27FC236}">
                <a16:creationId xmlns:a16="http://schemas.microsoft.com/office/drawing/2014/main" id="{10C463A4-A34F-1A7F-9073-F6DAF83B512E}"/>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18-25/0030r1 [Placeholder] </a:t>
            </a:r>
            <a:r>
              <a:rPr lang="en-US" sz="1800" spc="-5" dirty="0">
                <a:cs typeface="Arial"/>
              </a:rPr>
              <a:t>in response to the Australian Communications and Media Authority (ACMA)’s </a:t>
            </a:r>
            <a:r>
              <a:rPr lang="en-US" sz="1800" spc="-5" dirty="0">
                <a:solidFill>
                  <a:schemeClr val="tx1"/>
                </a:solidFill>
                <a:cs typeface="Arial"/>
              </a:rPr>
              <a:t>consultation </a:t>
            </a:r>
            <a:r>
              <a:rPr lang="en-US" sz="1800" dirty="0"/>
              <a:t>“Remaking the low interference potential devices class </a:t>
            </a:r>
            <a:r>
              <a:rPr lang="en-US" sz="1800" dirty="0" err="1"/>
              <a:t>licence</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ACMA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4" name="Rectangle 2">
            <a:extLst>
              <a:ext uri="{FF2B5EF4-FFF2-40B4-BE49-F238E27FC236}">
                <a16:creationId xmlns:a16="http://schemas.microsoft.com/office/drawing/2014/main" id="{228F0B42-AC25-A73D-95CF-DFB5B2A8014E}"/>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Australia ACMA’s consultation re LIPD (2)</a:t>
            </a:r>
          </a:p>
        </p:txBody>
      </p:sp>
    </p:spTree>
    <p:extLst>
      <p:ext uri="{BB962C8B-B14F-4D97-AF65-F5344CB8AC3E}">
        <p14:creationId xmlns:p14="http://schemas.microsoft.com/office/powerpoint/2010/main" val="155377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74B3A-F7D9-5085-252B-002DAB1A838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BFC0D9A-52DE-37A4-9816-14CD1C2BAE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a:extLst>
              <a:ext uri="{FF2B5EF4-FFF2-40B4-BE49-F238E27FC236}">
                <a16:creationId xmlns:a16="http://schemas.microsoft.com/office/drawing/2014/main" id="{39096F8C-3177-2D58-F0D6-AF4637FB75C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USA FCC’s notice of inquiry re PNT</a:t>
            </a:r>
          </a:p>
        </p:txBody>
      </p:sp>
      <p:sp>
        <p:nvSpPr>
          <p:cNvPr id="10" name="Content Placeholder 2">
            <a:extLst>
              <a:ext uri="{FF2B5EF4-FFF2-40B4-BE49-F238E27FC236}">
                <a16:creationId xmlns:a16="http://schemas.microsoft.com/office/drawing/2014/main" id="{C1FD7EB0-F302-475F-C029-F1319614CE19}"/>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Promoting the Development of Positioning, Navigation, and Timing Technologies and Solutions (WT Docket No. 25-110)</a:t>
            </a:r>
          </a:p>
          <a:p>
            <a:pPr marL="630238" marR="117475" lvl="1" indent="-230188" algn="just">
              <a:buChar char="•"/>
              <a:tabLst>
                <a:tab pos="230188" algn="l"/>
              </a:tabLst>
            </a:pPr>
            <a:r>
              <a:rPr lang="en-US" sz="1600" spc="-5" dirty="0">
                <a:cs typeface="Arial"/>
              </a:rPr>
              <a:t>Publication date:  27 March 2025</a:t>
            </a:r>
          </a:p>
          <a:p>
            <a:pPr marL="630238" marR="117475" lvl="1" indent="-230188" algn="just">
              <a:buChar char="•"/>
              <a:tabLst>
                <a:tab pos="230188" algn="l"/>
              </a:tabLst>
            </a:pPr>
            <a:r>
              <a:rPr lang="en-US" sz="1600" spc="-5" dirty="0">
                <a:cs typeface="Arial"/>
              </a:rPr>
              <a:t>Closing date for response:  28 April 2025</a:t>
            </a:r>
          </a:p>
          <a:p>
            <a:pPr marL="630238" marR="117475" lvl="1" indent="-230188" algn="just">
              <a:buChar char="•"/>
              <a:tabLst>
                <a:tab pos="230188" algn="l"/>
              </a:tabLst>
            </a:pPr>
            <a:r>
              <a:rPr lang="en-US" sz="1600" spc="-5" dirty="0">
                <a:latin typeface="+mj-lt"/>
                <a:cs typeface="Arial"/>
              </a:rPr>
              <a:t>Closing date for reply comment:  13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https://docs.fcc.gov/public/attachments/FCC-25-20A1.pdf</a:t>
            </a:r>
            <a:r>
              <a:rPr lang="en-CA"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18-25/00XX [Placeholder]</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4FE141D8-54FC-6DDA-56F2-2DB838A61133}"/>
              </a:ext>
            </a:extLst>
          </p:cNvPr>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D7250882-D49C-E585-D242-E0B1A02FEEF1}"/>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601397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 May 2025</a:t>
            </a:r>
          </a:p>
          <a:p>
            <a:pPr marL="1030288" marR="117475" lvl="2" indent="-230188" algn="just">
              <a:spcBef>
                <a:spcPts val="600"/>
              </a:spcBef>
              <a:buFont typeface="Times New Roman" pitchFamily="16" charset="0"/>
              <a:buChar char="•"/>
              <a:tabLst>
                <a:tab pos="230188" algn="l"/>
              </a:tabLst>
            </a:pPr>
            <a:r>
              <a:rPr lang="en-US" sz="1400" dirty="0"/>
              <a:t>Australia ACMA:  </a:t>
            </a:r>
            <a:r>
              <a:rPr lang="en-GB" sz="1400" u="sng" dirty="0">
                <a:solidFill>
                  <a:srgbClr val="0000FF"/>
                </a:solidFill>
                <a:effectLst/>
                <a:ea typeface="Times New Roman" panose="02020603050405020304" pitchFamily="18" charset="0"/>
                <a:hlinkClick r:id="rId4"/>
              </a:rPr>
              <a:t>Remaking the low interference potential devices class licence</a:t>
            </a:r>
            <a:endParaRPr lang="en-GB" sz="1400" u="sng" dirty="0">
              <a:solidFill>
                <a:srgbClr val="0000FF"/>
              </a:solidFill>
              <a:effectLst/>
              <a:ea typeface="Times New Roman" panose="02020603050405020304" pitchFamily="18" charset="0"/>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5"/>
              </a:rPr>
              <a:t>Draft regulation on Short Range Devices (SRD) and UWB</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Reply Comment - Promoting the Development of Positioning, Navigation, and Timing Technologies and Solutions (WT Docket No. 25-110)</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7"/>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8"/>
              </a:rPr>
              <a:t>National radio frequency plan 2025 (NRFP)</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4"/>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5"/>
              </a:rPr>
              <a:t>published</a:t>
            </a:r>
            <a:r>
              <a:rPr lang="en-US" sz="1400" dirty="0">
                <a:solidFill>
                  <a:schemeClr val="tx1"/>
                </a:solidFill>
              </a:rPr>
              <a:t> the final version of the Plans of Work 2025/26 as well as the administrations’ response to selected received comments as a result of the consultation in December 2024.</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FCC opens “IN RE: DELETE, DELETE, DELETE” docket (</a:t>
            </a:r>
            <a:r>
              <a:rPr lang="en-US" sz="1400" dirty="0">
                <a:solidFill>
                  <a:schemeClr val="tx1"/>
                </a:solidFill>
                <a:hlinkClick r:id="rId6"/>
              </a:rPr>
              <a:t>DA 25-219</a:t>
            </a:r>
            <a:r>
              <a:rPr lang="en-US" sz="1400" dirty="0">
                <a:solidFill>
                  <a:schemeClr val="tx1"/>
                </a:solidFill>
              </a:rPr>
              <a:t>) that seeks public opinion on “every rule, regulation, or guidance document that the FCC should eliminate for the purposes of alleviating unnecessary regulatory burdens”. Comment submission deadline is 11 April 2025. Reply comment submission deadline is 28 April 2025.</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151DA-CEFB-324C-4F4A-05880C8A44F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1F66733-DDEA-72C8-37A7-4A8D1A0B86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a:extLst>
              <a:ext uri="{FF2B5EF4-FFF2-40B4-BE49-F238E27FC236}">
                <a16:creationId xmlns:a16="http://schemas.microsoft.com/office/drawing/2014/main" id="{177E31B4-B26D-6422-48C1-62DD7697F2B7}"/>
              </a:ext>
            </a:extLst>
          </p:cNvPr>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a:extLst>
              <a:ext uri="{FF2B5EF4-FFF2-40B4-BE49-F238E27FC236}">
                <a16:creationId xmlns:a16="http://schemas.microsoft.com/office/drawing/2014/main" id="{E6F2B81D-D0B2-BBC6-7B4F-F0ECAB3E9E1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16ACEEB1-9566-70EA-7579-018D2CA73F9D}"/>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China</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September 2023, MIIT published the </a:t>
            </a:r>
            <a:r>
              <a:rPr lang="en-US" sz="1400" dirty="0">
                <a:solidFill>
                  <a:schemeClr val="tx1"/>
                </a:solidFill>
                <a:hlinkClick r:id="rId3"/>
              </a:rPr>
              <a:t>decision</a:t>
            </a:r>
            <a:r>
              <a:rPr lang="en-US" sz="1400" dirty="0">
                <a:solidFill>
                  <a:schemeClr val="tx1"/>
                </a:solidFill>
              </a:rPr>
              <a:t> on 27 March 2025 to proceed with the proposed abolition of two normative documents re: 40-50 GHz band.</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4"/>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p:txBody>
      </p:sp>
      <p:pic>
        <p:nvPicPr>
          <p:cNvPr id="9" name="Picture 8">
            <a:extLst>
              <a:ext uri="{FF2B5EF4-FFF2-40B4-BE49-F238E27FC236}">
                <a16:creationId xmlns:a16="http://schemas.microsoft.com/office/drawing/2014/main" id="{96CC1EF5-44F8-5E85-E806-1CE49466653D}"/>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47169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903207565"/>
              </p:ext>
            </p:extLst>
          </p:nvPr>
        </p:nvGraphicFramePr>
        <p:xfrm>
          <a:off x="914400" y="1705690"/>
          <a:ext cx="10287000" cy="11125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10" name="Content Placeholder 2"/>
          <p:cNvSpPr txBox="1">
            <a:spLocks/>
          </p:cNvSpPr>
          <p:nvPr/>
        </p:nvSpPr>
        <p:spPr bwMode="auto">
          <a:xfrm>
            <a:off x="762000"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strike="sngStrike" kern="0" dirty="0">
                <a:solidFill>
                  <a:srgbClr val="FF0000"/>
                </a:solidFill>
                <a:latin typeface="Times New Roman" panose="02020603050405020304" pitchFamily="18" charset="0"/>
                <a:ea typeface="Times New Roman" panose="02020603050405020304" pitchFamily="18" charset="0"/>
              </a:rPr>
              <a:t>Group rate is available </a:t>
            </a:r>
            <a:r>
              <a:rPr lang="en-US" sz="1400" strike="sngStrike" kern="0" dirty="0">
                <a:solidFill>
                  <a:srgbClr val="FF0000"/>
                </a:solidFill>
              </a:rPr>
              <a:t>until 11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6248399" y="1548413"/>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Australia ACMA’s consultation re LIPD</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  Draft response to USA FCC’s notice of inquiry PNT</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80489</TotalTime>
  <Words>2411</Words>
  <Application>Microsoft Office PowerPoint</Application>
  <PresentationFormat>Widescreen</PresentationFormat>
  <Paragraphs>392</Paragraphs>
  <Slides>20</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Australia ACMA’s consultation re LIPD (1)</vt:lpstr>
      <vt:lpstr>PowerPoint Presentation</vt:lpstr>
      <vt:lpstr>USA FCC’s notice of inquiry re PNT</vt:lpstr>
      <vt:lpstr>Status of ongoing consultations</vt:lpstr>
      <vt:lpstr>General discussion items (1)</vt:lpstr>
      <vt:lpstr>General discussion items (2)</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18-25/0041r0</dc:title>
  <dc:creator>Edward Au</dc:creator>
  <cp:keywords>24 April 2025</cp:keywords>
  <cp:lastModifiedBy>Edward Au</cp:lastModifiedBy>
  <cp:revision>6663</cp:revision>
  <cp:lastPrinted>1601-01-01T00:00:00Z</cp:lastPrinted>
  <dcterms:created xsi:type="dcterms:W3CDTF">2016-03-03T14:54:45Z</dcterms:created>
  <dcterms:modified xsi:type="dcterms:W3CDTF">2025-04-18T00:45:11Z</dcterms:modified>
  <cp:category>IEEE 802.18 RR-TAG agenda</cp:category>
</cp:coreProperties>
</file>