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1179" r:id="rId12"/>
    <p:sldId id="1180" r:id="rId13"/>
    <p:sldId id="877" r:id="rId14"/>
    <p:sldId id="942" r:id="rId15"/>
    <p:sldId id="1181"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6247" autoAdjust="0"/>
  </p:normalViewPr>
  <p:slideViewPr>
    <p:cSldViewPr>
      <p:cViewPr varScale="1">
        <p:scale>
          <a:sx n="175" d="100"/>
          <a:sy n="175" d="100"/>
        </p:scale>
        <p:origin x="156" y="144"/>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4/17/2025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F5ED00-6AEB-4A36-0B1D-A0D3C1B98B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8B15F0-C9E1-ADE4-26EA-D4AA46E70752}"/>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1B28A666-790C-9689-646B-C83C48BAE7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29DB06A0-6AE4-B0B3-9D63-61897F8F537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3E194E8-4396-0CF6-4144-989572E7E51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CE3A5D0-3F82-B0FC-E6F7-D8E1BDBDE65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13BEDA1-83BE-1DF2-D9BA-8A25C4AE22B8}"/>
              </a:ext>
            </a:extLst>
          </p:cNvPr>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145591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8442A2-8046-EC24-34F2-702D253AE4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07CBB6-659E-DF47-10E6-2B45191FB89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2326C58-2F97-CC2F-C036-D6AE0B4BF4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511FF3-A12E-8498-2473-A5077364CF3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D9F9F62-879C-2889-92C4-370C3A042D8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4018FF0-FFA6-00F4-3443-3B4CFB86106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B0E75064-71F2-51FD-84C5-9CC35AA23F2A}"/>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21243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April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802.18-25/0039r1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38&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ofcom.org.uk/siteassets/resources/documents/consultations/category-3-4-weeks/consultation-expanding-access-to-the-6-ghz-band-for-commercial-mobile-and-wi-fi-services/main-document/expanding-access-to-the-6-ghz-band-for-mobile-and-wi-fi-services.pdf?v=391052"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35&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www.icasa.org.za/legislation-and-regulations/draft-regulations-on-the-dynamic-spectrum-access"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remaking-low-interference-potential-devices-class-licenc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docs.fcc.gov/public/attachments/DOC-410031A1.pdf" TargetMode="External"/><Relationship Id="rId5"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 Id="rId10" Type="http://schemas.openxmlformats.org/officeDocument/2006/relationships/image" Target="../media/image1.png"/><Relationship Id="rId4"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9" Type="http://schemas.openxmlformats.org/officeDocument/2006/relationships/hyperlink" Target="https://www.icasa.org.za/legislation-and-regulations/draft-radio-frequency-plan-2025-nrf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legal-content/EN/TXT/?uri=CELEX%3A32025D0650&amp;qid=1744132991749" TargetMode="Externa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docs.fcc.gov/public/attachments/DA-25-219A1.pdf" TargetMode="External"/><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cept.org/ecc/tools-and-services/ecc-consultatio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miit.gov.cn/zwgk/zcwj/wjfb/tz/art/2025/art_f799fcfdec5e46dc8953a94179ac2b56.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ic.gov.vn/van-ban-phap-luat/du-thao/2210.ht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eb.cvent.com/event/b4fe1917-82ff-44d5-b34a-afe989945a9e/summary" TargetMode="External"/><Relationship Id="rId5" Type="http://schemas.openxmlformats.org/officeDocument/2006/relationships/hyperlink" Target="https://web.cvent.com/event/b4fe1917-82ff-44d5-b34a-afe989945a9e/regPage:6347d711-a8f5-4bf7-8bb9-de7dade7d091" TargetMode="External"/><Relationship Id="rId4" Type="http://schemas.openxmlformats.org/officeDocument/2006/relationships/hyperlink" Target="https://touchpoint.eventsair.com/2025-may-ieee-802-wireless-interim-session"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April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17 April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Al Petrick</a:t>
            </a:r>
          </a:p>
          <a:p>
            <a:pPr marL="630238" marR="117475" lvl="1" indent="-230188" algn="just">
              <a:buChar char="•"/>
              <a:tabLst>
                <a:tab pos="230188" algn="l"/>
              </a:tabLst>
            </a:pPr>
            <a:r>
              <a:rPr lang="en-US" sz="1600" spc="-5" dirty="0">
                <a:latin typeface="+mj-lt"/>
                <a:cs typeface="Arial"/>
              </a:rPr>
              <a:t>Seconded:  Vijay </a:t>
            </a:r>
            <a:r>
              <a:rPr lang="en-US" sz="1600" spc="-5" dirty="0" err="1">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unanimously.</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10 April 2025 RR-TAG call as shown in the document </a:t>
            </a:r>
            <a:r>
              <a:rPr lang="en-US" sz="1800" spc="-5" dirty="0">
                <a:solidFill>
                  <a:srgbClr val="FF0000"/>
                </a:solidFill>
                <a:latin typeface="+mj-lt"/>
                <a:cs typeface="Arial"/>
                <a:hlinkClick r:id="rId3"/>
              </a:rPr>
              <a:t>18-25/0038r0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 Al Petrick</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unanimously.</a:t>
            </a: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Ofcom’s consultation re 6 GHz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Proposals for AFC in Lower 6 GHz and mobile / Wi-Fi sharing in Upper 6 GHz </a:t>
            </a:r>
          </a:p>
          <a:p>
            <a:pPr marL="630238" marR="117475" lvl="1" indent="-230188" algn="just">
              <a:buChar char="•"/>
              <a:tabLst>
                <a:tab pos="230188" algn="l"/>
              </a:tabLst>
            </a:pPr>
            <a:r>
              <a:rPr lang="en-US" sz="1600" spc="-5" dirty="0">
                <a:cs typeface="Arial"/>
              </a:rPr>
              <a:t>Publication date:  13 February 2025</a:t>
            </a:r>
          </a:p>
          <a:p>
            <a:pPr marL="630238" marR="117475" lvl="1" indent="-230188" algn="just">
              <a:buChar char="•"/>
              <a:tabLst>
                <a:tab pos="230188" algn="l"/>
              </a:tabLst>
            </a:pPr>
            <a:r>
              <a:rPr lang="en-US" sz="1600" spc="-5" dirty="0">
                <a:cs typeface="Arial"/>
              </a:rPr>
              <a:t>Closing date for response:  8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dirty="0">
                <a:hlinkClick r:id="rId3"/>
              </a:rPr>
              <a:t>https://www.ofcom.org.uk/siteassets/resources/documents/consultations/category-3-4-weeks/consultation-expanding-access-to-the-6-ghz-band-for-commercial-mobile-and-wi-fi-services/main-document/expanding-access-to-the-6-ghz-band-for-mobile-and-wi-fi-services.pdf?v=391052</a:t>
            </a:r>
            <a:r>
              <a:rPr lang="en-CA"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18-25/0035</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BBE31-1E00-5CEA-4070-E999946B597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8B1AEB7-869A-DE46-DF47-D725EC6600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pic>
        <p:nvPicPr>
          <p:cNvPr id="9" name="Picture 8">
            <a:extLst>
              <a:ext uri="{FF2B5EF4-FFF2-40B4-BE49-F238E27FC236}">
                <a16:creationId xmlns:a16="http://schemas.microsoft.com/office/drawing/2014/main" id="{A15CF7E6-F5C0-7C60-1D61-57225D90C2C2}"/>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B311687-0DA9-2D9E-F8FE-69154FFB7FD4}"/>
              </a:ext>
            </a:extLst>
          </p:cNvPr>
          <p:cNvSpPr>
            <a:spLocks noGrp="1"/>
          </p:cNvSpPr>
          <p:nvPr>
            <p:ph type="dt" idx="15"/>
          </p:nvPr>
        </p:nvSpPr>
        <p:spPr>
          <a:xfrm>
            <a:off x="914400" y="336550"/>
            <a:ext cx="3048000" cy="273050"/>
          </a:xfrm>
        </p:spPr>
        <p:txBody>
          <a:bodyPr/>
          <a:lstStyle/>
          <a:p>
            <a:r>
              <a:rPr lang="en-US" dirty="0"/>
              <a:t>April 2025</a:t>
            </a:r>
            <a:endParaRPr lang="en-GB" dirty="0"/>
          </a:p>
        </p:txBody>
      </p:sp>
      <p:sp>
        <p:nvSpPr>
          <p:cNvPr id="5" name="Content Placeholder 2">
            <a:extLst>
              <a:ext uri="{FF2B5EF4-FFF2-40B4-BE49-F238E27FC236}">
                <a16:creationId xmlns:a16="http://schemas.microsoft.com/office/drawing/2014/main" id="{10C463A4-A34F-1A7F-9073-F6DAF83B512E}"/>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18-25/0035r2 </a:t>
            </a:r>
            <a:r>
              <a:rPr lang="en-US" sz="1800" spc="-5" dirty="0">
                <a:cs typeface="Arial"/>
              </a:rPr>
              <a:t>in response to the UK</a:t>
            </a:r>
            <a:r>
              <a:rPr lang="en-US" sz="1800" dirty="0"/>
              <a:t> Ofcom</a:t>
            </a:r>
            <a:r>
              <a:rPr lang="en-US" sz="1800" spc="-5" dirty="0">
                <a:cs typeface="Arial"/>
              </a:rPr>
              <a:t>’s </a:t>
            </a:r>
            <a:r>
              <a:rPr lang="en-US" sz="1800" spc="-5" dirty="0">
                <a:solidFill>
                  <a:schemeClr val="tx1"/>
                </a:solidFill>
                <a:cs typeface="Arial"/>
              </a:rPr>
              <a:t>consultation </a:t>
            </a:r>
            <a:r>
              <a:rPr lang="en-US" sz="1800" dirty="0"/>
              <a:t>“Proposals for AFC in Lower 6 GHz and mobile / Wi-Fi sharing in Upper 6 GHz ”,</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Ofcom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Al Petrick</a:t>
            </a:r>
          </a:p>
          <a:p>
            <a:pPr marL="630238" marR="117475" lvl="1" indent="-230188" algn="just">
              <a:buChar char="•"/>
              <a:tabLst>
                <a:tab pos="230188" algn="l"/>
              </a:tabLst>
            </a:pPr>
            <a:r>
              <a:rPr lang="en-US" sz="1600" spc="-5" dirty="0">
                <a:latin typeface="+mj-lt"/>
                <a:cs typeface="Arial"/>
              </a:rPr>
              <a:t>Seconded: Vijay </a:t>
            </a:r>
            <a:r>
              <a:rPr lang="en-US" sz="1600" spc="-5" dirty="0" err="1">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6Y, 0N, 2A. </a:t>
            </a:r>
            <a:r>
              <a:rPr lang="en-US" sz="1600" spc="-5" dirty="0">
                <a:highlight>
                  <a:srgbClr val="00FF00"/>
                </a:highlight>
                <a:latin typeface="+mj-lt"/>
                <a:cs typeface="Arial"/>
              </a:rPr>
              <a:t>Motion passes.</a:t>
            </a: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2" name="Rectangle 2">
            <a:extLst>
              <a:ext uri="{FF2B5EF4-FFF2-40B4-BE49-F238E27FC236}">
                <a16:creationId xmlns:a16="http://schemas.microsoft.com/office/drawing/2014/main" id="{320B430B-F7DA-DE22-CAC1-A68976F8AF60}"/>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UK Ofcom’s consultation re 6 GHz (2)</a:t>
            </a:r>
          </a:p>
        </p:txBody>
      </p:sp>
    </p:spTree>
    <p:extLst>
      <p:ext uri="{BB962C8B-B14F-4D97-AF65-F5344CB8AC3E}">
        <p14:creationId xmlns:p14="http://schemas.microsoft.com/office/powerpoint/2010/main" val="1553774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4"/>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5"/>
              </a:rPr>
              <a:t>Proposals for AFC in Lower 6 GHz and mobile / Wi-Fi sharing in Upper 6 GHz</a:t>
            </a:r>
            <a:endParaRPr lang="en-US" sz="1400" dirty="0"/>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6"/>
              </a:rPr>
              <a:t>Promoting the Development of Positioning, Navigation, and Timing Technologies and Solutions (WT Docket No. 25-110)</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 May 2025</a:t>
            </a:r>
          </a:p>
          <a:p>
            <a:pPr marL="1030288" marR="117475" lvl="2" indent="-230188" algn="just">
              <a:spcBef>
                <a:spcPts val="600"/>
              </a:spcBef>
              <a:buFont typeface="Times New Roman" pitchFamily="16" charset="0"/>
              <a:buChar char="•"/>
              <a:tabLst>
                <a:tab pos="230188" algn="l"/>
              </a:tabLst>
            </a:pPr>
            <a:r>
              <a:rPr lang="en-US" sz="1400" dirty="0"/>
              <a:t>Australia ACMA:  </a:t>
            </a:r>
            <a:r>
              <a:rPr lang="en-GB" sz="1400" u="sng" dirty="0">
                <a:solidFill>
                  <a:srgbClr val="0000FF"/>
                </a:solidFill>
                <a:effectLst/>
                <a:ea typeface="Times New Roman" panose="02020603050405020304" pitchFamily="18" charset="0"/>
                <a:hlinkClick r:id="rId7"/>
              </a:rPr>
              <a:t>Remaking the low interference potential devices class licence</a:t>
            </a:r>
            <a:endParaRPr lang="en-GB" sz="1400" u="sng" dirty="0">
              <a:solidFill>
                <a:srgbClr val="0000FF"/>
              </a:solidFill>
              <a:effectLst/>
              <a:ea typeface="Times New Roman" panose="02020603050405020304" pitchFamily="18" charset="0"/>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6"/>
              </a:rPr>
              <a:t>Reply Comment - Promoting the Development of Positioning, Navigation, and Timing Technologies and Solutions (WT Docket No. 25-110)</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8"/>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9"/>
              </a:rPr>
              <a:t>National radio frequency plan 2025 (NRFP)</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0"/>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26 March 2025, Commission Implementing Decision (EU) 2025/650 amending Implementing Decision (EU) 2018/1538 as regards the update of the </a:t>
            </a:r>
            <a:r>
              <a:rPr lang="en-US" sz="1400" b="0" i="0" dirty="0" err="1">
                <a:solidFill>
                  <a:srgbClr val="222222"/>
                </a:solidFill>
                <a:effectLst/>
                <a:latin typeface="+mj-lt"/>
              </a:rPr>
              <a:t>harmonised</a:t>
            </a:r>
            <a:r>
              <a:rPr lang="en-US" sz="1400" b="0" i="0" dirty="0">
                <a:solidFill>
                  <a:srgbClr val="222222"/>
                </a:solidFill>
                <a:effectLst/>
                <a:latin typeface="+mj-lt"/>
              </a:rPr>
              <a:t> technical conditions for short-range devices in the 874 MHz to 876 MHz and 915 MHz to 921 MHz frequency bands was </a:t>
            </a:r>
            <a:r>
              <a:rPr lang="en-US" sz="1400" b="0" i="0" dirty="0">
                <a:solidFill>
                  <a:srgbClr val="222222"/>
                </a:solidFill>
                <a:effectLst/>
                <a:latin typeface="+mj-lt"/>
                <a:hlinkClick r:id="rId3"/>
              </a:rPr>
              <a:t>published</a:t>
            </a:r>
            <a:r>
              <a:rPr lang="en-US" sz="1400" b="0" i="0" dirty="0">
                <a:solidFill>
                  <a:srgbClr val="222222"/>
                </a:solidFill>
                <a:effectLst/>
                <a:latin typeface="+mj-lt"/>
              </a:rPr>
              <a:t>.</a:t>
            </a:r>
            <a:endParaRPr lang="en-US" sz="1400" dirty="0">
              <a:solidFill>
                <a:schemeClr val="tx1"/>
              </a:solidFill>
              <a:latin typeface="+mj-lt"/>
            </a:endParaRPr>
          </a:p>
          <a:p>
            <a:pPr marL="630238" marR="117475" lvl="1" indent="-230188" algn="just">
              <a:buClrTx/>
              <a:buFont typeface="Times New Roman" pitchFamily="16" charset="0"/>
              <a:buChar char="•"/>
              <a:tabLst>
                <a:tab pos="230188" algn="l"/>
              </a:tabLst>
            </a:pPr>
            <a:r>
              <a:rPr lang="en-US" sz="1600" dirty="0">
                <a:solidFill>
                  <a:schemeClr val="tx1"/>
                </a:solidFill>
              </a:rPr>
              <a:t>ECC</a:t>
            </a:r>
          </a:p>
          <a:p>
            <a:pPr marL="1030288" marR="117475" lvl="2" indent="-230188" algn="just">
              <a:buClrTx/>
              <a:buFont typeface="Times New Roman" pitchFamily="16" charset="0"/>
              <a:buChar char="•"/>
              <a:tabLst>
                <a:tab pos="230188" algn="l"/>
              </a:tabLst>
            </a:pPr>
            <a:r>
              <a:rPr lang="en-US" sz="1400" dirty="0">
                <a:solidFill>
                  <a:schemeClr val="tx1"/>
                </a:solidFill>
              </a:rPr>
              <a:t>The consultation of </a:t>
            </a:r>
            <a:r>
              <a:rPr lang="en-US" sz="1400" dirty="0">
                <a:solidFill>
                  <a:schemeClr val="tx1"/>
                </a:solidFill>
                <a:hlinkClick r:id="rId4"/>
              </a:rPr>
              <a:t>Draft ECC Report 366</a:t>
            </a:r>
            <a:r>
              <a:rPr lang="en-US" sz="1400" dirty="0">
                <a:solidFill>
                  <a:schemeClr val="tx1"/>
                </a:solidFill>
              </a:rPr>
              <a:t>, Feasibility of a potential shared use of the 6425-7125 MHz frequency band between Mobile/Fixed Communications Networks (MFCN) and Wireless Access Systems including Radio Local Area Networks (WAS/RLAN), begins and the response deadline is scheduled on 21 April 2025.</a:t>
            </a: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March 2025, Ofcom </a:t>
            </a:r>
            <a:r>
              <a:rPr lang="en-US" sz="1400" dirty="0">
                <a:solidFill>
                  <a:schemeClr val="tx1"/>
                </a:solidFill>
                <a:hlinkClick r:id="rId5"/>
              </a:rPr>
              <a:t>published</a:t>
            </a:r>
            <a:r>
              <a:rPr lang="en-US" sz="1400" dirty="0">
                <a:solidFill>
                  <a:schemeClr val="tx1"/>
                </a:solidFill>
              </a:rPr>
              <a:t> the final version of the Plans of Work 2025/26 as well as the administrations’ response to selected received comments as a result of the consultation in December 2024.</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12 March 2025, FCC opens “IN RE: DELETE, DELETE, DELETE” docket (</a:t>
            </a:r>
            <a:r>
              <a:rPr lang="en-US" sz="1400" dirty="0">
                <a:solidFill>
                  <a:schemeClr val="tx1"/>
                </a:solidFill>
                <a:hlinkClick r:id="rId6"/>
              </a:rPr>
              <a:t>DA 25-219</a:t>
            </a:r>
            <a:r>
              <a:rPr lang="en-US" sz="1400" dirty="0">
                <a:solidFill>
                  <a:schemeClr val="tx1"/>
                </a:solidFill>
              </a:rPr>
              <a:t>) that seeks public opinion on “every rule, regulation, or guidance document that the FCC should eliminate for the purposes of alleviating unnecessary regulatory burdens”. Comment submission deadline is 11 April 2025. Reply comment submission deadline is 28 April 2025.</a:t>
            </a:r>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151DA-CEFB-324C-4F4A-05880C8A44F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1F66733-DDEA-72C8-37A7-4A8D1A0B86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a:extLst>
              <a:ext uri="{FF2B5EF4-FFF2-40B4-BE49-F238E27FC236}">
                <a16:creationId xmlns:a16="http://schemas.microsoft.com/office/drawing/2014/main" id="{177E31B4-B26D-6422-48C1-62DD7697F2B7}"/>
              </a:ext>
            </a:extLst>
          </p:cNvPr>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a:extLst>
              <a:ext uri="{FF2B5EF4-FFF2-40B4-BE49-F238E27FC236}">
                <a16:creationId xmlns:a16="http://schemas.microsoft.com/office/drawing/2014/main" id="{E6F2B81D-D0B2-BBC6-7B4F-F0ECAB3E9E1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16ACEEB1-9566-70EA-7579-018D2CA73F9D}"/>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China</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September 2023, MIIT published the </a:t>
            </a:r>
            <a:r>
              <a:rPr lang="en-US" sz="1400" dirty="0">
                <a:solidFill>
                  <a:schemeClr val="tx1"/>
                </a:solidFill>
                <a:hlinkClick r:id="rId3"/>
              </a:rPr>
              <a:t>decision</a:t>
            </a:r>
            <a:r>
              <a:rPr lang="en-US" sz="1400" dirty="0">
                <a:solidFill>
                  <a:schemeClr val="tx1"/>
                </a:solidFill>
              </a:rPr>
              <a:t> on 27 March 2025 to proceed with the proposed abolition of two normative documents re: 40-50 GHz band.</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4"/>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p:txBody>
      </p:sp>
      <p:pic>
        <p:nvPicPr>
          <p:cNvPr id="9" name="Picture 8">
            <a:extLst>
              <a:ext uri="{FF2B5EF4-FFF2-40B4-BE49-F238E27FC236}">
                <a16:creationId xmlns:a16="http://schemas.microsoft.com/office/drawing/2014/main" id="{96CC1EF5-44F8-5E85-E806-1CE49466653D}"/>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47169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906476018"/>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April 2025</a:t>
                      </a:r>
                      <a:r>
                        <a:rPr lang="en-US" sz="1500" baseline="0" dirty="0"/>
                        <a:t>, 3:00pm ET to 3:55pm ET</a:t>
                      </a:r>
                    </a:p>
                  </a:txBody>
                  <a:tcPr anchor="ctr"/>
                </a:tc>
                <a:extLst>
                  <a:ext uri="{0D108BD9-81ED-4DB2-BD59-A6C34878D82A}">
                    <a16:rowId xmlns:a16="http://schemas.microsoft.com/office/drawing/2014/main" val="15801324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 May 2025</a:t>
                      </a:r>
                      <a:r>
                        <a:rPr lang="en-US" sz="1500" baseline="0" dirty="0"/>
                        <a:t>, 3:00pm ET to 3:55pm ET</a:t>
                      </a:r>
                    </a:p>
                  </a:txBody>
                  <a:tcPr anchor="ctr"/>
                </a:tc>
                <a:extLst>
                  <a:ext uri="{0D108BD9-81ED-4DB2-BD59-A6C34878D82A}">
                    <a16:rowId xmlns:a16="http://schemas.microsoft.com/office/drawing/2014/main" val="3410328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10" name="Content Placeholder 2"/>
          <p:cNvSpPr txBox="1">
            <a:spLocks/>
          </p:cNvSpPr>
          <p:nvPr/>
        </p:nvSpPr>
        <p:spPr bwMode="auto">
          <a:xfrm>
            <a:off x="762000" y="1533334"/>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strike="sngStrike" kern="0" dirty="0">
                <a:solidFill>
                  <a:srgbClr val="FF0000"/>
                </a:solidFill>
                <a:latin typeface="Times New Roman" panose="02020603050405020304" pitchFamily="18" charset="0"/>
                <a:ea typeface="Times New Roman" panose="02020603050405020304" pitchFamily="18" charset="0"/>
              </a:rPr>
              <a:t>Group rate is available </a:t>
            </a:r>
            <a:r>
              <a:rPr lang="en-US" sz="1400" strike="sngStrike" kern="0" dirty="0">
                <a:solidFill>
                  <a:srgbClr val="FF0000"/>
                </a:solidFill>
              </a:rPr>
              <a:t>until 11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6248399" y="1548413"/>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UK Ofcom’s consultation re 6 GHz </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80475</TotalTime>
  <Words>2423</Words>
  <Application>Microsoft Office PowerPoint</Application>
  <PresentationFormat>Widescreen</PresentationFormat>
  <Paragraphs>379</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Unicode MS</vt:lpstr>
      <vt:lpstr>Calibri</vt:lpstr>
      <vt:lpstr>Monotype Sorts</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UK Ofcom’s consultation re 6 GHz (1)</vt:lpstr>
      <vt:lpstr>PowerPoint Presentation</vt:lpstr>
      <vt:lpstr>Status of ongoing consultations</vt:lpstr>
      <vt:lpstr>General discussion items (1)</vt:lpstr>
      <vt:lpstr>General discussion items (2)</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18-25/0039r0</dc:title>
  <dc:creator>Edward Au</dc:creator>
  <cp:keywords>17 April 2025</cp:keywords>
  <cp:lastModifiedBy>Gaurav Patwardhan</cp:lastModifiedBy>
  <cp:revision>6649</cp:revision>
  <cp:lastPrinted>1601-01-01T00:00:00Z</cp:lastPrinted>
  <dcterms:created xsi:type="dcterms:W3CDTF">2016-03-03T14:54:45Z</dcterms:created>
  <dcterms:modified xsi:type="dcterms:W3CDTF">2025-04-17T19:35:28Z</dcterms:modified>
  <cp:category>IEEE 802.18 RR-TAG agenda</cp:category>
</cp:coreProperties>
</file>