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8"/>
  </p:notesMasterIdLst>
  <p:handoutMasterIdLst>
    <p:handoutMasterId r:id="rId59"/>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1164" r:id="rId23"/>
    <p:sldId id="1165" r:id="rId24"/>
    <p:sldId id="1166" r:id="rId25"/>
    <p:sldId id="970" r:id="rId26"/>
    <p:sldId id="1179" r:id="rId27"/>
    <p:sldId id="1185" r:id="rId28"/>
    <p:sldId id="1186" r:id="rId29"/>
    <p:sldId id="1181" r:id="rId30"/>
    <p:sldId id="1056" r:id="rId31"/>
    <p:sldId id="1057" r:id="rId32"/>
    <p:sldId id="1183" r:id="rId33"/>
    <p:sldId id="1059" r:id="rId34"/>
    <p:sldId id="1060" r:id="rId35"/>
    <p:sldId id="1061" r:id="rId36"/>
    <p:sldId id="1062" r:id="rId37"/>
    <p:sldId id="1063" r:id="rId38"/>
    <p:sldId id="1064" r:id="rId39"/>
    <p:sldId id="1065" r:id="rId40"/>
    <p:sldId id="1066" r:id="rId41"/>
    <p:sldId id="1067" r:id="rId42"/>
    <p:sldId id="1068" r:id="rId43"/>
    <p:sldId id="1069" r:id="rId44"/>
    <p:sldId id="1070" r:id="rId45"/>
    <p:sldId id="1152" r:id="rId46"/>
    <p:sldId id="1187" r:id="rId47"/>
    <p:sldId id="1188" r:id="rId48"/>
    <p:sldId id="1175" r:id="rId49"/>
    <p:sldId id="1170" r:id="rId50"/>
    <p:sldId id="1171" r:id="rId51"/>
    <p:sldId id="978" r:id="rId52"/>
    <p:sldId id="900" r:id="rId53"/>
    <p:sldId id="1128" r:id="rId54"/>
    <p:sldId id="1182" r:id="rId55"/>
    <p:sldId id="887" r:id="rId56"/>
    <p:sldId id="888"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24" autoAdjust="0"/>
    <p:restoredTop sz="93099" autoAdjust="0"/>
  </p:normalViewPr>
  <p:slideViewPr>
    <p:cSldViewPr>
      <p:cViewPr varScale="1">
        <p:scale>
          <a:sx n="91" d="100"/>
          <a:sy n="91" d="100"/>
        </p:scale>
        <p:origin x="1698"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BB3A13-DC10-97F2-F5A3-DF4D07342F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97D48B-564B-37D9-8F02-68DE0CA0073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755E563-3B7A-97BF-2AEE-6ED4D122841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D29E7642-3A2F-0109-69EB-42057744B1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A59FBA5-AFA9-540B-932E-97A28C03247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1C0FE534-2EE6-08C4-885E-52F5D62CBC6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34F1CCC-CC8C-6FDE-2D56-68D4D1D95258}"/>
              </a:ext>
            </a:extLst>
          </p:cNvPr>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851865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051AD-C307-F92B-BD5B-3B269FA3D8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769301-902D-0398-46EE-6B54DDDA75B6}"/>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B22580B-57BC-BF2E-1A4E-DDA0BF5DB04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738F872-CF0B-9701-37ED-6927EADFCFFF}"/>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0B6A380-7655-66F5-D30F-E33A3866A66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093FFE6E-0C1B-FEA4-1213-9108302B19DC}"/>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02FEA18-9243-6671-C500-16B588F42A84}"/>
              </a:ext>
            </a:extLst>
          </p:cNvPr>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2186887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578180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6C40F-B2F3-2984-45E7-6006AA146995}"/>
            </a:ext>
          </a:extLst>
        </p:cNvPr>
        <p:cNvGrpSpPr/>
        <p:nvPr/>
      </p:nvGrpSpPr>
      <p:grpSpPr>
        <a:xfrm>
          <a:off x="0" y="0"/>
          <a:ext cx="0" cy="0"/>
          <a:chOff x="0" y="0"/>
          <a:chExt cx="0" cy="0"/>
        </a:xfrm>
      </p:grpSpPr>
      <p:sp>
        <p:nvSpPr>
          <p:cNvPr id="13314" name="Rectangle 2">
            <a:extLst>
              <a:ext uri="{FF2B5EF4-FFF2-40B4-BE49-F238E27FC236}">
                <a16:creationId xmlns:a16="http://schemas.microsoft.com/office/drawing/2014/main" id="{1DA11208-765B-48B3-A2ED-28D72BA0F04E}"/>
              </a:ext>
            </a:extLst>
          </p:cNvPr>
          <p:cNvSpPr>
            <a:spLocks noGrp="1" noChangeArrowheads="1"/>
          </p:cNvSpPr>
          <p:nvPr>
            <p:ph type="hdr" sz="quarter"/>
          </p:nvPr>
        </p:nvSpPr>
        <p:spPr>
          <a:noFill/>
        </p:spPr>
        <p:txBody>
          <a:bodyPr/>
          <a:lstStyle/>
          <a:p>
            <a:r>
              <a:rPr lang="en-US" dirty="0"/>
              <a:t>doc.: IEEE 802.11-16/1124r0</a:t>
            </a:r>
          </a:p>
        </p:txBody>
      </p:sp>
      <p:sp>
        <p:nvSpPr>
          <p:cNvPr id="13315" name="Rectangle 3">
            <a:extLst>
              <a:ext uri="{FF2B5EF4-FFF2-40B4-BE49-F238E27FC236}">
                <a16:creationId xmlns:a16="http://schemas.microsoft.com/office/drawing/2014/main" id="{7DDA4698-88C6-312B-7ED8-EBC35222898E}"/>
              </a:ext>
            </a:extLst>
          </p:cNvPr>
          <p:cNvSpPr>
            <a:spLocks noGrp="1" noChangeArrowheads="1"/>
          </p:cNvSpPr>
          <p:nvPr>
            <p:ph type="dt" sz="quarter" idx="1"/>
          </p:nvPr>
        </p:nvSpPr>
        <p:spPr>
          <a:noFill/>
        </p:spPr>
        <p:txBody>
          <a:bodyPr/>
          <a:lstStyle/>
          <a:p>
            <a:r>
              <a:rPr lang="en-US" dirty="0"/>
              <a:t>September 2016</a:t>
            </a:r>
          </a:p>
        </p:txBody>
      </p:sp>
      <p:sp>
        <p:nvSpPr>
          <p:cNvPr id="13316" name="Rectangle 6">
            <a:extLst>
              <a:ext uri="{FF2B5EF4-FFF2-40B4-BE49-F238E27FC236}">
                <a16:creationId xmlns:a16="http://schemas.microsoft.com/office/drawing/2014/main" id="{808E3EB8-3E9D-9C52-AD59-D26CA0474BAD}"/>
              </a:ext>
            </a:extLst>
          </p:cNvPr>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a:extLst>
              <a:ext uri="{FF2B5EF4-FFF2-40B4-BE49-F238E27FC236}">
                <a16:creationId xmlns:a16="http://schemas.microsoft.com/office/drawing/2014/main" id="{5FE2E35A-90AC-4C38-E021-D76DB062BC14}"/>
              </a:ext>
            </a:extLst>
          </p:cNvPr>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32</a:t>
            </a:fld>
            <a:endParaRPr lang="en-US" dirty="0"/>
          </a:p>
        </p:txBody>
      </p:sp>
      <p:sp>
        <p:nvSpPr>
          <p:cNvPr id="13318" name="Rectangle 7">
            <a:extLst>
              <a:ext uri="{FF2B5EF4-FFF2-40B4-BE49-F238E27FC236}">
                <a16:creationId xmlns:a16="http://schemas.microsoft.com/office/drawing/2014/main" id="{44B5E6DF-9779-6819-AA9E-93DE59FC1AC7}"/>
              </a:ext>
            </a:extLst>
          </p:cNvPr>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32</a:t>
            </a:fld>
            <a:endParaRPr lang="en-US" dirty="0"/>
          </a:p>
        </p:txBody>
      </p:sp>
      <p:sp>
        <p:nvSpPr>
          <p:cNvPr id="13319" name="Rectangle 2">
            <a:extLst>
              <a:ext uri="{FF2B5EF4-FFF2-40B4-BE49-F238E27FC236}">
                <a16:creationId xmlns:a16="http://schemas.microsoft.com/office/drawing/2014/main" id="{E0134B9B-5602-2B9F-E939-73D170C703F9}"/>
              </a:ext>
            </a:extLst>
          </p:cNvPr>
          <p:cNvSpPr>
            <a:spLocks noGrp="1" noRot="1" noChangeAspect="1" noChangeArrowheads="1" noTextEdit="1"/>
          </p:cNvSpPr>
          <p:nvPr>
            <p:ph type="sldImg"/>
          </p:nvPr>
        </p:nvSpPr>
        <p:spPr>
          <a:xfrm>
            <a:off x="334963" y="698500"/>
            <a:ext cx="6189662" cy="3482975"/>
          </a:xfrm>
          <a:ln/>
        </p:spPr>
      </p:sp>
      <p:sp>
        <p:nvSpPr>
          <p:cNvPr id="13320" name="Rectangle 3">
            <a:extLst>
              <a:ext uri="{FF2B5EF4-FFF2-40B4-BE49-F238E27FC236}">
                <a16:creationId xmlns:a16="http://schemas.microsoft.com/office/drawing/2014/main" id="{1F0D1F4D-D0C5-EC61-7EA6-FFBE7C618A52}"/>
              </a:ext>
            </a:extLst>
          </p:cNvPr>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9281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4AAF7-04C6-A884-C94E-2A73066B4D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18472B-B280-B851-FA77-241FB906D5C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5EE90307-7AD0-5C99-FB4A-0D3196AFDF7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22AB8BD-94CB-00DB-EEF4-A339D0AD86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38FE3D81-F520-4438-E362-DC366D3DCD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E781582-19A8-B3E8-0CEE-704F7B580C9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1E82D612-ACC2-1CAB-B371-AE27228783F6}"/>
              </a:ext>
            </a:extLst>
          </p:cNvPr>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2816299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1AF56-D5A8-78FD-5EFB-937BD06D74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B713A3-8E44-E1A0-7756-4885371B5685}"/>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5E0ED6F-E652-C103-7D79-89668E6A4431}"/>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FD404B4-1DDF-7243-3E91-DE0DB62E34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9AC26EC-B42A-04D5-8313-6B140AD20AB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234EC759-25C2-2D8F-35D0-5612B3385BB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2AE790-0DC6-76F6-6552-FC2C4099CB16}"/>
              </a:ext>
            </a:extLst>
          </p:cNvPr>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818044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28F40-3A1F-C8D5-205D-FC3B0B573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CEA5-BCF7-1462-BB16-7AE7A802F3F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F7FFE5E4-4883-65F0-E7C4-CA4C29432A4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84985CE-15FD-A406-A250-156F04149D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B9F7253-3734-7EE1-4A86-80FFC41BDDD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57E017F-A599-0597-8ECD-F810CD56B53A}"/>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437188-529A-02B0-037F-D822FAB538B4}"/>
              </a:ext>
            </a:extLst>
          </p:cNvPr>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1567932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802.18-25/0028r1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0023&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13" Type="http://schemas.openxmlformats.org/officeDocument/2006/relationships/hyperlink" Target="https://mentor.ieee.org/802.18/documents?is_dcn=0007&amp;is_group=0000&amp;is_year=2025"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01&amp;is_group=0000&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37&amp;is_year=2025"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icasa.org.za/legislation-and-regulations/draft-radio-frequency-plan-2025-nrfp"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45&amp;is_group=0000&amp;is_year=2025"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2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docs.fcc.gov/public/attachments/FCC-25-22A1.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0027&amp;is_group=0000&amp;is_year=2025"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docs.fcc.gov/public/attachments/FCC-25-22A1.pdf"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mic.gov.vn/van-ban-phap-luat/du-thao/2210.htm" TargetMode="External"/><Relationship Id="rId5" Type="http://schemas.openxmlformats.org/officeDocument/2006/relationships/hyperlink" Target="https://www.cra.gov.qa/document/position-paper-on-iot-and-m2m-in-qatar" TargetMode="External"/><Relationship Id="rId4" Type="http://schemas.openxmlformats.org/officeDocument/2006/relationships/hyperlink" Target="https://www.ofcom.org.uk/about-ofcom/annual-reports-and-plans/consultation-ofcoms-plan-of-work-202526/" TargetMode="Externa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27&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May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13 May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Warsaw Presidential Hotel, Warsaw, Poland</a:t>
            </a:r>
            <a:r>
              <a:rPr lang="en-US" sz="1400" dirty="0"/>
              <a:t>.</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4172687294"/>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12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13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14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a:t>
                      </a:r>
                      <a:r>
                        <a:rPr lang="en-US" sz="1200" dirty="0"/>
                        <a:t>Wawel &amp; Syrena</a:t>
                      </a: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a:t>
                      </a:r>
                      <a:r>
                        <a:rPr lang="en-US" sz="1200" dirty="0"/>
                        <a:t>Wawel &amp; Syrena</a:t>
                      </a: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March plenary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meeting minutes of the RR-TAG 2025 March plenary session as shown in the document </a:t>
            </a:r>
            <a:r>
              <a:rPr lang="en-US" sz="1800" spc="-5" dirty="0">
                <a:solidFill>
                  <a:srgbClr val="FF0000"/>
                </a:solidFill>
                <a:latin typeface="+mj-lt"/>
                <a:cs typeface="Arial"/>
                <a:hlinkClick r:id="rId3"/>
              </a:rPr>
              <a:t>18-25/0023r1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13 May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20</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RR-TAG Chair and receive a registration fee waiver and limited attendance rights.</a:t>
            </a:r>
          </a:p>
          <a:p>
            <a:pPr marL="685800" lvl="1" algn="just">
              <a:buFont typeface="Arial" panose="020B0604020202020204" pitchFamily="34" charset="0"/>
              <a:buChar char="•"/>
            </a:pPr>
            <a:r>
              <a:rPr lang="en-US" sz="1600" dirty="0"/>
              <a:t>See section 5 in </a:t>
            </a:r>
            <a:r>
              <a:rPr lang="en-US" sz="1600" dirty="0">
                <a:hlinkClick r:id="rId3"/>
              </a:rPr>
              <a:t>https://mentor.ieee.org/802-ec/dcn/17/ec-17-0090-26-0PNP-ieee-802-lmsc-operations-manual.pdf</a:t>
            </a:r>
            <a:endParaRPr lang="en-US" sz="1600" dirty="0"/>
          </a:p>
          <a:p>
            <a:pPr marL="1085850" lvl="2" algn="just">
              <a:buFont typeface="Arial" panose="020B0604020202020204" pitchFamily="34" charset="0"/>
              <a:buChar char="•"/>
            </a:pPr>
            <a:r>
              <a:rPr lang="en-US" sz="14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individual listed below is hereby designated as specific individual expert on their respective topics and subject to the restrictions and benefits described in the IEEE 802 Operations Manual.</a:t>
            </a:r>
            <a:endParaRPr lang="en-US" sz="1800" b="0" dirty="0">
              <a:solidFill>
                <a:srgbClr val="FF0000"/>
              </a:solidFill>
            </a:endParaRPr>
          </a:p>
          <a:p>
            <a:pPr lvl="1">
              <a:buFont typeface="Arial" panose="020B0604020202020204" pitchFamily="34" charset="0"/>
              <a:buChar char="•"/>
            </a:pPr>
            <a:r>
              <a:rPr lang="en-US" sz="1600" dirty="0"/>
              <a:t>Steve Leach (Principal Spectrum Engineer</a:t>
            </a:r>
            <a:r>
              <a:rPr lang="en-GB" sz="1600" dirty="0"/>
              <a:t>, </a:t>
            </a:r>
            <a:r>
              <a:rPr lang="en-US" sz="1600" dirty="0"/>
              <a:t>Ofcom)</a:t>
            </a:r>
          </a:p>
          <a:p>
            <a:pPr lvl="1">
              <a:buFont typeface="Arial" panose="020B0604020202020204" pitchFamily="34" charset="0"/>
              <a:buChar char="•"/>
            </a:pPr>
            <a:r>
              <a:rPr lang="en-US" sz="1600" dirty="0">
                <a:solidFill>
                  <a:schemeClr val="tx1"/>
                </a:solidFill>
              </a:rPr>
              <a:t>Alberto Fernandes (Principal Policy Advisor</a:t>
            </a:r>
            <a:r>
              <a:rPr lang="en-GB" sz="1600" dirty="0">
                <a:solidFill>
                  <a:schemeClr val="tx1"/>
                </a:solidFill>
              </a:rPr>
              <a:t>, </a:t>
            </a:r>
            <a:r>
              <a:rPr lang="en-US" sz="1600" dirty="0">
                <a:solidFill>
                  <a:schemeClr val="tx1"/>
                </a:solidFill>
              </a:rPr>
              <a:t>Ofcom)</a:t>
            </a:r>
          </a:p>
          <a:p>
            <a:pPr lvl="2">
              <a:buFont typeface="Arial" panose="020B0604020202020204" pitchFamily="34" charset="0"/>
              <a:buChar char="•"/>
            </a:pPr>
            <a:r>
              <a:rPr lang="en-US" sz="1400" dirty="0"/>
              <a:t>Attendance is limited to the </a:t>
            </a:r>
            <a:r>
              <a:rPr lang="en-US" sz="1400" dirty="0">
                <a:solidFill>
                  <a:schemeClr val="tx1"/>
                </a:solidFill>
              </a:rPr>
              <a:t>opening</a:t>
            </a:r>
            <a:r>
              <a:rPr lang="en-US" sz="1400" dirty="0">
                <a:solidFill>
                  <a:srgbClr val="FF0000"/>
                </a:solidFill>
              </a:rPr>
              <a:t> </a:t>
            </a:r>
            <a:r>
              <a:rPr lang="en-US" sz="1400" dirty="0"/>
              <a:t>meeting timeslot of the 2025 May IEEE 802 wireless interim in which the respective presentation is scheduled. </a:t>
            </a:r>
          </a:p>
          <a:p>
            <a:pPr marL="457200" lvl="1" indent="0"/>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Edward Au (Huawei)</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Designation of Individual Experts</a:t>
            </a:r>
          </a:p>
        </p:txBody>
      </p:sp>
    </p:spTree>
    <p:extLst>
      <p:ext uri="{BB962C8B-B14F-4D97-AF65-F5344CB8AC3E}">
        <p14:creationId xmlns:p14="http://schemas.microsoft.com/office/powerpoint/2010/main" val="392332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805976808"/>
              </p:ext>
            </p:extLst>
          </p:nvPr>
        </p:nvGraphicFramePr>
        <p:xfrm>
          <a:off x="910170" y="1497013"/>
          <a:ext cx="10447857" cy="493271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(OET,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a:t>
                      </a:r>
                      <a:r>
                        <a:rPr lang="en-US" sz="1200" b="0" i="0" kern="1200" baseline="0" dirty="0">
                          <a:solidFill>
                            <a:schemeClr val="dk1"/>
                          </a:solidFill>
                          <a:effectLst/>
                          <a:latin typeface="+mn-lt"/>
                          <a:ea typeface="+mn-ea"/>
                          <a:cs typeface="+mn-cs"/>
                        </a:rPr>
                        <a:t>Ofcom, UK)</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2"/>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(ACMA, Australia)</a:t>
                      </a:r>
                    </a:p>
                  </a:txBody>
                  <a:tcPr anchor="ctr"/>
                </a:tc>
                <a:extLst>
                  <a:ext uri="{0D108BD9-81ED-4DB2-BD59-A6C34878D82A}">
                    <a16:rowId xmlns:a16="http://schemas.microsoft.com/office/drawing/2014/main" val="10009"/>
                  </a:ext>
                </a:extLst>
              </a:tr>
              <a:tr h="370840">
                <a:tc>
                  <a:txBody>
                    <a:bodyPr/>
                    <a:lstStyle/>
                    <a:p>
                      <a:r>
                        <a:rPr lang="en-US" sz="1200" dirty="0"/>
                        <a:t>2025 March</a:t>
                      </a:r>
                    </a:p>
                  </a:txBody>
                  <a:tcPr anchor="ctr"/>
                </a:tc>
                <a:tc>
                  <a:txBody>
                    <a:bodyPr/>
                    <a:lstStyle/>
                    <a:p>
                      <a:r>
                        <a:rPr lang="en-US" sz="1200" dirty="0">
                          <a:hlinkClick r:id="rId13"/>
                        </a:rPr>
                        <a:t>Canada Spectrum Outlook</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Yan Losier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(ISED, Canada)</a:t>
                      </a:r>
                    </a:p>
                  </a:txBody>
                  <a:tcPr anchor="ctr"/>
                </a:tc>
                <a:extLst>
                  <a:ext uri="{0D108BD9-81ED-4DB2-BD59-A6C34878D82A}">
                    <a16:rowId xmlns:a16="http://schemas.microsoft.com/office/drawing/2014/main" val="3828509684"/>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a:t>
            </a:r>
          </a:p>
          <a:p>
            <a:pPr marL="630238" marR="117475" lvl="1" indent="-230188" algn="just">
              <a:buFont typeface="Times New Roman" pitchFamily="16" charset="0"/>
              <a:buChar char="•"/>
              <a:tabLst>
                <a:tab pos="230188" algn="l"/>
              </a:tabLst>
            </a:pPr>
            <a:r>
              <a:rPr lang="en-US" sz="1600" dirty="0"/>
              <a:t>Title:  Moving forward with 6 GHz band for commercial mobile and Wi-Fi services: update on UK and CEPT progress</a:t>
            </a:r>
          </a:p>
          <a:p>
            <a:pPr marL="630238" marR="117475" lvl="1" indent="-230188" algn="just">
              <a:buFont typeface="Times New Roman" pitchFamily="16" charset="0"/>
              <a:buChar char="•"/>
              <a:tabLst>
                <a:tab pos="230188" algn="l"/>
              </a:tabLst>
            </a:pPr>
            <a:r>
              <a:rPr lang="en-US" sz="1600" dirty="0"/>
              <a:t>Author:  Steve Leach (Principal Spectrum Engineer</a:t>
            </a:r>
            <a:r>
              <a:rPr lang="en-GB" sz="1600" dirty="0"/>
              <a:t>, </a:t>
            </a:r>
            <a:r>
              <a:rPr lang="en-US" sz="1600" dirty="0"/>
              <a:t>Ofcom)</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18-25/0037</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12" name="Picture 11" descr="A person smiling for the camera&#10;&#10;Description automatically generated with medium confidence"/>
          <p:cNvPicPr/>
          <p:nvPr/>
        </p:nvPicPr>
        <p:blipFill>
          <a:blip r:embed="rId5" cstate="print">
            <a:extLst>
              <a:ext uri="{28A0092B-C50C-407E-A947-70E740481C1C}">
                <a14:useLocalDpi xmlns:a14="http://schemas.microsoft.com/office/drawing/2010/main" val="0"/>
              </a:ext>
            </a:extLst>
          </a:blip>
          <a:stretch>
            <a:fillRect/>
          </a:stretch>
        </p:blipFill>
        <p:spPr>
          <a:xfrm>
            <a:off x="8686800" y="1600200"/>
            <a:ext cx="2514600" cy="2815907"/>
          </a:xfrm>
          <a:prstGeom prst="rect">
            <a:avLst/>
          </a:prstGeom>
        </p:spPr>
      </p:pic>
      <p:sp>
        <p:nvSpPr>
          <p:cNvPr id="4" name="Rectangle 3"/>
          <p:cNvSpPr/>
          <p:nvPr/>
        </p:nvSpPr>
        <p:spPr>
          <a:xfrm>
            <a:off x="9746412" y="4416107"/>
            <a:ext cx="1531188" cy="276999"/>
          </a:xfrm>
          <a:prstGeom prst="rect">
            <a:avLst/>
          </a:prstGeom>
        </p:spPr>
        <p:txBody>
          <a:bodyPr wrap="none">
            <a:spAutoFit/>
          </a:bodyPr>
          <a:lstStyle/>
          <a:p>
            <a:r>
              <a:rPr lang="en-US" sz="1200" dirty="0">
                <a:solidFill>
                  <a:schemeClr val="tx1"/>
                </a:solidFill>
              </a:rPr>
              <a:t>  Source: Steve Leach</a:t>
            </a:r>
          </a:p>
        </p:txBody>
      </p:sp>
    </p:spTree>
    <p:extLst>
      <p:ext uri="{BB962C8B-B14F-4D97-AF65-F5344CB8AC3E}">
        <p14:creationId xmlns:p14="http://schemas.microsoft.com/office/powerpoint/2010/main" val="4158606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Ongoing consultations</a:t>
            </a:r>
            <a:endParaRPr lang="en-GB" kern="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
        <p:nvSpPr>
          <p:cNvPr id="10"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25</a:t>
            </a:r>
          </a:p>
        </p:txBody>
      </p:sp>
    </p:spTree>
    <p:extLst>
      <p:ext uri="{BB962C8B-B14F-4D97-AF65-F5344CB8AC3E}">
        <p14:creationId xmlns:p14="http://schemas.microsoft.com/office/powerpoint/2010/main" val="2547866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a:t>
            </a:r>
            <a:r>
              <a:rPr lang="en-US" sz="2800">
                <a:solidFill>
                  <a:srgbClr val="0070C0"/>
                </a:solidFill>
              </a:rPr>
              <a:t>Frequency Plan (1)</a:t>
            </a:r>
            <a:endParaRPr lang="en-US" sz="2800" dirty="0">
              <a:solidFill>
                <a:srgbClr val="0070C0"/>
              </a:solidFill>
            </a:endParaRP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National radio frequency plan 2025 (NRFP)</a:t>
            </a:r>
          </a:p>
          <a:p>
            <a:pPr marL="630238" marR="117475" lvl="1" indent="-230188" algn="just">
              <a:buChar char="•"/>
              <a:tabLst>
                <a:tab pos="230188" algn="l"/>
              </a:tabLst>
            </a:pPr>
            <a:r>
              <a:rPr lang="en-US" sz="1600" spc="-5" dirty="0">
                <a:cs typeface="Arial"/>
              </a:rPr>
              <a:t>Publication date:  7 April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https://www.icasa.org.za/legislation-and-regulations/draft-radio-frequency-plan-2025-nrfp</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18-25/0045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E3684F-6FF0-756E-81E8-1C95D290476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01CB81-1C8B-9E64-A8DC-F9DA8A05CD6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a:extLst>
              <a:ext uri="{FF2B5EF4-FFF2-40B4-BE49-F238E27FC236}">
                <a16:creationId xmlns:a16="http://schemas.microsoft.com/office/drawing/2014/main" id="{66AADB60-95F6-D9CD-4105-5EEEAB2C4AA5}"/>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Frequency Plan (2)</a:t>
            </a:r>
          </a:p>
        </p:txBody>
      </p:sp>
      <p:pic>
        <p:nvPicPr>
          <p:cNvPr id="9" name="Picture 8">
            <a:extLst>
              <a:ext uri="{FF2B5EF4-FFF2-40B4-BE49-F238E27FC236}">
                <a16:creationId xmlns:a16="http://schemas.microsoft.com/office/drawing/2014/main" id="{1FEEC479-73C3-C793-1616-9B398D7875C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992CE8C4-19B9-42DB-B874-553CBDAE41EA}"/>
              </a:ext>
            </a:extLst>
          </p:cNvPr>
          <p:cNvSpPr>
            <a:spLocks noGrp="1"/>
          </p:cNvSpPr>
          <p:nvPr>
            <p:ph type="dt" idx="15"/>
          </p:nvPr>
        </p:nvSpPr>
        <p:spPr>
          <a:xfrm>
            <a:off x="914400" y="336550"/>
            <a:ext cx="3048000" cy="273050"/>
          </a:xfrm>
        </p:spPr>
        <p:txBody>
          <a:bodyPr/>
          <a:lstStyle/>
          <a:p>
            <a:r>
              <a:rPr lang="en-US" dirty="0"/>
              <a:t> May 2025</a:t>
            </a:r>
            <a:endParaRPr lang="en-GB" dirty="0"/>
          </a:p>
        </p:txBody>
      </p:sp>
      <p:sp>
        <p:nvSpPr>
          <p:cNvPr id="5" name="Content Placeholder 2">
            <a:extLst>
              <a:ext uri="{FF2B5EF4-FFF2-40B4-BE49-F238E27FC236}">
                <a16:creationId xmlns:a16="http://schemas.microsoft.com/office/drawing/2014/main" id="{F9BE7F0B-3F7E-4359-6C00-A178959B5F3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18-25/0045r1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a:t>
            </a:r>
            <a:r>
              <a:rPr lang="en-US" sz="1800" dirty="0">
                <a:effectLst/>
                <a:latin typeface="Times New Roman" panose="02020603050405020304" pitchFamily="18" charset="0"/>
                <a:ea typeface="Arial Unicode MS"/>
              </a:rPr>
              <a:t>Draft Regulations on the National Radio Frequency Plan</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665600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77136F-46D0-3EC7-6C01-11B323C4804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26025BE-FD90-6A00-C23A-C261F75439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a:extLst>
              <a:ext uri="{FF2B5EF4-FFF2-40B4-BE49-F238E27FC236}">
                <a16:creationId xmlns:a16="http://schemas.microsoft.com/office/drawing/2014/main" id="{7E522770-A7A3-3C99-96F9-05945891D46D}"/>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a:t>
            </a:r>
          </a:p>
        </p:txBody>
      </p:sp>
      <p:sp>
        <p:nvSpPr>
          <p:cNvPr id="10" name="Content Placeholder 2">
            <a:extLst>
              <a:ext uri="{FF2B5EF4-FFF2-40B4-BE49-F238E27FC236}">
                <a16:creationId xmlns:a16="http://schemas.microsoft.com/office/drawing/2014/main" id="{57A791A0-6529-218B-D4BF-3337C5E8F0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7782E069-B99B-F150-2328-B3E32229A77B}"/>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3489771-6C7E-582B-6E7C-27E42CC99E25}"/>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366102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June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(reply comment submission)</a:t>
            </a: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7730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15 May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30</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31</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A19CB-BAAB-5560-91AC-4FDE7D9619E2}"/>
            </a:ext>
          </a:extLst>
        </p:cNvPr>
        <p:cNvGrpSpPr/>
        <p:nvPr/>
      </p:nvGrpSpPr>
      <p:grpSpPr>
        <a:xfrm>
          <a:off x="0" y="0"/>
          <a:ext cx="0" cy="0"/>
          <a:chOff x="0" y="0"/>
          <a:chExt cx="0" cy="0"/>
        </a:xfrm>
      </p:grpSpPr>
      <p:sp>
        <p:nvSpPr>
          <p:cNvPr id="7170" name="Date Placeholder 1">
            <a:extLst>
              <a:ext uri="{FF2B5EF4-FFF2-40B4-BE49-F238E27FC236}">
                <a16:creationId xmlns:a16="http://schemas.microsoft.com/office/drawing/2014/main" id="{C0C32F0B-DE81-DCBA-F034-22AFDD9481B0}"/>
              </a:ext>
            </a:extLst>
          </p:cNvPr>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7173" name="Rectangle 2">
            <a:extLst>
              <a:ext uri="{FF2B5EF4-FFF2-40B4-BE49-F238E27FC236}">
                <a16:creationId xmlns:a16="http://schemas.microsoft.com/office/drawing/2014/main" id="{DC467BE1-3930-0364-8057-EEA65B3D7C9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a:extLst>
              <a:ext uri="{FF2B5EF4-FFF2-40B4-BE49-F238E27FC236}">
                <a16:creationId xmlns:a16="http://schemas.microsoft.com/office/drawing/2014/main" id="{AC1B35EE-FA97-B77C-81A5-5018BBA596B4}"/>
              </a:ext>
            </a:extLst>
          </p:cNvPr>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32</a:t>
            </a:fld>
            <a:endParaRPr lang="en-US" dirty="0"/>
          </a:p>
        </p:txBody>
      </p:sp>
      <p:sp>
        <p:nvSpPr>
          <p:cNvPr id="8" name="Rectangle 4">
            <a:extLst>
              <a:ext uri="{FF2B5EF4-FFF2-40B4-BE49-F238E27FC236}">
                <a16:creationId xmlns:a16="http://schemas.microsoft.com/office/drawing/2014/main" id="{C9E5F774-7C65-CD0E-3B65-16FCB0D3DAD3}"/>
              </a:ext>
            </a:extLst>
          </p:cNvPr>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May IEEE 802 wireless interim session is held mixed mode via a paid registration fee, from 11 May 2025 to 16 May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https://touchpoint.eventsair.com/2025-may-ieee-802-wireless-interim-session</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a:extLst>
              <a:ext uri="{FF2B5EF4-FFF2-40B4-BE49-F238E27FC236}">
                <a16:creationId xmlns:a16="http://schemas.microsoft.com/office/drawing/2014/main" id="{2953C20E-77F5-7950-5D5A-4532E527D4A7}"/>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445435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To approve the agenda as shown in the “RR-TAG Closing Agenda” tab of the document </a:t>
            </a:r>
            <a:r>
              <a:rPr lang="en-US" sz="1800" spc="-5" dirty="0">
                <a:solidFill>
                  <a:srgbClr val="FF0000"/>
                </a:solidFill>
                <a:latin typeface="+mj-lt"/>
                <a:cs typeface="Arial"/>
                <a:hlinkClick r:id="rId3"/>
              </a:rPr>
              <a:t>18-25/0027r0</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37</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38</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39</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May IEEE 802 wireless interim session is held mixed mode via a paid registration fee, from 11 May 2025 to 16 May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https://touchpoint.eventsair.com/2025-may-ieee-802-wireless-interim-session</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41</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Warsaw Presidential Hotel, Warsaw, Poland</a:t>
            </a:r>
            <a:r>
              <a:rPr lang="en-US" sz="1400" dirty="0"/>
              <a:t>.</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 (1)</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2F43620-2B8C-9A04-B8C1-B7B04CEC539E}"/>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F13E4-2D9F-AC99-E198-82607FCAD53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B63D4FD-52DB-04E4-F053-325D9C8A49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pic>
        <p:nvPicPr>
          <p:cNvPr id="9" name="Picture 8">
            <a:extLst>
              <a:ext uri="{FF2B5EF4-FFF2-40B4-BE49-F238E27FC236}">
                <a16:creationId xmlns:a16="http://schemas.microsoft.com/office/drawing/2014/main" id="{900283FB-2267-CF65-4946-F4F84561A0C3}"/>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3F03B4E8-E8BA-AF9C-12C1-74609D0F9615}"/>
              </a:ext>
            </a:extLst>
          </p:cNvPr>
          <p:cNvSpPr>
            <a:spLocks noGrp="1"/>
          </p:cNvSpPr>
          <p:nvPr>
            <p:ph type="dt" idx="15"/>
          </p:nvPr>
        </p:nvSpPr>
        <p:spPr>
          <a:xfrm>
            <a:off x="914400" y="336550"/>
            <a:ext cx="3048000" cy="273050"/>
          </a:xfrm>
        </p:spPr>
        <p:txBody>
          <a:bodyPr/>
          <a:lstStyle/>
          <a:p>
            <a:r>
              <a:rPr lang="en-US" dirty="0"/>
              <a:t> May 2025</a:t>
            </a:r>
            <a:endParaRPr lang="en-GB" dirty="0"/>
          </a:p>
        </p:txBody>
      </p:sp>
      <p:sp>
        <p:nvSpPr>
          <p:cNvPr id="5" name="Content Placeholder 2">
            <a:extLst>
              <a:ext uri="{FF2B5EF4-FFF2-40B4-BE49-F238E27FC236}">
                <a16:creationId xmlns:a16="http://schemas.microsoft.com/office/drawing/2014/main" id="{2625068A-0703-C3AC-0FB3-65425CC02DD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#5 (Technical):  Move to approve document </a:t>
            </a:r>
            <a:r>
              <a:rPr lang="en-GB" sz="1800" dirty="0">
                <a:solidFill>
                  <a:schemeClr val="accent2"/>
                </a:solidFill>
              </a:rPr>
              <a:t>18-25/0050r0 [Placeholder]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“Draft regulations on dynamic spectrum access and opportunistic spectrum management in the innovation spectrum 3800-4200 MHz and 5925-6425 MHz”,</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2" name="Rectangle 2">
            <a:extLst>
              <a:ext uri="{FF2B5EF4-FFF2-40B4-BE49-F238E27FC236}">
                <a16:creationId xmlns:a16="http://schemas.microsoft.com/office/drawing/2014/main" id="{A98A250C-E48F-EAA4-85E9-4232A28439A3}"/>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South Africa ICASA’s consultation re dynamic spectrum access (2)</a:t>
            </a:r>
          </a:p>
        </p:txBody>
      </p:sp>
    </p:spTree>
    <p:extLst>
      <p:ext uri="{BB962C8B-B14F-4D97-AF65-F5344CB8AC3E}">
        <p14:creationId xmlns:p14="http://schemas.microsoft.com/office/powerpoint/2010/main" val="26803878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68570-E821-A8E1-3646-557486974FC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E52F959-62C6-A344-2DF4-AB92197453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a:extLst>
              <a:ext uri="{FF2B5EF4-FFF2-40B4-BE49-F238E27FC236}">
                <a16:creationId xmlns:a16="http://schemas.microsoft.com/office/drawing/2014/main" id="{35A16C1A-819D-3A9E-7DDD-E539B9E7CA09}"/>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B2D5625F-8187-B32A-BCBB-D6A09D0DD194}"/>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June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(reply comment submission)</a:t>
            </a: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1E3DC0FA-59EA-5E55-4DED-78D9F9C95884}"/>
              </a:ext>
            </a:extLst>
          </p:cNvPr>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23B6E0C1-7BAD-79FB-EE90-5D02E8644E4B}"/>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452593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4"/>
              </a:rPr>
              <a:t>published</a:t>
            </a:r>
            <a:r>
              <a:rPr lang="en-US" sz="1400" dirty="0">
                <a:solidFill>
                  <a:schemeClr val="tx1"/>
                </a:solidFill>
              </a:rPr>
              <a:t> the final version of the Plans of Work 2025/26 as well as the administrations’ response to selected received comments as a result of the consultation in December 2024.</a:t>
            </a:r>
          </a:p>
          <a:p>
            <a:pPr marL="630238" marR="117475" lvl="1" indent="-230188" algn="just">
              <a:buClrTx/>
              <a:buFont typeface="Times New Roman" pitchFamily="16" charset="0"/>
              <a:buChar char="•"/>
              <a:tabLst>
                <a:tab pos="230188" algn="l"/>
              </a:tabLst>
            </a:pPr>
            <a:r>
              <a:rPr lang="en-US" sz="1600" dirty="0">
                <a:solidFill>
                  <a:schemeClr val="tx1"/>
                </a:solidFill>
              </a:rPr>
              <a:t>Qatar</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April 2025, CSA </a:t>
            </a:r>
            <a:r>
              <a:rPr lang="en-US" sz="1400" dirty="0">
                <a:solidFill>
                  <a:schemeClr val="tx1"/>
                </a:solidFill>
                <a:hlinkClick r:id="rId5"/>
              </a:rPr>
              <a:t>published</a:t>
            </a:r>
            <a:r>
              <a:rPr lang="en-US" sz="1400" dirty="0">
                <a:solidFill>
                  <a:schemeClr val="tx1"/>
                </a:solidFill>
              </a:rPr>
              <a:t> the final version of the position paper “Position Paper on IoT and M2M in Qatar” following the consultation in August 2024.</a:t>
            </a: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6"/>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307020722"/>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24 July </a:t>
                      </a:r>
                      <a:r>
                        <a:rPr lang="en-US" sz="1500" dirty="0"/>
                        <a:t>2025</a:t>
                      </a:r>
                    </a:p>
                  </a:txBody>
                  <a:tcPr/>
                </a:tc>
                <a:extLst>
                  <a:ext uri="{0D108BD9-81ED-4DB2-BD59-A6C34878D82A}">
                    <a16:rowId xmlns:a16="http://schemas.microsoft.com/office/drawing/2014/main" val="10001"/>
                  </a:ext>
                </a:extLst>
              </a:tr>
              <a:tr h="370840">
                <a:tc>
                  <a:txBody>
                    <a:bodyPr/>
                    <a:lstStyle/>
                    <a:p>
                      <a:r>
                        <a:rPr lang="en-US" sz="1500" baseline="0" dirty="0"/>
                        <a:t>2025 July plenary</a:t>
                      </a:r>
                    </a:p>
                    <a:p>
                      <a:r>
                        <a:rPr lang="en-US" sz="1500" baseline="0" dirty="0"/>
                        <a:t>(credited session)</a:t>
                      </a:r>
                    </a:p>
                  </a:txBody>
                  <a:tcPr/>
                </a:tc>
                <a:tc>
                  <a:txBody>
                    <a:bodyPr/>
                    <a:lstStyle/>
                    <a:p>
                      <a:r>
                        <a:rPr lang="en-US" sz="1500" dirty="0"/>
                        <a:t>Opening meeting:  Tuesday, 29 July,</a:t>
                      </a:r>
                      <a:r>
                        <a:rPr lang="en-US" sz="1500" baseline="0" dirty="0"/>
                        <a:t> 11:30am CET to 1:30pm CET</a:t>
                      </a:r>
                    </a:p>
                    <a:p>
                      <a:r>
                        <a:rPr lang="en-US" sz="1500" baseline="0" dirty="0"/>
                        <a:t>Closing meeting:  Thursday, 31 July, 9:00am CET to 11:00am CET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July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83FF5-1E62-E6C9-232C-01E84695949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7535EE2-6D86-F31B-D943-98C2425C7C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a:extLst>
              <a:ext uri="{FF2B5EF4-FFF2-40B4-BE49-F238E27FC236}">
                <a16:creationId xmlns:a16="http://schemas.microsoft.com/office/drawing/2014/main" id="{18C44771-0F4C-A99E-FFBC-C54057B4E22C}"/>
              </a:ext>
            </a:extLst>
          </p:cNvPr>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a:extLst>
              <a:ext uri="{FF2B5EF4-FFF2-40B4-BE49-F238E27FC236}">
                <a16:creationId xmlns:a16="http://schemas.microsoft.com/office/drawing/2014/main" id="{7DB50F63-0666-E620-BAB4-EC4ECF6C1C9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Straw polls regarding mixed-mode meetings</a:t>
            </a:r>
          </a:p>
        </p:txBody>
      </p:sp>
      <p:sp>
        <p:nvSpPr>
          <p:cNvPr id="10" name="Content Placeholder 2">
            <a:extLst>
              <a:ext uri="{FF2B5EF4-FFF2-40B4-BE49-F238E27FC236}">
                <a16:creationId xmlns:a16="http://schemas.microsoft.com/office/drawing/2014/main" id="{80EBB246-46C8-9D79-1BBC-B500AA1C1235}"/>
              </a:ext>
            </a:extLst>
          </p:cNvPr>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Straw poll #1: </a:t>
            </a:r>
            <a:r>
              <a:rPr lang="en-US" sz="1800" b="1" dirty="0">
                <a:solidFill>
                  <a:srgbClr val="000000"/>
                </a:solidFill>
                <a:effectLst/>
              </a:rPr>
              <a:t>How many people would like to come back to this venue? </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400050" marR="117475" lvl="1" indent="0" algn="just">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#2: </a:t>
            </a:r>
            <a:r>
              <a:rPr lang="en-US" sz="1800" b="1" dirty="0">
                <a:solidFill>
                  <a:srgbClr val="000000"/>
                </a:solidFill>
                <a:effectLst/>
              </a:rPr>
              <a:t>Did you go to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630238" marR="117475" lvl="1" indent="-230188" algn="just">
              <a:buChar char="•"/>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#3: </a:t>
            </a:r>
            <a:r>
              <a:rPr lang="en-US" sz="1800" b="1" dirty="0">
                <a:solidFill>
                  <a:srgbClr val="000000"/>
                </a:solidFill>
                <a:effectLst/>
              </a:rPr>
              <a:t>If you attended the Social, did you like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6344F12-5203-A016-19D7-E153FAD5DCD2}"/>
              </a:ext>
            </a:extLst>
          </p:cNvPr>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874987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18-25/0027r0</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71993</TotalTime>
  <Words>4969</Words>
  <Application>Microsoft Office PowerPoint</Application>
  <PresentationFormat>Widescreen</PresentationFormat>
  <Paragraphs>737</Paragraphs>
  <Slides>56</Slides>
  <Notes>34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3" baseType="lpstr">
      <vt:lpstr>Arial Unicode MS</vt:lpstr>
      <vt:lpstr>Monotype Sorts</vt:lpstr>
      <vt:lpstr>Arial</vt:lpstr>
      <vt:lpstr>Calibri</vt:lpstr>
      <vt:lpstr>Times New Roman</vt:lpstr>
      <vt:lpstr>Office Theme</vt:lpstr>
      <vt:lpstr>Document</vt:lpstr>
      <vt:lpstr>2025 May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2025 March plenary minutes</vt:lpstr>
      <vt:lpstr>PowerPoint Presentation</vt:lpstr>
      <vt:lpstr>PowerPoint Presentation</vt:lpstr>
      <vt:lpstr>PowerPoint Presentation</vt:lpstr>
      <vt:lpstr>Previous invited talks</vt:lpstr>
      <vt:lpstr>Enrichment activities</vt:lpstr>
      <vt:lpstr>PowerPoint Presentation</vt:lpstr>
      <vt:lpstr>South Africa ICASA’s consultation  on Draft National Radio Frequency Plan (1)</vt:lpstr>
      <vt:lpstr>South Africa ICASA’s consultation  on Draft National Radio Frequency Plan (2)</vt:lpstr>
      <vt:lpstr>South Africa ICASA’s consultation re dynamic spectrum access</vt:lpstr>
      <vt:lpstr>Status of ongoing consultations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South Africa ICASA’s consultation re dynamic spectrum access (1)</vt:lpstr>
      <vt:lpstr>PowerPoint Presentation</vt:lpstr>
      <vt:lpstr>Status of ongoing consultations</vt:lpstr>
      <vt:lpstr>PowerPoint Presentation</vt:lpstr>
      <vt:lpstr>General discussion items</vt:lpstr>
      <vt:lpstr>PowerPoint Presentation</vt:lpstr>
      <vt:lpstr>Future RR-TAG meetings</vt:lpstr>
      <vt:lpstr>2025 July plenary</vt:lpstr>
      <vt:lpstr>Straw polls regarding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18-25/0028r1</dc:title>
  <dc:creator>Edward Au</dc:creator>
  <cp:keywords>2025 May supplementary materials</cp:keywords>
  <cp:lastModifiedBy>Edward Au</cp:lastModifiedBy>
  <cp:revision>5494</cp:revision>
  <cp:lastPrinted>1601-01-01T00:00:00Z</cp:lastPrinted>
  <dcterms:created xsi:type="dcterms:W3CDTF">2016-03-03T14:54:45Z</dcterms:created>
  <dcterms:modified xsi:type="dcterms:W3CDTF">2025-05-12T08:07:21Z</dcterms:modified>
  <cp:category>IEEE 802.18 RR-TAG </cp:category>
</cp:coreProperties>
</file>