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58"/>
  </p:notesMasterIdLst>
  <p:handoutMasterIdLst>
    <p:handoutMasterId r:id="rId59"/>
  </p:handoutMasterIdLst>
  <p:sldIdLst>
    <p:sldId id="256" r:id="rId2"/>
    <p:sldId id="1055" r:id="rId3"/>
    <p:sldId id="962" r:id="rId4"/>
    <p:sldId id="892" r:id="rId5"/>
    <p:sldId id="1051" r:id="rId6"/>
    <p:sldId id="1052" r:id="rId7"/>
    <p:sldId id="961" r:id="rId8"/>
    <p:sldId id="857" r:id="rId9"/>
    <p:sldId id="329" r:id="rId10"/>
    <p:sldId id="604" r:id="rId11"/>
    <p:sldId id="624" r:id="rId12"/>
    <p:sldId id="605" r:id="rId13"/>
    <p:sldId id="963" r:id="rId14"/>
    <p:sldId id="843" r:id="rId15"/>
    <p:sldId id="923" r:id="rId16"/>
    <p:sldId id="947" r:id="rId17"/>
    <p:sldId id="914" r:id="rId18"/>
    <p:sldId id="966" r:id="rId19"/>
    <p:sldId id="845" r:id="rId20"/>
    <p:sldId id="1142" r:id="rId21"/>
    <p:sldId id="1143" r:id="rId22"/>
    <p:sldId id="1164" r:id="rId23"/>
    <p:sldId id="1165" r:id="rId24"/>
    <p:sldId id="1166" r:id="rId25"/>
    <p:sldId id="970" r:id="rId26"/>
    <p:sldId id="1179" r:id="rId27"/>
    <p:sldId id="1185" r:id="rId28"/>
    <p:sldId id="1186" r:id="rId29"/>
    <p:sldId id="1181" r:id="rId30"/>
    <p:sldId id="1056" r:id="rId31"/>
    <p:sldId id="1057" r:id="rId32"/>
    <p:sldId id="1183" r:id="rId33"/>
    <p:sldId id="1059" r:id="rId34"/>
    <p:sldId id="1060" r:id="rId35"/>
    <p:sldId id="1061" r:id="rId36"/>
    <p:sldId id="1062" r:id="rId37"/>
    <p:sldId id="1063" r:id="rId38"/>
    <p:sldId id="1064" r:id="rId39"/>
    <p:sldId id="1065" r:id="rId40"/>
    <p:sldId id="1066" r:id="rId41"/>
    <p:sldId id="1067" r:id="rId42"/>
    <p:sldId id="1068" r:id="rId43"/>
    <p:sldId id="1069" r:id="rId44"/>
    <p:sldId id="1070" r:id="rId45"/>
    <p:sldId id="1152" r:id="rId46"/>
    <p:sldId id="1187" r:id="rId47"/>
    <p:sldId id="1188" r:id="rId48"/>
    <p:sldId id="1175" r:id="rId49"/>
    <p:sldId id="1170" r:id="rId50"/>
    <p:sldId id="1171" r:id="rId51"/>
    <p:sldId id="978" r:id="rId52"/>
    <p:sldId id="900" r:id="rId53"/>
    <p:sldId id="1128" r:id="rId54"/>
    <p:sldId id="1182" r:id="rId55"/>
    <p:sldId id="887" r:id="rId56"/>
    <p:sldId id="888" r:id="rId5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00000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524" autoAdjust="0"/>
    <p:restoredTop sz="93099" autoAdjust="0"/>
  </p:normalViewPr>
  <p:slideViewPr>
    <p:cSldViewPr>
      <p:cViewPr varScale="1">
        <p:scale>
          <a:sx n="91" d="100"/>
          <a:sy n="91" d="100"/>
        </p:scale>
        <p:origin x="1698" y="306"/>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80" d="100"/>
        <a:sy n="80" d="100"/>
      </p:scale>
      <p:origin x="0" y="0"/>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5/12/2025</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802.11-23-1332r0</a:t>
            </a:r>
          </a:p>
        </p:txBody>
      </p:sp>
      <p:sp>
        <p:nvSpPr>
          <p:cNvPr id="5" name="Date Placeholder 4"/>
          <p:cNvSpPr>
            <a:spLocks noGrp="1"/>
          </p:cNvSpPr>
          <p:nvPr>
            <p:ph type="dt" idx="11"/>
          </p:nvPr>
        </p:nvSpPr>
        <p:spPr/>
        <p:txBody>
          <a:bodyPr/>
          <a:lstStyle/>
          <a:p>
            <a:pPr>
              <a:defRPr/>
            </a:pPr>
            <a:r>
              <a:rPr lang="en-US"/>
              <a:t>September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21</a:t>
            </a:fld>
            <a:endParaRPr lang="en-US" altLang="en-US"/>
          </a:p>
        </p:txBody>
      </p:sp>
    </p:spTree>
    <p:extLst>
      <p:ext uri="{BB962C8B-B14F-4D97-AF65-F5344CB8AC3E}">
        <p14:creationId xmlns:p14="http://schemas.microsoft.com/office/powerpoint/2010/main" val="31862935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11311451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2636953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26441649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B7D3CC-8DA3-109E-9118-D3B5F3F1D85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010702D-0E8C-22B1-7D41-BC3C3D4F2C88}"/>
              </a:ext>
            </a:extLst>
          </p:cNvPr>
          <p:cNvSpPr>
            <a:spLocks noGrp="1" noRot="1" noChangeAspect="1"/>
          </p:cNvSpPr>
          <p:nvPr>
            <p:ph type="sldImg"/>
          </p:nvPr>
        </p:nvSpPr>
        <p:spPr>
          <a:xfrm>
            <a:off x="385763" y="701675"/>
            <a:ext cx="6161087" cy="3467100"/>
          </a:xfrm>
        </p:spPr>
      </p:sp>
      <p:sp>
        <p:nvSpPr>
          <p:cNvPr id="3" name="Notes Placeholder 2">
            <a:extLst>
              <a:ext uri="{FF2B5EF4-FFF2-40B4-BE49-F238E27FC236}">
                <a16:creationId xmlns:a16="http://schemas.microsoft.com/office/drawing/2014/main" id="{9AF04A33-9A7D-BA84-B1B0-7C4EB11874D2}"/>
              </a:ext>
            </a:extLst>
          </p:cNvPr>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a:extLst>
              <a:ext uri="{FF2B5EF4-FFF2-40B4-BE49-F238E27FC236}">
                <a16:creationId xmlns:a16="http://schemas.microsoft.com/office/drawing/2014/main" id="{EDEF8251-8CD7-1D28-DF0F-D517E8337FA1}"/>
              </a:ext>
            </a:extLst>
          </p:cNvPr>
          <p:cNvSpPr>
            <a:spLocks noGrp="1"/>
          </p:cNvSpPr>
          <p:nvPr>
            <p:ph type="hdr"/>
          </p:nvPr>
        </p:nvSpPr>
        <p:spPr/>
        <p:txBody>
          <a:bodyPr/>
          <a:lstStyle/>
          <a:p>
            <a:r>
              <a:rPr lang="en-US" dirty="0"/>
              <a:t>doc.: IEEE 802.11-yy/xxxxr0</a:t>
            </a:r>
          </a:p>
        </p:txBody>
      </p:sp>
      <p:sp>
        <p:nvSpPr>
          <p:cNvPr id="5" name="Date Placeholder 4">
            <a:extLst>
              <a:ext uri="{FF2B5EF4-FFF2-40B4-BE49-F238E27FC236}">
                <a16:creationId xmlns:a16="http://schemas.microsoft.com/office/drawing/2014/main" id="{1DDCFF3D-BBC4-CE86-77AC-D855A035A05C}"/>
              </a:ext>
            </a:extLst>
          </p:cNvPr>
          <p:cNvSpPr>
            <a:spLocks noGrp="1"/>
          </p:cNvSpPr>
          <p:nvPr>
            <p:ph type="dt"/>
          </p:nvPr>
        </p:nvSpPr>
        <p:spPr/>
        <p:txBody>
          <a:bodyPr/>
          <a:lstStyle/>
          <a:p>
            <a:r>
              <a:rPr lang="en-US" dirty="0"/>
              <a:t>Month Year</a:t>
            </a:r>
          </a:p>
        </p:txBody>
      </p:sp>
      <p:sp>
        <p:nvSpPr>
          <p:cNvPr id="6" name="Footer Placeholder 5">
            <a:extLst>
              <a:ext uri="{FF2B5EF4-FFF2-40B4-BE49-F238E27FC236}">
                <a16:creationId xmlns:a16="http://schemas.microsoft.com/office/drawing/2014/main" id="{BA18CE93-C293-FFAE-1C2B-A8C38760D183}"/>
              </a:ext>
            </a:extLst>
          </p:cNvPr>
          <p:cNvSpPr>
            <a:spLocks noGrp="1"/>
          </p:cNvSpPr>
          <p:nvPr>
            <p:ph type="ftr"/>
          </p:nvPr>
        </p:nvSpPr>
        <p:spPr/>
        <p:txBody>
          <a:bodyPr/>
          <a:lstStyle/>
          <a:p>
            <a:r>
              <a:rPr lang="en-US" dirty="0"/>
              <a:t>John Doe, Some Company</a:t>
            </a:r>
          </a:p>
        </p:txBody>
      </p:sp>
      <p:sp>
        <p:nvSpPr>
          <p:cNvPr id="7" name="Slide Number Placeholder 6">
            <a:extLst>
              <a:ext uri="{FF2B5EF4-FFF2-40B4-BE49-F238E27FC236}">
                <a16:creationId xmlns:a16="http://schemas.microsoft.com/office/drawing/2014/main" id="{EF6A4934-C9A0-3E70-6910-B44E83B0ECF6}"/>
              </a:ext>
            </a:extLst>
          </p:cNvPr>
          <p:cNvSpPr>
            <a:spLocks noGrp="1"/>
          </p:cNvSpPr>
          <p:nvPr>
            <p:ph type="sldNum"/>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4976198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CBB3A13-DC10-97F2-F5A3-DF4D07342F6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F97D48B-564B-37D9-8F02-68DE0CA0073F}"/>
              </a:ext>
            </a:extLst>
          </p:cNvPr>
          <p:cNvSpPr>
            <a:spLocks noGrp="1" noRot="1" noChangeAspect="1"/>
          </p:cNvSpPr>
          <p:nvPr>
            <p:ph type="sldImg"/>
          </p:nvPr>
        </p:nvSpPr>
        <p:spPr>
          <a:xfrm>
            <a:off x="385763" y="701675"/>
            <a:ext cx="6161087" cy="3467100"/>
          </a:xfrm>
        </p:spPr>
      </p:sp>
      <p:sp>
        <p:nvSpPr>
          <p:cNvPr id="3" name="Notes Placeholder 2">
            <a:extLst>
              <a:ext uri="{FF2B5EF4-FFF2-40B4-BE49-F238E27FC236}">
                <a16:creationId xmlns:a16="http://schemas.microsoft.com/office/drawing/2014/main" id="{3755E563-3B7A-97BF-2AEE-6ED4D1228414}"/>
              </a:ext>
            </a:extLst>
          </p:cNvPr>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a:extLst>
              <a:ext uri="{FF2B5EF4-FFF2-40B4-BE49-F238E27FC236}">
                <a16:creationId xmlns:a16="http://schemas.microsoft.com/office/drawing/2014/main" id="{D29E7642-3A2F-0109-69EB-42057744B164}"/>
              </a:ext>
            </a:extLst>
          </p:cNvPr>
          <p:cNvSpPr>
            <a:spLocks noGrp="1"/>
          </p:cNvSpPr>
          <p:nvPr>
            <p:ph type="hdr"/>
          </p:nvPr>
        </p:nvSpPr>
        <p:spPr/>
        <p:txBody>
          <a:bodyPr/>
          <a:lstStyle/>
          <a:p>
            <a:r>
              <a:rPr lang="en-US" dirty="0"/>
              <a:t>doc.: IEEE 802.11-yy/xxxxr0</a:t>
            </a:r>
          </a:p>
        </p:txBody>
      </p:sp>
      <p:sp>
        <p:nvSpPr>
          <p:cNvPr id="5" name="Date Placeholder 4">
            <a:extLst>
              <a:ext uri="{FF2B5EF4-FFF2-40B4-BE49-F238E27FC236}">
                <a16:creationId xmlns:a16="http://schemas.microsoft.com/office/drawing/2014/main" id="{1A59FBA5-AFA9-540B-932E-97A28C03247C}"/>
              </a:ext>
            </a:extLst>
          </p:cNvPr>
          <p:cNvSpPr>
            <a:spLocks noGrp="1"/>
          </p:cNvSpPr>
          <p:nvPr>
            <p:ph type="dt"/>
          </p:nvPr>
        </p:nvSpPr>
        <p:spPr/>
        <p:txBody>
          <a:bodyPr/>
          <a:lstStyle/>
          <a:p>
            <a:r>
              <a:rPr lang="en-US" dirty="0"/>
              <a:t>Month Year</a:t>
            </a:r>
          </a:p>
        </p:txBody>
      </p:sp>
      <p:sp>
        <p:nvSpPr>
          <p:cNvPr id="6" name="Footer Placeholder 5">
            <a:extLst>
              <a:ext uri="{FF2B5EF4-FFF2-40B4-BE49-F238E27FC236}">
                <a16:creationId xmlns:a16="http://schemas.microsoft.com/office/drawing/2014/main" id="{1C0FE534-2EE6-08C4-885E-52F5D62CBC6E}"/>
              </a:ext>
            </a:extLst>
          </p:cNvPr>
          <p:cNvSpPr>
            <a:spLocks noGrp="1"/>
          </p:cNvSpPr>
          <p:nvPr>
            <p:ph type="ftr"/>
          </p:nvPr>
        </p:nvSpPr>
        <p:spPr/>
        <p:txBody>
          <a:bodyPr/>
          <a:lstStyle/>
          <a:p>
            <a:r>
              <a:rPr lang="en-US" dirty="0"/>
              <a:t>John Doe, Some Company</a:t>
            </a:r>
          </a:p>
        </p:txBody>
      </p:sp>
      <p:sp>
        <p:nvSpPr>
          <p:cNvPr id="7" name="Slide Number Placeholder 6">
            <a:extLst>
              <a:ext uri="{FF2B5EF4-FFF2-40B4-BE49-F238E27FC236}">
                <a16:creationId xmlns:a16="http://schemas.microsoft.com/office/drawing/2014/main" id="{A34F1CCC-CC8C-6FDE-2D56-68D4D1D95258}"/>
              </a:ext>
            </a:extLst>
          </p:cNvPr>
          <p:cNvSpPr>
            <a:spLocks noGrp="1"/>
          </p:cNvSpPr>
          <p:nvPr>
            <p:ph type="sldNum"/>
          </p:nvPr>
        </p:nvSpPr>
        <p:spPr/>
        <p:txBody>
          <a:bodyPr/>
          <a:lstStyle/>
          <a:p>
            <a:r>
              <a:rPr lang="en-US" dirty="0"/>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38518652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C051AD-C307-F92B-BD5B-3B269FA3D83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D769301-902D-0398-46EE-6B54DDDA75B6}"/>
              </a:ext>
            </a:extLst>
          </p:cNvPr>
          <p:cNvSpPr>
            <a:spLocks noGrp="1" noRot="1" noChangeAspect="1"/>
          </p:cNvSpPr>
          <p:nvPr>
            <p:ph type="sldImg"/>
          </p:nvPr>
        </p:nvSpPr>
        <p:spPr>
          <a:xfrm>
            <a:off x="385763" y="701675"/>
            <a:ext cx="6161087" cy="3467100"/>
          </a:xfrm>
        </p:spPr>
      </p:sp>
      <p:sp>
        <p:nvSpPr>
          <p:cNvPr id="3" name="Notes Placeholder 2">
            <a:extLst>
              <a:ext uri="{FF2B5EF4-FFF2-40B4-BE49-F238E27FC236}">
                <a16:creationId xmlns:a16="http://schemas.microsoft.com/office/drawing/2014/main" id="{9B22580B-57BC-BF2E-1A4E-DDA0BF5DB04D}"/>
              </a:ext>
            </a:extLst>
          </p:cNvPr>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a:extLst>
              <a:ext uri="{FF2B5EF4-FFF2-40B4-BE49-F238E27FC236}">
                <a16:creationId xmlns:a16="http://schemas.microsoft.com/office/drawing/2014/main" id="{6738F872-CF0B-9701-37ED-6927EADFCFFF}"/>
              </a:ext>
            </a:extLst>
          </p:cNvPr>
          <p:cNvSpPr>
            <a:spLocks noGrp="1"/>
          </p:cNvSpPr>
          <p:nvPr>
            <p:ph type="hdr"/>
          </p:nvPr>
        </p:nvSpPr>
        <p:spPr/>
        <p:txBody>
          <a:bodyPr/>
          <a:lstStyle/>
          <a:p>
            <a:r>
              <a:rPr lang="en-US" dirty="0"/>
              <a:t>doc.: IEEE 802.11-yy/xxxxr0</a:t>
            </a:r>
          </a:p>
        </p:txBody>
      </p:sp>
      <p:sp>
        <p:nvSpPr>
          <p:cNvPr id="5" name="Date Placeholder 4">
            <a:extLst>
              <a:ext uri="{FF2B5EF4-FFF2-40B4-BE49-F238E27FC236}">
                <a16:creationId xmlns:a16="http://schemas.microsoft.com/office/drawing/2014/main" id="{A0B6A380-7655-66F5-D30F-E33A3866A660}"/>
              </a:ext>
            </a:extLst>
          </p:cNvPr>
          <p:cNvSpPr>
            <a:spLocks noGrp="1"/>
          </p:cNvSpPr>
          <p:nvPr>
            <p:ph type="dt"/>
          </p:nvPr>
        </p:nvSpPr>
        <p:spPr/>
        <p:txBody>
          <a:bodyPr/>
          <a:lstStyle/>
          <a:p>
            <a:r>
              <a:rPr lang="en-US" dirty="0"/>
              <a:t>Month Year</a:t>
            </a:r>
          </a:p>
        </p:txBody>
      </p:sp>
      <p:sp>
        <p:nvSpPr>
          <p:cNvPr id="6" name="Footer Placeholder 5">
            <a:extLst>
              <a:ext uri="{FF2B5EF4-FFF2-40B4-BE49-F238E27FC236}">
                <a16:creationId xmlns:a16="http://schemas.microsoft.com/office/drawing/2014/main" id="{093FFE6E-0C1B-FEA4-1213-9108302B19DC}"/>
              </a:ext>
            </a:extLst>
          </p:cNvPr>
          <p:cNvSpPr>
            <a:spLocks noGrp="1"/>
          </p:cNvSpPr>
          <p:nvPr>
            <p:ph type="ftr"/>
          </p:nvPr>
        </p:nvSpPr>
        <p:spPr/>
        <p:txBody>
          <a:bodyPr/>
          <a:lstStyle/>
          <a:p>
            <a:r>
              <a:rPr lang="en-US" dirty="0"/>
              <a:t>John Doe, Some Company</a:t>
            </a:r>
          </a:p>
        </p:txBody>
      </p:sp>
      <p:sp>
        <p:nvSpPr>
          <p:cNvPr id="7" name="Slide Number Placeholder 6">
            <a:extLst>
              <a:ext uri="{FF2B5EF4-FFF2-40B4-BE49-F238E27FC236}">
                <a16:creationId xmlns:a16="http://schemas.microsoft.com/office/drawing/2014/main" id="{D02FEA18-9243-6671-C500-16B588F42A84}"/>
              </a:ext>
            </a:extLst>
          </p:cNvPr>
          <p:cNvSpPr>
            <a:spLocks noGrp="1"/>
          </p:cNvSpPr>
          <p:nvPr>
            <p:ph type="sldNum"/>
          </p:nvPr>
        </p:nvSpPr>
        <p:spPr/>
        <p:txBody>
          <a:bodyPr/>
          <a:lstStyle/>
          <a:p>
            <a:r>
              <a:rPr lang="en-US" dirty="0"/>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42186887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A05951-D164-F8D5-F40A-D774EC40922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1E206E8-5C7A-3501-513B-17DF11EBA9AA}"/>
              </a:ext>
            </a:extLst>
          </p:cNvPr>
          <p:cNvSpPr>
            <a:spLocks noGrp="1" noRot="1" noChangeAspect="1"/>
          </p:cNvSpPr>
          <p:nvPr>
            <p:ph type="sldImg"/>
          </p:nvPr>
        </p:nvSpPr>
        <p:spPr>
          <a:xfrm>
            <a:off x="385763" y="701675"/>
            <a:ext cx="6161087" cy="3467100"/>
          </a:xfrm>
        </p:spPr>
      </p:sp>
      <p:sp>
        <p:nvSpPr>
          <p:cNvPr id="3" name="Notes Placeholder 2">
            <a:extLst>
              <a:ext uri="{FF2B5EF4-FFF2-40B4-BE49-F238E27FC236}">
                <a16:creationId xmlns:a16="http://schemas.microsoft.com/office/drawing/2014/main" id="{73859A41-5608-5609-F4AF-29BCF3A95BAD}"/>
              </a:ext>
            </a:extLst>
          </p:cNvPr>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a:extLst>
              <a:ext uri="{FF2B5EF4-FFF2-40B4-BE49-F238E27FC236}">
                <a16:creationId xmlns:a16="http://schemas.microsoft.com/office/drawing/2014/main" id="{1557A95F-9718-1E48-D86A-859615185D3C}"/>
              </a:ext>
            </a:extLst>
          </p:cNvPr>
          <p:cNvSpPr>
            <a:spLocks noGrp="1"/>
          </p:cNvSpPr>
          <p:nvPr>
            <p:ph type="hdr"/>
          </p:nvPr>
        </p:nvSpPr>
        <p:spPr/>
        <p:txBody>
          <a:bodyPr/>
          <a:lstStyle/>
          <a:p>
            <a:r>
              <a:rPr lang="en-US" dirty="0"/>
              <a:t>doc.: IEEE 802.11-yy/xxxxr0</a:t>
            </a:r>
          </a:p>
        </p:txBody>
      </p:sp>
      <p:sp>
        <p:nvSpPr>
          <p:cNvPr id="5" name="Date Placeholder 4">
            <a:extLst>
              <a:ext uri="{FF2B5EF4-FFF2-40B4-BE49-F238E27FC236}">
                <a16:creationId xmlns:a16="http://schemas.microsoft.com/office/drawing/2014/main" id="{CFC910A8-B9DD-B738-4DED-DEEED4061A1D}"/>
              </a:ext>
            </a:extLst>
          </p:cNvPr>
          <p:cNvSpPr>
            <a:spLocks noGrp="1"/>
          </p:cNvSpPr>
          <p:nvPr>
            <p:ph type="dt"/>
          </p:nvPr>
        </p:nvSpPr>
        <p:spPr/>
        <p:txBody>
          <a:bodyPr/>
          <a:lstStyle/>
          <a:p>
            <a:r>
              <a:rPr lang="en-US" dirty="0"/>
              <a:t>Month Year</a:t>
            </a:r>
          </a:p>
        </p:txBody>
      </p:sp>
      <p:sp>
        <p:nvSpPr>
          <p:cNvPr id="6" name="Footer Placeholder 5">
            <a:extLst>
              <a:ext uri="{FF2B5EF4-FFF2-40B4-BE49-F238E27FC236}">
                <a16:creationId xmlns:a16="http://schemas.microsoft.com/office/drawing/2014/main" id="{37D35E15-2D72-A350-3FF7-C0D60145DABB}"/>
              </a:ext>
            </a:extLst>
          </p:cNvPr>
          <p:cNvSpPr>
            <a:spLocks noGrp="1"/>
          </p:cNvSpPr>
          <p:nvPr>
            <p:ph type="ftr"/>
          </p:nvPr>
        </p:nvSpPr>
        <p:spPr/>
        <p:txBody>
          <a:bodyPr/>
          <a:lstStyle/>
          <a:p>
            <a:r>
              <a:rPr lang="en-US" dirty="0"/>
              <a:t>John Doe, Some Company</a:t>
            </a:r>
          </a:p>
        </p:txBody>
      </p:sp>
      <p:sp>
        <p:nvSpPr>
          <p:cNvPr id="7" name="Slide Number Placeholder 6">
            <a:extLst>
              <a:ext uri="{FF2B5EF4-FFF2-40B4-BE49-F238E27FC236}">
                <a16:creationId xmlns:a16="http://schemas.microsoft.com/office/drawing/2014/main" id="{4929F977-3926-543D-B224-D7306B0CCAB9}"/>
              </a:ext>
            </a:extLst>
          </p:cNvPr>
          <p:cNvSpPr>
            <a:spLocks noGrp="1"/>
          </p:cNvSpPr>
          <p:nvPr>
            <p:ph type="sldNum"/>
          </p:nvPr>
        </p:nvSpPr>
        <p:spPr/>
        <p:txBody>
          <a:bodyPr/>
          <a:lstStyle/>
          <a:p>
            <a:r>
              <a:rPr lang="en-US" dirty="0"/>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157818004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D6C40F-B2F3-2984-45E7-6006AA146995}"/>
            </a:ext>
          </a:extLst>
        </p:cNvPr>
        <p:cNvGrpSpPr/>
        <p:nvPr/>
      </p:nvGrpSpPr>
      <p:grpSpPr>
        <a:xfrm>
          <a:off x="0" y="0"/>
          <a:ext cx="0" cy="0"/>
          <a:chOff x="0" y="0"/>
          <a:chExt cx="0" cy="0"/>
        </a:xfrm>
      </p:grpSpPr>
      <p:sp>
        <p:nvSpPr>
          <p:cNvPr id="13314" name="Rectangle 2">
            <a:extLst>
              <a:ext uri="{FF2B5EF4-FFF2-40B4-BE49-F238E27FC236}">
                <a16:creationId xmlns:a16="http://schemas.microsoft.com/office/drawing/2014/main" id="{1DA11208-765B-48B3-A2ED-28D72BA0F04E}"/>
              </a:ext>
            </a:extLst>
          </p:cNvPr>
          <p:cNvSpPr>
            <a:spLocks noGrp="1" noChangeArrowheads="1"/>
          </p:cNvSpPr>
          <p:nvPr>
            <p:ph type="hdr" sz="quarter"/>
          </p:nvPr>
        </p:nvSpPr>
        <p:spPr>
          <a:noFill/>
        </p:spPr>
        <p:txBody>
          <a:bodyPr/>
          <a:lstStyle/>
          <a:p>
            <a:r>
              <a:rPr lang="en-US" dirty="0"/>
              <a:t>doc.: IEEE 802.11-16/1124r0</a:t>
            </a:r>
          </a:p>
        </p:txBody>
      </p:sp>
      <p:sp>
        <p:nvSpPr>
          <p:cNvPr id="13315" name="Rectangle 3">
            <a:extLst>
              <a:ext uri="{FF2B5EF4-FFF2-40B4-BE49-F238E27FC236}">
                <a16:creationId xmlns:a16="http://schemas.microsoft.com/office/drawing/2014/main" id="{7DDA4698-88C6-312B-7ED8-EBC35222898E}"/>
              </a:ext>
            </a:extLst>
          </p:cNvPr>
          <p:cNvSpPr>
            <a:spLocks noGrp="1" noChangeArrowheads="1"/>
          </p:cNvSpPr>
          <p:nvPr>
            <p:ph type="dt" sz="quarter" idx="1"/>
          </p:nvPr>
        </p:nvSpPr>
        <p:spPr>
          <a:noFill/>
        </p:spPr>
        <p:txBody>
          <a:bodyPr/>
          <a:lstStyle/>
          <a:p>
            <a:r>
              <a:rPr lang="en-US" dirty="0"/>
              <a:t>September 2016</a:t>
            </a:r>
          </a:p>
        </p:txBody>
      </p:sp>
      <p:sp>
        <p:nvSpPr>
          <p:cNvPr id="13316" name="Rectangle 6">
            <a:extLst>
              <a:ext uri="{FF2B5EF4-FFF2-40B4-BE49-F238E27FC236}">
                <a16:creationId xmlns:a16="http://schemas.microsoft.com/office/drawing/2014/main" id="{808E3EB8-3E9D-9C52-AD59-D26CA0474BAD}"/>
              </a:ext>
            </a:extLst>
          </p:cNvPr>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a:extLst>
              <a:ext uri="{FF2B5EF4-FFF2-40B4-BE49-F238E27FC236}">
                <a16:creationId xmlns:a16="http://schemas.microsoft.com/office/drawing/2014/main" id="{5FE2E35A-90AC-4C38-E021-D76DB062BC14}"/>
              </a:ext>
            </a:extLst>
          </p:cNvPr>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32</a:t>
            </a:fld>
            <a:endParaRPr lang="en-US" dirty="0"/>
          </a:p>
        </p:txBody>
      </p:sp>
      <p:sp>
        <p:nvSpPr>
          <p:cNvPr id="13318" name="Rectangle 7">
            <a:extLst>
              <a:ext uri="{FF2B5EF4-FFF2-40B4-BE49-F238E27FC236}">
                <a16:creationId xmlns:a16="http://schemas.microsoft.com/office/drawing/2014/main" id="{44B5E6DF-9779-6819-AA9E-93DE59FC1AC7}"/>
              </a:ext>
            </a:extLst>
          </p:cNvPr>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32</a:t>
            </a:fld>
            <a:endParaRPr lang="en-US" dirty="0"/>
          </a:p>
        </p:txBody>
      </p:sp>
      <p:sp>
        <p:nvSpPr>
          <p:cNvPr id="13319" name="Rectangle 2">
            <a:extLst>
              <a:ext uri="{FF2B5EF4-FFF2-40B4-BE49-F238E27FC236}">
                <a16:creationId xmlns:a16="http://schemas.microsoft.com/office/drawing/2014/main" id="{E0134B9B-5602-2B9F-E939-73D170C703F9}"/>
              </a:ext>
            </a:extLst>
          </p:cNvPr>
          <p:cNvSpPr>
            <a:spLocks noGrp="1" noRot="1" noChangeAspect="1" noChangeArrowheads="1" noTextEdit="1"/>
          </p:cNvSpPr>
          <p:nvPr>
            <p:ph type="sldImg"/>
          </p:nvPr>
        </p:nvSpPr>
        <p:spPr>
          <a:xfrm>
            <a:off x="334963" y="698500"/>
            <a:ext cx="6189662" cy="3482975"/>
          </a:xfrm>
          <a:ln/>
        </p:spPr>
      </p:sp>
      <p:sp>
        <p:nvSpPr>
          <p:cNvPr id="13320" name="Rectangle 3">
            <a:extLst>
              <a:ext uri="{FF2B5EF4-FFF2-40B4-BE49-F238E27FC236}">
                <a16:creationId xmlns:a16="http://schemas.microsoft.com/office/drawing/2014/main" id="{1F0D1F4D-D0C5-EC61-7EA6-FFBE7C618A52}"/>
              </a:ext>
            </a:extLst>
          </p:cNvPr>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9281016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0655630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34</a:t>
            </a:fld>
            <a:endParaRPr lang="en-US" dirty="0"/>
          </a:p>
        </p:txBody>
      </p:sp>
    </p:spTree>
    <p:extLst>
      <p:ext uri="{BB962C8B-B14F-4D97-AF65-F5344CB8AC3E}">
        <p14:creationId xmlns:p14="http://schemas.microsoft.com/office/powerpoint/2010/main" val="126752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36</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36</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0020709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37</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37</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334072185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42</a:t>
            </a:fld>
            <a:endParaRPr lang="en-US" dirty="0"/>
          </a:p>
        </p:txBody>
      </p:sp>
    </p:spTree>
    <p:extLst>
      <p:ext uri="{BB962C8B-B14F-4D97-AF65-F5344CB8AC3E}">
        <p14:creationId xmlns:p14="http://schemas.microsoft.com/office/powerpoint/2010/main" val="236845554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43</a:t>
            </a:fld>
            <a:endParaRPr lang="en-US" dirty="0"/>
          </a:p>
        </p:txBody>
      </p:sp>
    </p:spTree>
    <p:extLst>
      <p:ext uri="{BB962C8B-B14F-4D97-AF65-F5344CB8AC3E}">
        <p14:creationId xmlns:p14="http://schemas.microsoft.com/office/powerpoint/2010/main" val="228960640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44</a:t>
            </a:fld>
            <a:endParaRPr lang="en-US" dirty="0"/>
          </a:p>
        </p:txBody>
      </p:sp>
    </p:spTree>
    <p:extLst>
      <p:ext uri="{BB962C8B-B14F-4D97-AF65-F5344CB8AC3E}">
        <p14:creationId xmlns:p14="http://schemas.microsoft.com/office/powerpoint/2010/main" val="350900243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F495711-ACAC-BD06-C744-81BC8ABF955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6B14A4E-534A-0252-C9B5-ECE9EFC7DBBA}"/>
              </a:ext>
            </a:extLst>
          </p:cNvPr>
          <p:cNvSpPr>
            <a:spLocks noGrp="1" noRot="1" noChangeAspect="1"/>
          </p:cNvSpPr>
          <p:nvPr>
            <p:ph type="sldImg"/>
          </p:nvPr>
        </p:nvSpPr>
        <p:spPr>
          <a:xfrm>
            <a:off x="385763" y="701675"/>
            <a:ext cx="6161087" cy="3467100"/>
          </a:xfrm>
        </p:spPr>
      </p:sp>
      <p:sp>
        <p:nvSpPr>
          <p:cNvPr id="3" name="Notes Placeholder 2">
            <a:extLst>
              <a:ext uri="{FF2B5EF4-FFF2-40B4-BE49-F238E27FC236}">
                <a16:creationId xmlns:a16="http://schemas.microsoft.com/office/drawing/2014/main" id="{E3B19B98-2546-04F7-32D6-D22E56FE0058}"/>
              </a:ext>
            </a:extLst>
          </p:cNvPr>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a:extLst>
              <a:ext uri="{FF2B5EF4-FFF2-40B4-BE49-F238E27FC236}">
                <a16:creationId xmlns:a16="http://schemas.microsoft.com/office/drawing/2014/main" id="{437E6384-C482-8416-3D9D-C57CC2C47222}"/>
              </a:ext>
            </a:extLst>
          </p:cNvPr>
          <p:cNvSpPr>
            <a:spLocks noGrp="1"/>
          </p:cNvSpPr>
          <p:nvPr>
            <p:ph type="hdr"/>
          </p:nvPr>
        </p:nvSpPr>
        <p:spPr/>
        <p:txBody>
          <a:bodyPr/>
          <a:lstStyle/>
          <a:p>
            <a:r>
              <a:rPr lang="en-US" dirty="0"/>
              <a:t>doc.: IEEE 802.11-yy/xxxxr0</a:t>
            </a:r>
          </a:p>
        </p:txBody>
      </p:sp>
      <p:sp>
        <p:nvSpPr>
          <p:cNvPr id="5" name="Date Placeholder 4">
            <a:extLst>
              <a:ext uri="{FF2B5EF4-FFF2-40B4-BE49-F238E27FC236}">
                <a16:creationId xmlns:a16="http://schemas.microsoft.com/office/drawing/2014/main" id="{69761D86-B466-0119-D9E5-F155E1372D29}"/>
              </a:ext>
            </a:extLst>
          </p:cNvPr>
          <p:cNvSpPr>
            <a:spLocks noGrp="1"/>
          </p:cNvSpPr>
          <p:nvPr>
            <p:ph type="dt"/>
          </p:nvPr>
        </p:nvSpPr>
        <p:spPr/>
        <p:txBody>
          <a:bodyPr/>
          <a:lstStyle/>
          <a:p>
            <a:r>
              <a:rPr lang="en-US" dirty="0"/>
              <a:t>Month Year</a:t>
            </a:r>
          </a:p>
        </p:txBody>
      </p:sp>
      <p:sp>
        <p:nvSpPr>
          <p:cNvPr id="6" name="Footer Placeholder 5">
            <a:extLst>
              <a:ext uri="{FF2B5EF4-FFF2-40B4-BE49-F238E27FC236}">
                <a16:creationId xmlns:a16="http://schemas.microsoft.com/office/drawing/2014/main" id="{684FE7DE-9161-1553-FF64-8AAA44355C52}"/>
              </a:ext>
            </a:extLst>
          </p:cNvPr>
          <p:cNvSpPr>
            <a:spLocks noGrp="1"/>
          </p:cNvSpPr>
          <p:nvPr>
            <p:ph type="ftr"/>
          </p:nvPr>
        </p:nvSpPr>
        <p:spPr/>
        <p:txBody>
          <a:bodyPr/>
          <a:lstStyle/>
          <a:p>
            <a:r>
              <a:rPr lang="en-US" dirty="0"/>
              <a:t>John Doe, Some Company</a:t>
            </a:r>
          </a:p>
        </p:txBody>
      </p:sp>
      <p:sp>
        <p:nvSpPr>
          <p:cNvPr id="7" name="Slide Number Placeholder 6">
            <a:extLst>
              <a:ext uri="{FF2B5EF4-FFF2-40B4-BE49-F238E27FC236}">
                <a16:creationId xmlns:a16="http://schemas.microsoft.com/office/drawing/2014/main" id="{EE1DD090-98DE-580F-6DF1-87246BC36A4C}"/>
              </a:ext>
            </a:extLst>
          </p:cNvPr>
          <p:cNvSpPr>
            <a:spLocks noGrp="1"/>
          </p:cNvSpPr>
          <p:nvPr>
            <p:ph type="sldNum"/>
          </p:nvPr>
        </p:nvSpPr>
        <p:spPr/>
        <p:txBody>
          <a:bodyPr/>
          <a:lstStyle/>
          <a:p>
            <a:r>
              <a:rPr lang="en-US" dirty="0"/>
              <a:t>Page </a:t>
            </a:r>
            <a:fld id="{47A7FEEB-9CD2-43FE-843C-C5350BEACB45}" type="slidenum">
              <a:rPr lang="en-US" smtClean="0"/>
              <a:pPr/>
              <a:t>46</a:t>
            </a:fld>
            <a:endParaRPr lang="en-US" dirty="0"/>
          </a:p>
        </p:txBody>
      </p:sp>
    </p:spTree>
    <p:extLst>
      <p:ext uri="{BB962C8B-B14F-4D97-AF65-F5344CB8AC3E}">
        <p14:creationId xmlns:p14="http://schemas.microsoft.com/office/powerpoint/2010/main" val="336944435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EB4AAF7-04C6-A884-C94E-2A73066B4DC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D18472B-B280-B851-FA77-241FB906D5C3}"/>
              </a:ext>
            </a:extLst>
          </p:cNvPr>
          <p:cNvSpPr>
            <a:spLocks noGrp="1" noRot="1" noChangeAspect="1"/>
          </p:cNvSpPr>
          <p:nvPr>
            <p:ph type="sldImg"/>
          </p:nvPr>
        </p:nvSpPr>
        <p:spPr>
          <a:xfrm>
            <a:off x="385763" y="701675"/>
            <a:ext cx="6161087" cy="3467100"/>
          </a:xfrm>
        </p:spPr>
      </p:sp>
      <p:sp>
        <p:nvSpPr>
          <p:cNvPr id="3" name="Notes Placeholder 2">
            <a:extLst>
              <a:ext uri="{FF2B5EF4-FFF2-40B4-BE49-F238E27FC236}">
                <a16:creationId xmlns:a16="http://schemas.microsoft.com/office/drawing/2014/main" id="{5EE90307-7AD0-5C99-FB4A-0D3196AFDF74}"/>
              </a:ext>
            </a:extLst>
          </p:cNvPr>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a:extLst>
              <a:ext uri="{FF2B5EF4-FFF2-40B4-BE49-F238E27FC236}">
                <a16:creationId xmlns:a16="http://schemas.microsoft.com/office/drawing/2014/main" id="{722AB8BD-94CB-00DB-EEF4-A339D0AD8664}"/>
              </a:ext>
            </a:extLst>
          </p:cNvPr>
          <p:cNvSpPr>
            <a:spLocks noGrp="1"/>
          </p:cNvSpPr>
          <p:nvPr>
            <p:ph type="hdr"/>
          </p:nvPr>
        </p:nvSpPr>
        <p:spPr/>
        <p:txBody>
          <a:bodyPr/>
          <a:lstStyle/>
          <a:p>
            <a:r>
              <a:rPr lang="en-US" dirty="0"/>
              <a:t>doc.: IEEE 802.11-yy/xxxxr0</a:t>
            </a:r>
          </a:p>
        </p:txBody>
      </p:sp>
      <p:sp>
        <p:nvSpPr>
          <p:cNvPr id="5" name="Date Placeholder 4">
            <a:extLst>
              <a:ext uri="{FF2B5EF4-FFF2-40B4-BE49-F238E27FC236}">
                <a16:creationId xmlns:a16="http://schemas.microsoft.com/office/drawing/2014/main" id="{38FE3D81-F520-4438-E362-DC366D3DCD6D}"/>
              </a:ext>
            </a:extLst>
          </p:cNvPr>
          <p:cNvSpPr>
            <a:spLocks noGrp="1"/>
          </p:cNvSpPr>
          <p:nvPr>
            <p:ph type="dt"/>
          </p:nvPr>
        </p:nvSpPr>
        <p:spPr/>
        <p:txBody>
          <a:bodyPr/>
          <a:lstStyle/>
          <a:p>
            <a:r>
              <a:rPr lang="en-US" dirty="0"/>
              <a:t>Month Year</a:t>
            </a:r>
          </a:p>
        </p:txBody>
      </p:sp>
      <p:sp>
        <p:nvSpPr>
          <p:cNvPr id="6" name="Footer Placeholder 5">
            <a:extLst>
              <a:ext uri="{FF2B5EF4-FFF2-40B4-BE49-F238E27FC236}">
                <a16:creationId xmlns:a16="http://schemas.microsoft.com/office/drawing/2014/main" id="{CE781582-19A8-B3E8-0CEE-704F7B580C94}"/>
              </a:ext>
            </a:extLst>
          </p:cNvPr>
          <p:cNvSpPr>
            <a:spLocks noGrp="1"/>
          </p:cNvSpPr>
          <p:nvPr>
            <p:ph type="ftr"/>
          </p:nvPr>
        </p:nvSpPr>
        <p:spPr/>
        <p:txBody>
          <a:bodyPr/>
          <a:lstStyle/>
          <a:p>
            <a:r>
              <a:rPr lang="en-US" dirty="0"/>
              <a:t>John Doe, Some Company</a:t>
            </a:r>
          </a:p>
        </p:txBody>
      </p:sp>
      <p:sp>
        <p:nvSpPr>
          <p:cNvPr id="7" name="Slide Number Placeholder 6">
            <a:extLst>
              <a:ext uri="{FF2B5EF4-FFF2-40B4-BE49-F238E27FC236}">
                <a16:creationId xmlns:a16="http://schemas.microsoft.com/office/drawing/2014/main" id="{1E82D612-ACC2-1CAB-B371-AE27228783F6}"/>
              </a:ext>
            </a:extLst>
          </p:cNvPr>
          <p:cNvSpPr>
            <a:spLocks noGrp="1"/>
          </p:cNvSpPr>
          <p:nvPr>
            <p:ph type="sldNum"/>
          </p:nvPr>
        </p:nvSpPr>
        <p:spPr/>
        <p:txBody>
          <a:bodyPr/>
          <a:lstStyle/>
          <a:p>
            <a:r>
              <a:rPr lang="en-US" dirty="0"/>
              <a:t>Page </a:t>
            </a:r>
            <a:fld id="{47A7FEEB-9CD2-43FE-843C-C5350BEACB45}" type="slidenum">
              <a:rPr lang="en-US" smtClean="0"/>
              <a:pPr/>
              <a:t>47</a:t>
            </a:fld>
            <a:endParaRPr lang="en-US" dirty="0"/>
          </a:p>
        </p:txBody>
      </p:sp>
    </p:spTree>
    <p:extLst>
      <p:ext uri="{BB962C8B-B14F-4D97-AF65-F5344CB8AC3E}">
        <p14:creationId xmlns:p14="http://schemas.microsoft.com/office/powerpoint/2010/main" val="228162990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921AF56-D5A8-78FD-5EFB-937BD06D742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3B713A3-8E44-E1A0-7756-4885371B5685}"/>
              </a:ext>
            </a:extLst>
          </p:cNvPr>
          <p:cNvSpPr>
            <a:spLocks noGrp="1" noRot="1" noChangeAspect="1"/>
          </p:cNvSpPr>
          <p:nvPr>
            <p:ph type="sldImg"/>
          </p:nvPr>
        </p:nvSpPr>
        <p:spPr>
          <a:xfrm>
            <a:off x="385763" y="701675"/>
            <a:ext cx="6161087" cy="3467100"/>
          </a:xfrm>
        </p:spPr>
      </p:sp>
      <p:sp>
        <p:nvSpPr>
          <p:cNvPr id="3" name="Notes Placeholder 2">
            <a:extLst>
              <a:ext uri="{FF2B5EF4-FFF2-40B4-BE49-F238E27FC236}">
                <a16:creationId xmlns:a16="http://schemas.microsoft.com/office/drawing/2014/main" id="{95E0ED6F-E652-C103-7D79-89668E6A4431}"/>
              </a:ext>
            </a:extLst>
          </p:cNvPr>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a:extLst>
              <a:ext uri="{FF2B5EF4-FFF2-40B4-BE49-F238E27FC236}">
                <a16:creationId xmlns:a16="http://schemas.microsoft.com/office/drawing/2014/main" id="{6FD404B4-1DDF-7243-3E91-DE0DB62E34B1}"/>
              </a:ext>
            </a:extLst>
          </p:cNvPr>
          <p:cNvSpPr>
            <a:spLocks noGrp="1"/>
          </p:cNvSpPr>
          <p:nvPr>
            <p:ph type="hdr"/>
          </p:nvPr>
        </p:nvSpPr>
        <p:spPr/>
        <p:txBody>
          <a:bodyPr/>
          <a:lstStyle/>
          <a:p>
            <a:r>
              <a:rPr lang="en-US" dirty="0"/>
              <a:t>doc.: IEEE 802.11-yy/xxxxr0</a:t>
            </a:r>
          </a:p>
        </p:txBody>
      </p:sp>
      <p:sp>
        <p:nvSpPr>
          <p:cNvPr id="5" name="Date Placeholder 4">
            <a:extLst>
              <a:ext uri="{FF2B5EF4-FFF2-40B4-BE49-F238E27FC236}">
                <a16:creationId xmlns:a16="http://schemas.microsoft.com/office/drawing/2014/main" id="{29AC26EC-B42A-04D5-8313-6B140AD20AB0}"/>
              </a:ext>
            </a:extLst>
          </p:cNvPr>
          <p:cNvSpPr>
            <a:spLocks noGrp="1"/>
          </p:cNvSpPr>
          <p:nvPr>
            <p:ph type="dt"/>
          </p:nvPr>
        </p:nvSpPr>
        <p:spPr/>
        <p:txBody>
          <a:bodyPr/>
          <a:lstStyle/>
          <a:p>
            <a:r>
              <a:rPr lang="en-US" dirty="0"/>
              <a:t>Month Year</a:t>
            </a:r>
          </a:p>
        </p:txBody>
      </p:sp>
      <p:sp>
        <p:nvSpPr>
          <p:cNvPr id="6" name="Footer Placeholder 5">
            <a:extLst>
              <a:ext uri="{FF2B5EF4-FFF2-40B4-BE49-F238E27FC236}">
                <a16:creationId xmlns:a16="http://schemas.microsoft.com/office/drawing/2014/main" id="{234EC759-25C2-2D8F-35D0-5612B3385BBF}"/>
              </a:ext>
            </a:extLst>
          </p:cNvPr>
          <p:cNvSpPr>
            <a:spLocks noGrp="1"/>
          </p:cNvSpPr>
          <p:nvPr>
            <p:ph type="ftr"/>
          </p:nvPr>
        </p:nvSpPr>
        <p:spPr/>
        <p:txBody>
          <a:bodyPr/>
          <a:lstStyle/>
          <a:p>
            <a:r>
              <a:rPr lang="en-US" dirty="0"/>
              <a:t>John Doe, Some Company</a:t>
            </a:r>
          </a:p>
        </p:txBody>
      </p:sp>
      <p:sp>
        <p:nvSpPr>
          <p:cNvPr id="7" name="Slide Number Placeholder 6">
            <a:extLst>
              <a:ext uri="{FF2B5EF4-FFF2-40B4-BE49-F238E27FC236}">
                <a16:creationId xmlns:a16="http://schemas.microsoft.com/office/drawing/2014/main" id="{E92AE790-0DC6-76F6-6552-FC2C4099CB16}"/>
              </a:ext>
            </a:extLst>
          </p:cNvPr>
          <p:cNvSpPr>
            <a:spLocks noGrp="1"/>
          </p:cNvSpPr>
          <p:nvPr>
            <p:ph type="sldNum"/>
          </p:nvPr>
        </p:nvSpPr>
        <p:spPr/>
        <p:txBody>
          <a:bodyPr/>
          <a:lstStyle/>
          <a:p>
            <a:r>
              <a:rPr lang="en-US" dirty="0"/>
              <a:t>Page </a:t>
            </a:r>
            <a:fld id="{47A7FEEB-9CD2-43FE-843C-C5350BEACB45}" type="slidenum">
              <a:rPr lang="en-US" smtClean="0"/>
              <a:pPr/>
              <a:t>48</a:t>
            </a:fld>
            <a:endParaRPr lang="en-US" dirty="0"/>
          </a:p>
        </p:txBody>
      </p:sp>
    </p:spTree>
    <p:extLst>
      <p:ext uri="{BB962C8B-B14F-4D97-AF65-F5344CB8AC3E}">
        <p14:creationId xmlns:p14="http://schemas.microsoft.com/office/powerpoint/2010/main" val="381804417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50</a:t>
            </a:fld>
            <a:endParaRPr lang="en-US" dirty="0"/>
          </a:p>
        </p:txBody>
      </p:sp>
    </p:spTree>
    <p:extLst>
      <p:ext uri="{BB962C8B-B14F-4D97-AF65-F5344CB8AC3E}">
        <p14:creationId xmlns:p14="http://schemas.microsoft.com/office/powerpoint/2010/main" val="24937247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6</a:t>
            </a:fld>
            <a:endParaRPr lang="en-US" dirty="0"/>
          </a:p>
        </p:txBody>
      </p:sp>
    </p:spTree>
    <p:extLst>
      <p:ext uri="{BB962C8B-B14F-4D97-AF65-F5344CB8AC3E}">
        <p14:creationId xmlns:p14="http://schemas.microsoft.com/office/powerpoint/2010/main" val="180402547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52</a:t>
            </a:fld>
            <a:endParaRPr lang="en-US" dirty="0"/>
          </a:p>
        </p:txBody>
      </p:sp>
    </p:spTree>
    <p:extLst>
      <p:ext uri="{BB962C8B-B14F-4D97-AF65-F5344CB8AC3E}">
        <p14:creationId xmlns:p14="http://schemas.microsoft.com/office/powerpoint/2010/main" val="312751431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53</a:t>
            </a:fld>
            <a:endParaRPr lang="en-US" dirty="0"/>
          </a:p>
        </p:txBody>
      </p:sp>
    </p:spTree>
    <p:extLst>
      <p:ext uri="{BB962C8B-B14F-4D97-AF65-F5344CB8AC3E}">
        <p14:creationId xmlns:p14="http://schemas.microsoft.com/office/powerpoint/2010/main" val="245732866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E128F40-3A1F-C8D5-205D-FC3B0B573AF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C10CEA5-BCF7-1462-BB16-7AE7A802F3F4}"/>
              </a:ext>
            </a:extLst>
          </p:cNvPr>
          <p:cNvSpPr>
            <a:spLocks noGrp="1" noRot="1" noChangeAspect="1"/>
          </p:cNvSpPr>
          <p:nvPr>
            <p:ph type="sldImg"/>
          </p:nvPr>
        </p:nvSpPr>
        <p:spPr>
          <a:xfrm>
            <a:off x="385763" y="701675"/>
            <a:ext cx="6161087" cy="3467100"/>
          </a:xfrm>
        </p:spPr>
      </p:sp>
      <p:sp>
        <p:nvSpPr>
          <p:cNvPr id="3" name="Notes Placeholder 2">
            <a:extLst>
              <a:ext uri="{FF2B5EF4-FFF2-40B4-BE49-F238E27FC236}">
                <a16:creationId xmlns:a16="http://schemas.microsoft.com/office/drawing/2014/main" id="{F7FFE5E4-4883-65F0-E7C4-CA4C29432A43}"/>
              </a:ext>
            </a:extLst>
          </p:cNvPr>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a:extLst>
              <a:ext uri="{FF2B5EF4-FFF2-40B4-BE49-F238E27FC236}">
                <a16:creationId xmlns:a16="http://schemas.microsoft.com/office/drawing/2014/main" id="{C84985CE-15FD-A406-A250-156F04149D22}"/>
              </a:ext>
            </a:extLst>
          </p:cNvPr>
          <p:cNvSpPr>
            <a:spLocks noGrp="1"/>
          </p:cNvSpPr>
          <p:nvPr>
            <p:ph type="hdr"/>
          </p:nvPr>
        </p:nvSpPr>
        <p:spPr/>
        <p:txBody>
          <a:bodyPr/>
          <a:lstStyle/>
          <a:p>
            <a:r>
              <a:rPr lang="en-US" dirty="0"/>
              <a:t>doc.: IEEE 802.11-yy/xxxxr0</a:t>
            </a:r>
          </a:p>
        </p:txBody>
      </p:sp>
      <p:sp>
        <p:nvSpPr>
          <p:cNvPr id="5" name="Date Placeholder 4">
            <a:extLst>
              <a:ext uri="{FF2B5EF4-FFF2-40B4-BE49-F238E27FC236}">
                <a16:creationId xmlns:a16="http://schemas.microsoft.com/office/drawing/2014/main" id="{8B9F7253-3734-7EE1-4A86-80FFC41BDDD2}"/>
              </a:ext>
            </a:extLst>
          </p:cNvPr>
          <p:cNvSpPr>
            <a:spLocks noGrp="1"/>
          </p:cNvSpPr>
          <p:nvPr>
            <p:ph type="dt"/>
          </p:nvPr>
        </p:nvSpPr>
        <p:spPr/>
        <p:txBody>
          <a:bodyPr/>
          <a:lstStyle/>
          <a:p>
            <a:r>
              <a:rPr lang="en-US" dirty="0"/>
              <a:t>Month Year</a:t>
            </a:r>
          </a:p>
        </p:txBody>
      </p:sp>
      <p:sp>
        <p:nvSpPr>
          <p:cNvPr id="6" name="Footer Placeholder 5">
            <a:extLst>
              <a:ext uri="{FF2B5EF4-FFF2-40B4-BE49-F238E27FC236}">
                <a16:creationId xmlns:a16="http://schemas.microsoft.com/office/drawing/2014/main" id="{457E017F-A599-0597-8ECD-F810CD56B53A}"/>
              </a:ext>
            </a:extLst>
          </p:cNvPr>
          <p:cNvSpPr>
            <a:spLocks noGrp="1"/>
          </p:cNvSpPr>
          <p:nvPr>
            <p:ph type="ftr"/>
          </p:nvPr>
        </p:nvSpPr>
        <p:spPr/>
        <p:txBody>
          <a:bodyPr/>
          <a:lstStyle/>
          <a:p>
            <a:r>
              <a:rPr lang="en-US" dirty="0"/>
              <a:t>John Doe, Some Company</a:t>
            </a:r>
          </a:p>
        </p:txBody>
      </p:sp>
      <p:sp>
        <p:nvSpPr>
          <p:cNvPr id="7" name="Slide Number Placeholder 6">
            <a:extLst>
              <a:ext uri="{FF2B5EF4-FFF2-40B4-BE49-F238E27FC236}">
                <a16:creationId xmlns:a16="http://schemas.microsoft.com/office/drawing/2014/main" id="{E9437188-529A-02B0-037F-D822FAB538B4}"/>
              </a:ext>
            </a:extLst>
          </p:cNvPr>
          <p:cNvSpPr>
            <a:spLocks noGrp="1"/>
          </p:cNvSpPr>
          <p:nvPr>
            <p:ph type="sldNum"/>
          </p:nvPr>
        </p:nvSpPr>
        <p:spPr/>
        <p:txBody>
          <a:bodyPr/>
          <a:lstStyle/>
          <a:p>
            <a:r>
              <a:rPr lang="en-US" dirty="0"/>
              <a:t>Page </a:t>
            </a:r>
            <a:fld id="{47A7FEEB-9CD2-43FE-843C-C5350BEACB45}" type="slidenum">
              <a:rPr lang="en-US" smtClean="0"/>
              <a:pPr/>
              <a:t>54</a:t>
            </a:fld>
            <a:endParaRPr lang="en-US" dirty="0"/>
          </a:p>
        </p:txBody>
      </p:sp>
    </p:spTree>
    <p:extLst>
      <p:ext uri="{BB962C8B-B14F-4D97-AF65-F5344CB8AC3E}">
        <p14:creationId xmlns:p14="http://schemas.microsoft.com/office/powerpoint/2010/main" val="156793213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55</a:t>
            </a:fld>
            <a:endParaRPr lang="en-US" dirty="0"/>
          </a:p>
        </p:txBody>
      </p:sp>
    </p:spTree>
    <p:extLst>
      <p:ext uri="{BB962C8B-B14F-4D97-AF65-F5344CB8AC3E}">
        <p14:creationId xmlns:p14="http://schemas.microsoft.com/office/powerpoint/2010/main" val="383378627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56</a:t>
            </a:fld>
            <a:endParaRPr lang="en-US" dirty="0"/>
          </a:p>
        </p:txBody>
      </p:sp>
    </p:spTree>
    <p:extLst>
      <p:ext uri="{BB962C8B-B14F-4D97-AF65-F5344CB8AC3E}">
        <p14:creationId xmlns:p14="http://schemas.microsoft.com/office/powerpoint/2010/main" val="18508056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8</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8</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9</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9</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688466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40895915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6876128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2025</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a:t>May 2025</a:t>
            </a:r>
            <a:endParaRPr lang="en-GB" dirty="0"/>
          </a:p>
        </p:txBody>
      </p:sp>
      <p:sp>
        <p:nvSpPr>
          <p:cNvPr id="3" name="Footer Placeholder 2"/>
          <p:cNvSpPr>
            <a:spLocks noGrp="1"/>
          </p:cNvSpPr>
          <p:nvPr>
            <p:ph type="ftr" idx="11"/>
          </p:nvPr>
        </p:nvSpPr>
        <p:spPr/>
        <p:txBody>
          <a:bodyPr/>
          <a:lstStyle>
            <a:lvl1pPr>
              <a:defRPr/>
            </a:lvl1pPr>
          </a:lstStyle>
          <a:p>
            <a:r>
              <a:rPr lang="en-US" dirty="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2025</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719233"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2"/>
            <a:ext cx="4497916" cy="369332"/>
          </a:xfrm>
          <a:prstGeom prst="rect">
            <a:avLst/>
          </a:prstGeom>
          <a:noFill/>
          <a:ln w="9525">
            <a:noFill/>
            <a:round/>
            <a:headEnd/>
            <a:tailEnd/>
          </a:ln>
          <a:effectLst/>
        </p:spPr>
        <p:txBody>
          <a:bodyPr wrap="squar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chemeClr val="tx1"/>
                </a:solidFill>
              </a:rPr>
              <a:t>Agenda / </a:t>
            </a:r>
            <a:r>
              <a:rPr lang="en-US" sz="1200" b="0" i="0" kern="1200" dirty="0">
                <a:solidFill>
                  <a:schemeClr val="tx1"/>
                </a:solidFill>
                <a:effectLst/>
                <a:latin typeface="Times New Roman" pitchFamily="16" charset="0"/>
                <a:ea typeface="MS Gothic" charset="-128"/>
                <a:cs typeface="+mn-cs"/>
              </a:rPr>
              <a:t>Registration is required to attend this meeting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i="0" kern="1200" dirty="0">
                <a:solidFill>
                  <a:schemeClr val="tx1"/>
                </a:solidFill>
                <a:effectLst/>
                <a:latin typeface="Times New Roman" pitchFamily="16" charset="0"/>
                <a:ea typeface="MS Gothic" charset="-128"/>
                <a:cs typeface="+mn-cs"/>
              </a:rPr>
              <a:t>and to receive attendance credit</a:t>
            </a:r>
            <a:endParaRPr lang="en-GB" sz="1200" dirty="0">
              <a:solidFill>
                <a:schemeClr val="tx1"/>
              </a:solidFill>
            </a:endParaRP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802.18-25/0028r0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ieee.org/about/corporate/governance"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ec/documents?is_dcn=6&amp;is_group=WCSG&amp;is_year=2025"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calendar.google.com/calendar/u/0/embed?src=c2gedttabtbj4bps23j4847004@group.calendar.google.com&amp;ctz=America/New_York&amp;pli=1"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8/documents?is_dcn=0023&amp;is_group=0000&amp;is_year=2025"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ec/dcn/17/ec-17-0090-26-0PNP-ieee-802-lmsc-operations-manual.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8/documents?is_dcn=8&amp;is_group=0000&amp;is_year=2024" TargetMode="External"/><Relationship Id="rId13" Type="http://schemas.openxmlformats.org/officeDocument/2006/relationships/hyperlink" Target="https://mentor.ieee.org/802.18/documents?is_dcn=0007&amp;is_group=0000&amp;is_year=2025" TargetMode="External"/><Relationship Id="rId3" Type="http://schemas.openxmlformats.org/officeDocument/2006/relationships/image" Target="../media/image1.png"/><Relationship Id="rId7" Type="http://schemas.openxmlformats.org/officeDocument/2006/relationships/hyperlink" Target="https://mentor.ieee.org/802.18/documents?is_dcn=128&amp;is_group=0000&amp;is_year=2023" TargetMode="External"/><Relationship Id="rId12" Type="http://schemas.openxmlformats.org/officeDocument/2006/relationships/hyperlink" Target="https://mentor.ieee.org/802.18/documents?is_dcn=0001&amp;is_group=0000&amp;is_year=2025"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hyperlink" Target="https://mentor.ieee.org/802.18/documents?is_dcn=105&amp;is_group=0000&amp;is_year=2023" TargetMode="External"/><Relationship Id="rId11" Type="http://schemas.openxmlformats.org/officeDocument/2006/relationships/hyperlink" Target="https://mentor.ieee.org/802.18/documents?is_dcn=70&amp;is_group=0000&amp;is_year=2024" TargetMode="External"/><Relationship Id="rId5" Type="http://schemas.openxmlformats.org/officeDocument/2006/relationships/hyperlink" Target="https://mentor.ieee.org/802.18/dcn/23/18-23-0070-02-0000-spectrum-sensibilities-2030-and-beyond.pptx" TargetMode="External"/><Relationship Id="rId10" Type="http://schemas.openxmlformats.org/officeDocument/2006/relationships/hyperlink" Target="https://mentor.ieee.org/802.18/documents?is_dcn=53&amp;is_group=0000&amp;is_year=2024" TargetMode="External"/><Relationship Id="rId4" Type="http://schemas.openxmlformats.org/officeDocument/2006/relationships/hyperlink" Target="https://mentor.ieee.org/802.18/documents?is_dcn=54&amp;is_group=0000&amp;is_year=2023" TargetMode="External"/><Relationship Id="rId9" Type="http://schemas.openxmlformats.org/officeDocument/2006/relationships/hyperlink" Target="https://mentor.ieee.org/802.18/documents?is_dcn=0025&amp;is_group=0000&amp;is_year=2024"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hyperlink" Target="https://mentor.ieee.org/802.18/documents?is_dcn=37&amp;is_year=2025" TargetMode="Externa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www.icasa.org.za/legislation-and-regulations/draft-radio-frequency-plan-2025-nrfp"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ocuments?is_dcn=0045&amp;is_group=0000&amp;is_year=2025" TargetMode="Externa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hyperlink" Target="https://www.icasa.org.za/legislation-and-regulations/draft-regulations-on-the-dynamic-spectrum-access"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ocuments?is_dcn=0050&amp;is_group=0000&amp;is_year=2025"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8/documents?is_dcn=0001&amp;is_group=0000&amp;is_year=2024" TargetMode="External"/><Relationship Id="rId7"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xml"/><Relationship Id="rId6" Type="http://schemas.openxmlformats.org/officeDocument/2006/relationships/hyperlink" Target="https://www.icasa.org.za/legislation-and-regulations/draft-radio-frequency-plan-2025-nrfp" TargetMode="External"/><Relationship Id="rId5" Type="http://schemas.openxmlformats.org/officeDocument/2006/relationships/hyperlink" Target="https://www.icasa.org.za/legislation-and-regulations/draft-regulations-on-the-dynamic-spectrum-access" TargetMode="External"/><Relationship Id="rId4" Type="http://schemas.openxmlformats.org/officeDocument/2006/relationships/hyperlink" Target="https://cmc.iq/ar/%d8%a7%d8%b3%d8%aa%d8%b4%d8%a7%d8%b1%d8%a9-%d8%b9%d8%a7%d9%85%d8%a9-%d9%85%d8%b3%d9%88%d8%af%d8%a9-%d8%a7%d9%84%d9%84%d8%a7%d8%a6%d8%ad%d8%a9-%d8%a7%d9%84%d8%aa%d9%86%d8%b8%d9%8a%d9%85%d9%8a%d8%a9-2/"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touchpoint.eventsair.com/2025-may-ieee-802-wireless-interim-session"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s://imat.ieee.org/my-site/home" TargetMode="Externa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8/documents?is_dcn=0027&amp;is_group=0000&amp;is_year=2025"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1.png"/></Relationships>
</file>

<file path=ppt/slides/_rels/slide37.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patcom@ieee.org"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ieee.org/about/corporate/governance" TargetMode="External"/></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touchpoint.eventsair.com/2025-may-ieee-802-wireless-interim-session"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s://imat.ieee.org/my-site/home" TargetMode="External"/></Relationships>
</file>

<file path=ppt/slides/_rels/slide4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ec/documents?is_dcn=6&amp;is_group=WCSG&amp;is_year=2025"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calendar.google.com/calendar/u/0/embed?src=c2gedttabtbj4bps23j4847004@group.calendar.google.com&amp;ctz=America/New_York&amp;pli=1" TargetMode="External"/></Relationships>
</file>

<file path=ppt/slides/_rels/slide4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s://www.icasa.org.za/legislation-and-regulations/draft-regulations-on-the-dynamic-spectrum-access" TargetMode="External"/><Relationship Id="rId2" Type="http://schemas.openxmlformats.org/officeDocument/2006/relationships/notesSlide" Target="../notesSlides/notesSlide26.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ocuments?is_dcn=0050&amp;is_group=0000&amp;is_year=2025" TargetMode="External"/></Relationships>
</file>

<file path=ppt/slides/_rels/slide4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3" Type="http://schemas.openxmlformats.org/officeDocument/2006/relationships/hyperlink" Target="https://mentor.ieee.org/802.18/documents?is_dcn=0001&amp;is_group=0000&amp;is_year=2024" TargetMode="External"/><Relationship Id="rId7"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1.xml"/><Relationship Id="rId6" Type="http://schemas.openxmlformats.org/officeDocument/2006/relationships/hyperlink" Target="https://www.icasa.org.za/legislation-and-regulations/draft-radio-frequency-plan-2025-nrfp" TargetMode="External"/><Relationship Id="rId5" Type="http://schemas.openxmlformats.org/officeDocument/2006/relationships/hyperlink" Target="https://www.icasa.org.za/legislation-and-regulations/draft-regulations-on-the-dynamic-spectrum-access" TargetMode="External"/><Relationship Id="rId4" Type="http://schemas.openxmlformats.org/officeDocument/2006/relationships/hyperlink" Target="https://cmc.iq/ar/%d8%a7%d8%b3%d8%aa%d8%b4%d8%a7%d8%b1%d8%a9-%d8%b9%d8%a7%d9%85%d8%a9-%d9%85%d8%b3%d9%88%d8%af%d8%a9-%d8%a7%d9%84%d9%84%d8%a7%d8%a6%d8%ad%d8%a9-%d8%a7%d9%84%d8%aa%d9%86%d8%b8%d9%8a%d9%85%d9%8a%d8%a9-2/" TargetMode="External"/></Relationships>
</file>

<file path=ppt/slides/_rels/slide4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s://eur-lex.europa.eu/legal-content/EN/TXT/?uri=CELEX%3A32025D0650&amp;qid=1744132991749" TargetMode="External"/><Relationship Id="rId7"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1.xml"/><Relationship Id="rId6" Type="http://schemas.openxmlformats.org/officeDocument/2006/relationships/hyperlink" Target="https://mic.gov.vn/van-ban-phap-luat/du-thao/2210.htm" TargetMode="External"/><Relationship Id="rId5" Type="http://schemas.openxmlformats.org/officeDocument/2006/relationships/hyperlink" Target="https://www.cra.gov.qa/document/position-paper-on-iot-and-m2m-in-qatar" TargetMode="External"/><Relationship Id="rId4" Type="http://schemas.openxmlformats.org/officeDocument/2006/relationships/hyperlink" Target="https://www.ofcom.org.uk/about-ofcom/annual-reports-and-plans/consultation-ofcoms-plan-of-work-202526/" TargetMode="External"/></Relationships>
</file>

<file path=ppt/slides/_rels/slide5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1.xml"/><Relationship Id="rId4" Type="http://schemas.openxmlformats.org/officeDocument/2006/relationships/hyperlink" Target="https://calendar.google.com/calendar/u/0/embed?src=c2gedttabtbj4bps23j4847004@group.calendar.google.com&amp;ctz=America/New_York" TargetMode="External"/></Relationships>
</file>

<file path=ppt/slides/_rels/slide5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1.xml"/><Relationship Id="rId5" Type="http://schemas.openxmlformats.org/officeDocument/2006/relationships/hyperlink" Target="https://web.cvent.com/event/b4fe1917-82ff-44d5-b34a-afe989945a9e/summary" TargetMode="External"/><Relationship Id="rId4" Type="http://schemas.openxmlformats.org/officeDocument/2006/relationships/hyperlink" Target="https://web.cvent.com/event/b4fe1917-82ff-44d5-b34a-afe989945a9e/regPage:6347d711-a8f5-4bf7-8bb9-de7dade7d091" TargetMode="External"/></Relationships>
</file>

<file path=ppt/slides/_rels/slide5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8/documents?is_dcn=27&amp;is_group=0000&amp;is_year=2025"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patcom@ieee.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36550"/>
            <a:ext cx="2303451" cy="273050"/>
          </a:xfrm>
        </p:spPr>
        <p:txBody>
          <a:bodyPr/>
          <a:lstStyle/>
          <a:p>
            <a:r>
              <a:rPr lang="en-US" dirty="0"/>
              <a:t>May 2025</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895600" y="1435894"/>
            <a:ext cx="8529655"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2025 May RR-TAG </a:t>
            </a:r>
            <a:br>
              <a:rPr lang="en-US" dirty="0">
                <a:latin typeface="Times New Roman" charset="0"/>
              </a:rPr>
            </a:br>
            <a:r>
              <a:rPr lang="en-US" dirty="0">
                <a:latin typeface="Times New Roman" charset="0"/>
              </a:rPr>
              <a:t>Supplementary Materials</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13 May 2025</a:t>
            </a:r>
          </a:p>
        </p:txBody>
      </p:sp>
      <p:sp>
        <p:nvSpPr>
          <p:cNvPr id="3076" name="Rectangle 4"/>
          <p:cNvSpPr>
            <a:spLocks noChangeArrowheads="1"/>
          </p:cNvSpPr>
          <p:nvPr/>
        </p:nvSpPr>
        <p:spPr bwMode="auto">
          <a:xfrm>
            <a:off x="2556746"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pic>
        <p:nvPicPr>
          <p:cNvPr id="10" name="Picture 9"/>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11" name="Object 11"/>
          <p:cNvGraphicFramePr>
            <a:graphicFrameLocks noChangeAspect="1"/>
          </p:cNvGraphicFramePr>
          <p:nvPr>
            <p:extLst>
              <p:ext uri="{D42A27DB-BD31-4B8C-83A1-F6EECF244321}">
                <p14:modId xmlns:p14="http://schemas.microsoft.com/office/powerpoint/2010/main" val="287328391"/>
              </p:ext>
            </p:extLst>
          </p:nvPr>
        </p:nvGraphicFramePr>
        <p:xfrm>
          <a:off x="2514600" y="4191000"/>
          <a:ext cx="9115425" cy="4800600"/>
        </p:xfrm>
        <a:graphic>
          <a:graphicData uri="http://schemas.openxmlformats.org/presentationml/2006/ole">
            <mc:AlternateContent xmlns:mc="http://schemas.openxmlformats.org/markup-compatibility/2006">
              <mc:Choice xmlns:v="urn:schemas-microsoft-com:vml" Requires="v">
                <p:oleObj name="Document" r:id="rId4" imgW="8284803" imgH="4499241" progId="Word.Document.8">
                  <p:embed/>
                </p:oleObj>
              </mc:Choice>
              <mc:Fallback>
                <p:oleObj name="Document" r:id="rId4" imgW="8284803" imgH="4499241" progId="Word.Document.8">
                  <p:embed/>
                  <p:pic>
                    <p:nvPicPr>
                      <p:cNvPr id="0" name=""/>
                      <p:cNvPicPr>
                        <a:picLocks noChangeAspect="1" noChangeArrowheads="1"/>
                      </p:cNvPicPr>
                      <p:nvPr/>
                    </p:nvPicPr>
                    <p:blipFill>
                      <a:blip r:embed="rId5"/>
                      <a:srcRect/>
                      <a:stretch>
                        <a:fillRect/>
                      </a:stretch>
                    </p:blipFill>
                    <p:spPr bwMode="auto">
                      <a:xfrm>
                        <a:off x="2514600" y="4191000"/>
                        <a:ext cx="9115425" cy="4800600"/>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May 2025</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May 2025</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May 2025</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May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2.2:  Meeting decorum and reminders </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13</a:t>
            </a:r>
          </a:p>
        </p:txBody>
      </p:sp>
    </p:spTree>
    <p:extLst>
      <p:ext uri="{BB962C8B-B14F-4D97-AF65-F5344CB8AC3E}">
        <p14:creationId xmlns:p14="http://schemas.microsoft.com/office/powerpoint/2010/main" val="24118872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Recording attendance and meeting reminders</a:t>
            </a:r>
            <a:endParaRPr lang="en-US" sz="2800" dirty="0">
              <a:solidFill>
                <a:schemeClr val="tx1"/>
              </a:solidFill>
            </a:endParaRPr>
          </a:p>
        </p:txBody>
      </p:sp>
      <p:sp>
        <p:nvSpPr>
          <p:cNvPr id="10" name="Content Placeholder 2"/>
          <p:cNvSpPr>
            <a:spLocks noGrp="1"/>
          </p:cNvSpPr>
          <p:nvPr>
            <p:ph idx="1"/>
          </p:nvPr>
        </p:nvSpPr>
        <p:spPr>
          <a:xfrm>
            <a:off x="914400" y="1525587"/>
            <a:ext cx="10475384" cy="4722813"/>
          </a:xfrm>
        </p:spPr>
        <p:txBody>
          <a:bodyPr/>
          <a:lstStyle/>
          <a:p>
            <a:pPr marL="230188" marR="117475" indent="-230188" algn="just">
              <a:buChar char="•"/>
              <a:tabLst>
                <a:tab pos="230188" algn="l"/>
              </a:tabLst>
            </a:pPr>
            <a:r>
              <a:rPr lang="en-US" sz="1800" spc="-5" dirty="0">
                <a:latin typeface="+mj-lt"/>
                <a:cs typeface="Arial"/>
              </a:rPr>
              <a:t>Recording attendance:</a:t>
            </a:r>
          </a:p>
          <a:p>
            <a:pPr marL="630238" marR="117475" lvl="1" indent="-230188" algn="just">
              <a:spcBef>
                <a:spcPts val="600"/>
              </a:spcBef>
              <a:buChar char="•"/>
              <a:tabLst>
                <a:tab pos="230188" algn="l"/>
              </a:tabLst>
            </a:pPr>
            <a:r>
              <a:rPr lang="en-US" sz="1600" spc="-5" dirty="0">
                <a:solidFill>
                  <a:schemeClr val="tx1"/>
                </a:solidFill>
                <a:latin typeface="+mj-lt"/>
                <a:cs typeface="Arial"/>
              </a:rPr>
              <a:t>IMAT is used for this session</a:t>
            </a:r>
          </a:p>
          <a:p>
            <a:pPr marL="1030288" marR="117475" lvl="2" indent="-230188" algn="just">
              <a:spcBef>
                <a:spcPts val="0"/>
              </a:spcBef>
              <a:buChar char="•"/>
              <a:tabLst>
                <a:tab pos="230188" algn="l"/>
              </a:tabLst>
            </a:pPr>
            <a:r>
              <a:rPr lang="en-US" sz="1600" spc="-5" dirty="0">
                <a:solidFill>
                  <a:srgbClr val="FF0000"/>
                </a:solidFill>
                <a:latin typeface="+mj-lt"/>
                <a:cs typeface="Arial"/>
                <a:hlinkClick r:id="rId3"/>
              </a:rPr>
              <a:t>https://imat.ieee.org/my-site/home</a:t>
            </a:r>
            <a:endParaRPr lang="en-US" sz="1600"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800" spc="-5" dirty="0">
              <a:cs typeface="Arial"/>
            </a:endParaRPr>
          </a:p>
          <a:p>
            <a:pPr marL="230188" marR="117475" indent="-230188" algn="just">
              <a:buFont typeface="Times New Roman" pitchFamily="16" charset="0"/>
              <a:buChar char="•"/>
              <a:tabLst>
                <a:tab pos="230188" algn="l"/>
              </a:tabLst>
            </a:pPr>
            <a:r>
              <a:rPr lang="en-US" sz="1800" spc="-5" dirty="0">
                <a:cs typeface="Arial"/>
              </a:rPr>
              <a:t>Meeting reminders</a:t>
            </a:r>
            <a:endParaRPr lang="en-US" sz="1600" spc="-5" dirty="0">
              <a:latin typeface="+mj-lt"/>
              <a:cs typeface="Arial"/>
            </a:endParaRPr>
          </a:p>
          <a:p>
            <a:pPr marL="630238" marR="117475" lvl="1" indent="-230188" algn="just">
              <a:spcBef>
                <a:spcPts val="600"/>
              </a:spcBef>
              <a:buChar char="•"/>
              <a:tabLst>
                <a:tab pos="230188" algn="l"/>
              </a:tabLst>
            </a:pPr>
            <a:r>
              <a:rPr lang="en-US" sz="1600" spc="-5" dirty="0">
                <a:latin typeface="+mj-lt"/>
                <a:cs typeface="Arial"/>
              </a:rPr>
              <a:t>Please ensure that the following information is listed correctly when joining the </a:t>
            </a:r>
            <a:r>
              <a:rPr lang="en-US" sz="1600" spc="-5" dirty="0" err="1">
                <a:latin typeface="+mj-lt"/>
                <a:cs typeface="Arial"/>
              </a:rPr>
              <a:t>Webex</a:t>
            </a:r>
            <a:r>
              <a:rPr lang="en-US" sz="1600" spc="-5" dirty="0">
                <a:latin typeface="+mj-lt"/>
                <a:cs typeface="Arial"/>
              </a:rPr>
              <a:t> call: “FIRST NAME LAST NAME, Affiliation” </a:t>
            </a:r>
          </a:p>
          <a:p>
            <a:pPr marL="630238" marR="117475" lvl="1" indent="-230188" algn="just">
              <a:spcBef>
                <a:spcPts val="600"/>
              </a:spcBef>
              <a:buChar char="•"/>
              <a:tabLst>
                <a:tab pos="230188" algn="l"/>
              </a:tabLst>
            </a:pPr>
            <a:r>
              <a:rPr lang="en-US" sz="1600" spc="-5" dirty="0">
                <a:latin typeface="+mj-lt"/>
                <a:cs typeface="Arial"/>
              </a:rPr>
              <a:t>Remember to mute when not speaking, thank you</a:t>
            </a:r>
          </a:p>
          <a:p>
            <a:pPr marL="630238" marR="117475" lvl="1" indent="-230188" algn="just">
              <a:spcBef>
                <a:spcPts val="600"/>
              </a:spcBef>
              <a:buChar char="•"/>
              <a:tabLst>
                <a:tab pos="230188" algn="l"/>
              </a:tabLst>
            </a:pPr>
            <a:r>
              <a:rPr lang="en-US" sz="1600" spc="-5" dirty="0">
                <a:solidFill>
                  <a:srgbClr val="FF0000"/>
                </a:solidFill>
                <a:latin typeface="+mj-lt"/>
                <a:cs typeface="Arial"/>
              </a:rPr>
              <a:t>Press are required (i.e., anyone reporting publicly on this meeting) to announce their presence (per IEEE SA Standards Board Operations Manual)</a:t>
            </a:r>
          </a:p>
          <a:p>
            <a:pPr marL="630238" marR="117475" lvl="1" indent="-230188" algn="just">
              <a:spcBef>
                <a:spcPts val="600"/>
              </a:spcBef>
              <a:buChar char="•"/>
              <a:tabLst>
                <a:tab pos="230188" algn="l"/>
              </a:tabLst>
            </a:pPr>
            <a:endParaRPr lang="en-US" sz="1600" spc="-5" dirty="0">
              <a:latin typeface="+mj-lt"/>
              <a:cs typeface="Arial"/>
            </a:endParaRP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May 2025</a:t>
            </a:r>
            <a:endParaRPr lang="en-GB" dirty="0"/>
          </a:p>
        </p:txBody>
      </p:sp>
    </p:spTree>
    <p:extLst>
      <p:ext uri="{BB962C8B-B14F-4D97-AF65-F5344CB8AC3E}">
        <p14:creationId xmlns:p14="http://schemas.microsoft.com/office/powerpoint/2010/main" val="5373608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logistics</a:t>
            </a: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a:solidFill>
                  <a:schemeClr val="tx1"/>
                </a:solidFill>
                <a:latin typeface="Times New Roman" panose="02020603050405020304" pitchFamily="18" charset="0"/>
                <a:ea typeface="Times New Roman" panose="02020603050405020304" pitchFamily="18" charset="0"/>
              </a:rPr>
              <a:t>Mixed-mode meeting</a:t>
            </a:r>
          </a:p>
          <a:p>
            <a:pPr marL="630238" marR="117475" lvl="1" indent="-230188" algn="just">
              <a:buFont typeface="Times New Roman" pitchFamily="16" charset="0"/>
              <a:buChar char="•"/>
              <a:tabLst>
                <a:tab pos="230188" algn="l"/>
              </a:tabLst>
            </a:pPr>
            <a:r>
              <a:rPr lang="en-US" sz="1600" spc="-5" dirty="0">
                <a:latin typeface="+mj-lt"/>
                <a:cs typeface="Arial"/>
              </a:rPr>
              <a:t>In person:   </a:t>
            </a:r>
          </a:p>
          <a:p>
            <a:pPr marL="1030288" marR="117475" lvl="2" indent="-230188" algn="just">
              <a:buFont typeface="Times New Roman" pitchFamily="16" charset="0"/>
              <a:buChar char="•"/>
              <a:tabLst>
                <a:tab pos="230188" algn="l"/>
              </a:tabLst>
            </a:pPr>
            <a:r>
              <a:rPr lang="en-US" sz="1400" spc="-5" dirty="0">
                <a:latin typeface="+mj-lt"/>
                <a:cs typeface="Arial"/>
              </a:rPr>
              <a:t>The meeting venue is Warsaw Presidential Hotel, Warsaw, Poland</a:t>
            </a:r>
            <a:r>
              <a:rPr lang="en-US" sz="1400" dirty="0"/>
              <a:t>.</a:t>
            </a:r>
            <a:endParaRPr lang="en-US" sz="1400" spc="-5" dirty="0">
              <a:latin typeface="+mj-lt"/>
              <a:cs typeface="Arial"/>
            </a:endParaRPr>
          </a:p>
          <a:p>
            <a:pPr marL="1030288" marR="117475" lvl="2" indent="-230188" algn="just">
              <a:buFont typeface="Times New Roman" pitchFamily="16" charset="0"/>
              <a:buChar char="•"/>
              <a:tabLst>
                <a:tab pos="230188" algn="l"/>
              </a:tabLst>
            </a:pPr>
            <a:r>
              <a:rPr lang="en-US" sz="1400" spc="-5" dirty="0">
                <a:solidFill>
                  <a:schemeClr val="tx1"/>
                </a:solidFill>
                <a:latin typeface="+mj-lt"/>
                <a:cs typeface="Arial"/>
              </a:rPr>
              <a:t>Must</a:t>
            </a:r>
            <a:r>
              <a:rPr lang="en-US" sz="1400" spc="-5" dirty="0">
                <a:solidFill>
                  <a:srgbClr val="FF0000"/>
                </a:solidFill>
                <a:latin typeface="+mj-lt"/>
                <a:cs typeface="Arial"/>
              </a:rPr>
              <a:t> </a:t>
            </a:r>
            <a:r>
              <a:rPr lang="en-US" sz="1400" spc="-5" dirty="0">
                <a:latin typeface="+mj-lt"/>
                <a:cs typeface="Arial"/>
              </a:rPr>
              <a:t>join the meeting via </a:t>
            </a:r>
            <a:r>
              <a:rPr lang="en-US" sz="1400" spc="-5" dirty="0" err="1">
                <a:latin typeface="+mj-lt"/>
                <a:cs typeface="Arial"/>
              </a:rPr>
              <a:t>Webex</a:t>
            </a:r>
            <a:r>
              <a:rPr lang="en-US" sz="1400" spc="-5" dirty="0">
                <a:latin typeface="+mj-lt"/>
                <a:cs typeface="Arial"/>
              </a:rPr>
              <a:t> for queue and voting management (see below) </a:t>
            </a:r>
            <a:r>
              <a:rPr lang="en-US" sz="1400" spc="-5" dirty="0">
                <a:solidFill>
                  <a:srgbClr val="FF0000"/>
                </a:solidFill>
                <a:latin typeface="+mj-lt"/>
                <a:cs typeface="Arial"/>
              </a:rPr>
              <a:t>with audio and video disabled</a:t>
            </a:r>
            <a:r>
              <a:rPr lang="en-US" sz="1400" spc="-5" dirty="0">
                <a:latin typeface="+mj-lt"/>
                <a:cs typeface="Arial"/>
              </a:rPr>
              <a:t>.</a:t>
            </a:r>
            <a:endParaRPr lang="en-US" sz="12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Remote:  </a:t>
            </a:r>
          </a:p>
          <a:p>
            <a:pPr marL="1030288" marR="117475" lvl="2" indent="-230188" algn="just">
              <a:buFont typeface="Times New Roman" pitchFamily="16" charset="0"/>
              <a:buChar char="•"/>
              <a:tabLst>
                <a:tab pos="230188" algn="l"/>
              </a:tabLst>
            </a:pPr>
            <a:r>
              <a:rPr lang="en-US" sz="1400" spc="-5" dirty="0">
                <a:latin typeface="+mj-lt"/>
                <a:cs typeface="Arial"/>
              </a:rPr>
              <a:t>Join the meeting via </a:t>
            </a:r>
            <a:r>
              <a:rPr lang="en-US" sz="1400" spc="-5" dirty="0" err="1">
                <a:latin typeface="+mj-lt"/>
                <a:cs typeface="Arial"/>
              </a:rPr>
              <a:t>Webex</a:t>
            </a:r>
            <a:r>
              <a:rPr lang="en-US" sz="1400" spc="-5" dirty="0">
                <a:latin typeface="+mj-lt"/>
                <a:cs typeface="Arial"/>
              </a:rPr>
              <a:t> </a:t>
            </a:r>
            <a:r>
              <a:rPr lang="en-US" sz="1400" spc="-5" dirty="0">
                <a:solidFill>
                  <a:srgbClr val="FF0000"/>
                </a:solidFill>
                <a:latin typeface="+mj-lt"/>
                <a:cs typeface="Arial"/>
              </a:rPr>
              <a:t>with video disabled</a:t>
            </a:r>
            <a:r>
              <a:rPr lang="en-US" sz="1400" spc="-5" dirty="0">
                <a:latin typeface="+mj-lt"/>
                <a:cs typeface="Arial"/>
              </a:rPr>
              <a:t>. </a:t>
            </a:r>
          </a:p>
          <a:p>
            <a:pPr marL="1030288" marR="117475" lvl="2" indent="-230188" algn="just">
              <a:buFont typeface="Times New Roman" pitchFamily="16" charset="0"/>
              <a:buChar char="•"/>
              <a:tabLst>
                <a:tab pos="230188" algn="l"/>
              </a:tabLst>
            </a:pPr>
            <a:r>
              <a:rPr lang="en-US" sz="1400" spc="-5" dirty="0">
                <a:latin typeface="+mj-lt"/>
                <a:cs typeface="Arial"/>
              </a:rPr>
              <a:t>Set your audio as “Music mode”.  Refer to the </a:t>
            </a:r>
            <a:r>
              <a:rPr lang="en-US" sz="1400" spc="-5" dirty="0">
                <a:latin typeface="+mj-lt"/>
                <a:cs typeface="Arial"/>
                <a:hlinkClick r:id="rId3"/>
              </a:rPr>
              <a:t>slide deck</a:t>
            </a:r>
            <a:r>
              <a:rPr lang="en-US" sz="1400" spc="-5" dirty="0">
                <a:latin typeface="+mj-lt"/>
                <a:cs typeface="Arial"/>
              </a:rPr>
              <a:t> of the mixed-mode meeting AV training for details.</a:t>
            </a:r>
          </a:p>
          <a:p>
            <a:pPr marL="630238" marR="117475" lvl="1" indent="-230188" algn="just">
              <a:buFont typeface="Times New Roman" pitchFamily="16" charset="0"/>
              <a:buChar char="•"/>
              <a:tabLst>
                <a:tab pos="230188" algn="l"/>
              </a:tabLst>
            </a:pPr>
            <a:r>
              <a:rPr lang="en-US" sz="1600" dirty="0">
                <a:solidFill>
                  <a:schemeClr val="tx1"/>
                </a:solidFill>
                <a:cs typeface="Arial" panose="020B0604020202020204" pitchFamily="34" charset="0"/>
              </a:rPr>
              <a:t>Call-in info </a:t>
            </a:r>
          </a:p>
          <a:p>
            <a:pPr marL="1030288" marR="117475" lvl="2" indent="-230188" algn="just">
              <a:buFont typeface="Times New Roman" pitchFamily="16" charset="0"/>
              <a:buChar char="•"/>
              <a:tabLst>
                <a:tab pos="230188" algn="l"/>
              </a:tabLst>
            </a:pPr>
            <a:r>
              <a:rPr lang="en-US" sz="1400" dirty="0">
                <a:solidFill>
                  <a:schemeClr val="tx1"/>
                </a:solidFill>
                <a:cs typeface="Arial" panose="020B0604020202020204" pitchFamily="34" charset="0"/>
              </a:rPr>
              <a:t>Available at </a:t>
            </a:r>
            <a:r>
              <a:rPr lang="en-US" sz="1400" dirty="0">
                <a:solidFill>
                  <a:schemeClr val="tx1"/>
                </a:solidFill>
                <a:cs typeface="Arial" panose="020B0604020202020204" pitchFamily="34" charset="0"/>
                <a:hlinkClick r:id="rId4"/>
              </a:rPr>
              <a:t>Google Calendar</a:t>
            </a:r>
            <a:endParaRPr lang="en-US" sz="1400" spc="-5" dirty="0">
              <a:latin typeface="+mj-lt"/>
              <a:cs typeface="Arial"/>
            </a:endParaRPr>
          </a:p>
          <a:p>
            <a:pPr marL="630238" marR="117475" lvl="1" indent="-230188" algn="just">
              <a:buClrTx/>
              <a:buFont typeface="Times New Roman" pitchFamily="16" charset="0"/>
              <a:buChar char="•"/>
              <a:tabLst>
                <a:tab pos="230188" algn="l"/>
              </a:tabLst>
            </a:pPr>
            <a:endParaRPr lang="en-US" sz="1600" dirty="0"/>
          </a:p>
          <a:p>
            <a:pPr marL="230188" marR="117475" indent="-230188" algn="just">
              <a:buFont typeface="Times New Roman" pitchFamily="16" charset="0"/>
              <a:buChar char="•"/>
              <a:tabLst>
                <a:tab pos="230188" algn="l"/>
              </a:tabLst>
            </a:pPr>
            <a:r>
              <a:rPr lang="en-US" sz="1800" dirty="0">
                <a:solidFill>
                  <a:schemeClr val="tx1"/>
                </a:solidFill>
                <a:latin typeface="Times New Roman" panose="02020603050405020304" pitchFamily="18" charset="0"/>
                <a:ea typeface="Times New Roman" panose="02020603050405020304" pitchFamily="18" charset="0"/>
              </a:rPr>
              <a:t>Queue management</a:t>
            </a:r>
          </a:p>
          <a:p>
            <a:pPr marL="630238" marR="117475" lvl="1" indent="-230188" algn="just">
              <a:buFont typeface="Times New Roman" pitchFamily="16" charset="0"/>
              <a:buChar char="•"/>
              <a:tabLst>
                <a:tab pos="230188" algn="l"/>
              </a:tabLst>
            </a:pPr>
            <a:r>
              <a:rPr lang="en-US" sz="1600" spc="-5" dirty="0">
                <a:cs typeface="Arial"/>
              </a:rPr>
              <a:t>Regardless of your participation type, </a:t>
            </a:r>
          </a:p>
          <a:p>
            <a:pPr marL="1030288" marR="117475" lvl="2" indent="-230188" algn="just">
              <a:buFont typeface="Times New Roman" pitchFamily="16" charset="0"/>
              <a:buChar char="•"/>
              <a:tabLst>
                <a:tab pos="230188" algn="l"/>
              </a:tabLst>
            </a:pPr>
            <a:r>
              <a:rPr lang="en-US" sz="1400" spc="-5" dirty="0">
                <a:solidFill>
                  <a:schemeClr val="tx1"/>
                </a:solidFill>
                <a:cs typeface="Arial"/>
              </a:rPr>
              <a:t>When you want to be on the queue for comment, please type “Q” or “q” in the </a:t>
            </a:r>
            <a:r>
              <a:rPr lang="en-US" sz="1400" spc="-5" dirty="0" err="1">
                <a:solidFill>
                  <a:schemeClr val="tx1"/>
                </a:solidFill>
                <a:cs typeface="Arial"/>
              </a:rPr>
              <a:t>Webex</a:t>
            </a:r>
            <a:r>
              <a:rPr lang="en-US" sz="1400" spc="-5" dirty="0">
                <a:solidFill>
                  <a:schemeClr val="tx1"/>
                </a:solidFill>
                <a:cs typeface="Arial"/>
              </a:rPr>
              <a:t> chat window </a:t>
            </a:r>
          </a:p>
          <a:p>
            <a:pPr marL="1030288" marR="117475" lvl="2" indent="-230188" algn="just">
              <a:buFont typeface="Times New Roman" pitchFamily="16" charset="0"/>
              <a:buChar char="•"/>
              <a:tabLst>
                <a:tab pos="230188" algn="l"/>
              </a:tabLst>
            </a:pPr>
            <a:endParaRPr lang="en-US" sz="14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May 2025</a:t>
            </a:r>
            <a:endParaRPr lang="en-GB" dirty="0"/>
          </a:p>
        </p:txBody>
      </p:sp>
    </p:spTree>
    <p:extLst>
      <p:ext uri="{BB962C8B-B14F-4D97-AF65-F5344CB8AC3E}">
        <p14:creationId xmlns:p14="http://schemas.microsoft.com/office/powerpoint/2010/main" val="21973481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Reciprocal credit</a:t>
            </a: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a:solidFill>
                  <a:schemeClr val="tx1"/>
                </a:solidFill>
                <a:latin typeface="+mj-lt"/>
                <a:ea typeface="Times New Roman" panose="02020603050405020304" pitchFamily="18" charset="0"/>
              </a:rPr>
              <a:t>Reciprocal credit </a:t>
            </a:r>
            <a:r>
              <a:rPr lang="en-US" sz="1800" dirty="0">
                <a:solidFill>
                  <a:schemeClr val="tx1"/>
                </a:solidFill>
                <a:latin typeface="+mj-lt"/>
              </a:rPr>
              <a:t>is provided to IEEE 802.18 voters for attendance at IEEE 802.11 on Tuesday AM2 and Thursday AM1</a:t>
            </a:r>
          </a:p>
          <a:p>
            <a:pPr marL="630238" marR="117475" lvl="1" indent="-230188" algn="just">
              <a:buFont typeface="Times New Roman" pitchFamily="16" charset="0"/>
              <a:buChar char="•"/>
              <a:tabLst>
                <a:tab pos="230188" algn="l"/>
              </a:tabLst>
            </a:pPr>
            <a:r>
              <a:rPr lang="en-US" sz="1600" spc="-5" dirty="0">
                <a:latin typeface="+mj-lt"/>
                <a:cs typeface="Arial"/>
              </a:rPr>
              <a:t>The IEEE 802.11 and IEEE 802.18 officers audit the credited results for these time periods.</a:t>
            </a: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May 2025</a:t>
            </a:r>
            <a:endParaRPr lang="en-GB" dirty="0"/>
          </a:p>
        </p:txBody>
      </p:sp>
    </p:spTree>
    <p:extLst>
      <p:ext uri="{BB962C8B-B14F-4D97-AF65-F5344CB8AC3E}">
        <p14:creationId xmlns:p14="http://schemas.microsoft.com/office/powerpoint/2010/main" val="27205001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May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at a glance</a:t>
            </a:r>
            <a:endParaRPr lang="en-US" sz="2800" dirty="0">
              <a:solidFill>
                <a:schemeClr val="tx1"/>
              </a:solidFill>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4172687294"/>
              </p:ext>
            </p:extLst>
          </p:nvPr>
        </p:nvGraphicFramePr>
        <p:xfrm>
          <a:off x="914400" y="1752600"/>
          <a:ext cx="10443625" cy="4132263"/>
        </p:xfrm>
        <a:graphic>
          <a:graphicData uri="http://schemas.openxmlformats.org/drawingml/2006/table">
            <a:tbl>
              <a:tblPr/>
              <a:tblGrid>
                <a:gridCol w="1024936">
                  <a:extLst>
                    <a:ext uri="{9D8B030D-6E8A-4147-A177-3AD203B41FA5}">
                      <a16:colId xmlns:a16="http://schemas.microsoft.com/office/drawing/2014/main" val="20000"/>
                    </a:ext>
                  </a:extLst>
                </a:gridCol>
                <a:gridCol w="1926550">
                  <a:extLst>
                    <a:ext uri="{9D8B030D-6E8A-4147-A177-3AD203B41FA5}">
                      <a16:colId xmlns:a16="http://schemas.microsoft.com/office/drawing/2014/main" val="20001"/>
                    </a:ext>
                  </a:extLst>
                </a:gridCol>
                <a:gridCol w="1926550">
                  <a:extLst>
                    <a:ext uri="{9D8B030D-6E8A-4147-A177-3AD203B41FA5}">
                      <a16:colId xmlns:a16="http://schemas.microsoft.com/office/drawing/2014/main" val="20002"/>
                    </a:ext>
                  </a:extLst>
                </a:gridCol>
                <a:gridCol w="1926550">
                  <a:extLst>
                    <a:ext uri="{9D8B030D-6E8A-4147-A177-3AD203B41FA5}">
                      <a16:colId xmlns:a16="http://schemas.microsoft.com/office/drawing/2014/main" val="20003"/>
                    </a:ext>
                  </a:extLst>
                </a:gridCol>
                <a:gridCol w="1926550">
                  <a:extLst>
                    <a:ext uri="{9D8B030D-6E8A-4147-A177-3AD203B41FA5}">
                      <a16:colId xmlns:a16="http://schemas.microsoft.com/office/drawing/2014/main" val="20004"/>
                    </a:ext>
                  </a:extLst>
                </a:gridCol>
                <a:gridCol w="1712489">
                  <a:extLst>
                    <a:ext uri="{9D8B030D-6E8A-4147-A177-3AD203B41FA5}">
                      <a16:colId xmlns:a16="http://schemas.microsoft.com/office/drawing/2014/main" val="20005"/>
                    </a:ext>
                  </a:extLst>
                </a:gridCol>
              </a:tblGrid>
              <a:tr h="377825">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dirty="0">
                        <a:ln>
                          <a:noFill/>
                        </a:ln>
                        <a:solidFill>
                          <a:srgbClr val="FFFFFF"/>
                        </a:solidFill>
                        <a:effectLst/>
                        <a:latin typeface="Times New Roman" panose="02020603050405020304" pitchFamily="18" charset="0"/>
                        <a:ea typeface="MS PGothic" panose="020B0600070205080204" pitchFamily="34" charset="-128"/>
                      </a:endParaRP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FFFFFF"/>
                          </a:solidFill>
                          <a:effectLst/>
                          <a:latin typeface="Times New Roman" panose="02020603050405020304" pitchFamily="18" charset="0"/>
                          <a:ea typeface="MS PGothic" panose="020B0600070205080204" pitchFamily="34" charset="-128"/>
                        </a:rPr>
                        <a:t>MON 12 MAY</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FFFFFF"/>
                          </a:solidFill>
                          <a:effectLst/>
                          <a:latin typeface="Times New Roman" panose="02020603050405020304" pitchFamily="18" charset="0"/>
                          <a:ea typeface="MS PGothic" panose="020B0600070205080204" pitchFamily="34" charset="-128"/>
                        </a:rPr>
                        <a:t>TUE 13 MAY</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FFFFFF"/>
                          </a:solidFill>
                          <a:effectLst/>
                          <a:latin typeface="Times New Roman" panose="02020603050405020304" pitchFamily="18" charset="0"/>
                          <a:ea typeface="MS PGothic" panose="020B0600070205080204" pitchFamily="34" charset="-128"/>
                        </a:rPr>
                        <a:t>WED 14 MAY</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FFFFFF"/>
                          </a:solidFill>
                          <a:effectLst/>
                          <a:latin typeface="Times New Roman" panose="02020603050405020304" pitchFamily="18" charset="0"/>
                          <a:ea typeface="MS PGothic" panose="020B0600070205080204" pitchFamily="34" charset="-128"/>
                        </a:rPr>
                        <a:t>THU 15 MAY</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FFFFFF"/>
                          </a:solidFill>
                          <a:effectLst/>
                          <a:latin typeface="Times New Roman" panose="02020603050405020304" pitchFamily="18" charset="0"/>
                          <a:ea typeface="MS PGothic" panose="020B0600070205080204" pitchFamily="34" charset="-128"/>
                        </a:rPr>
                        <a:t>FRI 16 MAY</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0"/>
                  </a:ext>
                </a:extLst>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Times New Roman" panose="02020603050405020304" pitchFamily="18" charset="0"/>
                          <a:ea typeface="MS PGothic" panose="020B0600070205080204" pitchFamily="34" charset="-128"/>
                        </a:rPr>
                        <a:t>AM1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kumimoji="0" lang="en-US" altLang="en-US" sz="1400" b="0" i="0" u="none" strike="noStrike" cap="none" normalizeH="0" baseline="0" dirty="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cap="none" normalizeH="0" baseline="0" dirty="0">
                          <a:ln>
                            <a:noFill/>
                          </a:ln>
                          <a:solidFill>
                            <a:srgbClr val="000000"/>
                          </a:solidFill>
                          <a:effectLst/>
                          <a:latin typeface="Times New Roman" panose="02020603050405020304" pitchFamily="18" charset="0"/>
                          <a:ea typeface="MS PGothic" panose="020B0600070205080204" pitchFamily="34" charset="-128"/>
                        </a:rPr>
                        <a:t>Closing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a:ln>
                            <a:noFill/>
                          </a:ln>
                          <a:solidFill>
                            <a:srgbClr val="000000"/>
                          </a:solidFill>
                          <a:effectLst/>
                          <a:latin typeface="Times New Roman" panose="02020603050405020304" pitchFamily="18" charset="0"/>
                          <a:ea typeface="MS PGothic" panose="020B0600070205080204" pitchFamily="34" charset="-128"/>
                        </a:rPr>
                        <a:t>(Room </a:t>
                      </a:r>
                      <a:r>
                        <a:rPr lang="en-US" sz="1200" dirty="0"/>
                        <a:t>Wawel &amp; Syrena</a:t>
                      </a:r>
                      <a:r>
                        <a:rPr kumimoji="0" lang="en-US" altLang="en-US" sz="1200" b="0" i="0" u="none" strike="noStrike" cap="none" normalizeH="0" baseline="0" dirty="0">
                          <a:ln>
                            <a:noFill/>
                          </a:ln>
                          <a:solidFill>
                            <a:srgbClr val="000000"/>
                          </a:solidFill>
                          <a:effectLst/>
                          <a:latin typeface="Times New Roman" panose="02020603050405020304" pitchFamily="18" charset="0"/>
                          <a:ea typeface="MS PGothic" panose="020B0600070205080204" pitchFamily="34" charset="-128"/>
                        </a:rPr>
                        <a:t>)</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sz="1800"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extLst>
                  <a:ext uri="{0D108BD9-81ED-4DB2-BD59-A6C34878D82A}">
                    <a16:rowId xmlns:a16="http://schemas.microsoft.com/office/drawing/2014/main" val="10001"/>
                  </a:ext>
                </a:extLst>
              </a:tr>
              <a:tr h="762000">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Times New Roman" panose="02020603050405020304" pitchFamily="18" charset="0"/>
                          <a:ea typeface="MS PGothic" panose="020B0600070205080204" pitchFamily="34" charset="-128"/>
                        </a:rPr>
                        <a:t>AM2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cap="none" normalizeH="0" baseline="0" dirty="0">
                          <a:ln>
                            <a:noFill/>
                          </a:ln>
                          <a:solidFill>
                            <a:srgbClr val="000000"/>
                          </a:solidFill>
                          <a:effectLst/>
                          <a:latin typeface="Times New Roman" panose="02020603050405020304" pitchFamily="18" charset="0"/>
                          <a:ea typeface="MS PGothic" panose="020B0600070205080204" pitchFamily="34" charset="-128"/>
                        </a:rPr>
                        <a:t>Opening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a:ln>
                            <a:noFill/>
                          </a:ln>
                          <a:solidFill>
                            <a:srgbClr val="000000"/>
                          </a:solidFill>
                          <a:effectLst/>
                          <a:latin typeface="Times New Roman" panose="02020603050405020304" pitchFamily="18" charset="0"/>
                          <a:ea typeface="MS PGothic" panose="020B0600070205080204" pitchFamily="34" charset="-128"/>
                        </a:rPr>
                        <a:t>(Room </a:t>
                      </a:r>
                      <a:r>
                        <a:rPr lang="en-US" sz="1200" dirty="0"/>
                        <a:t>Wawel &amp; Syrena</a:t>
                      </a:r>
                      <a:r>
                        <a:rPr kumimoji="0" lang="en-US" altLang="en-US" sz="1200" b="0" i="0" u="none" strike="noStrike" cap="none" normalizeH="0" baseline="0" dirty="0">
                          <a:ln>
                            <a:noFill/>
                          </a:ln>
                          <a:solidFill>
                            <a:srgbClr val="000000"/>
                          </a:solidFill>
                          <a:effectLst/>
                          <a:latin typeface="Times New Roman" panose="02020603050405020304" pitchFamily="18" charset="0"/>
                          <a:ea typeface="MS PGothic" panose="020B0600070205080204" pitchFamily="34" charset="-128"/>
                        </a:rPr>
                        <a:t>)</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sz="1800"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extLst>
                  <a:ext uri="{0D108BD9-81ED-4DB2-BD59-A6C34878D82A}">
                    <a16:rowId xmlns:a16="http://schemas.microsoft.com/office/drawing/2014/main" val="10002"/>
                  </a:ext>
                </a:extLst>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Times New Roman" panose="02020603050405020304" pitchFamily="18" charset="0"/>
                          <a:ea typeface="MS PGothic" panose="020B0600070205080204" pitchFamily="34" charset="-128"/>
                        </a:rPr>
                        <a:t>PM1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extLst>
                  <a:ext uri="{0D108BD9-81ED-4DB2-BD59-A6C34878D82A}">
                    <a16:rowId xmlns:a16="http://schemas.microsoft.com/office/drawing/2014/main" val="10003"/>
                  </a:ext>
                </a:extLst>
              </a:tr>
              <a:tr h="704849">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Times New Roman" panose="02020603050405020304" pitchFamily="18" charset="0"/>
                          <a:ea typeface="MS PGothic" panose="020B0600070205080204" pitchFamily="34" charset="-128"/>
                        </a:rPr>
                        <a:t>PM2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extLst>
                  <a:ext uri="{0D108BD9-81ED-4DB2-BD59-A6C34878D82A}">
                    <a16:rowId xmlns:a16="http://schemas.microsoft.com/office/drawing/2014/main" val="10004"/>
                  </a:ext>
                </a:extLst>
              </a:tr>
              <a:tr h="7032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Times New Roman" panose="02020603050405020304" pitchFamily="18" charset="0"/>
                          <a:ea typeface="MS PGothic" panose="020B0600070205080204" pitchFamily="34" charset="-128"/>
                        </a:rPr>
                        <a:t>PM3</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40514107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May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3.1:  Meeting minutes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18</a:t>
            </a:r>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0123307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May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Review and approve the 2025 March plenary minutes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#2 (Procedural):  To approve the meeting minutes of the RR-TAG 2025 March plenary session as shown in the document </a:t>
            </a:r>
            <a:r>
              <a:rPr lang="en-US" sz="1800" spc="-5" dirty="0">
                <a:solidFill>
                  <a:srgbClr val="FF0000"/>
                </a:solidFill>
                <a:latin typeface="+mj-lt"/>
                <a:cs typeface="Arial"/>
                <a:hlinkClick r:id="rId3"/>
              </a:rPr>
              <a:t>18-25/0023r1</a:t>
            </a:r>
            <a:r>
              <a:rPr lang="en-US" sz="1800" spc="-5" dirty="0">
                <a:latin typeface="+mj-lt"/>
                <a:cs typeface="Arial"/>
              </a:rPr>
              <a:t>, with editorial privilege for the IEEE 802.18 Chair. </a:t>
            </a:r>
          </a:p>
          <a:p>
            <a:pPr marL="630238" marR="117475" lvl="1" indent="-230188" algn="just">
              <a:buChar char="•"/>
              <a:tabLst>
                <a:tab pos="230188" algn="l"/>
              </a:tabLst>
            </a:pPr>
            <a:r>
              <a:rPr lang="en-US" sz="1600" spc="-5" dirty="0">
                <a:latin typeface="+mj-lt"/>
                <a:cs typeface="Arial"/>
              </a:rPr>
              <a:t>Moved:  </a:t>
            </a:r>
            <a:r>
              <a:rPr lang="en-US" sz="1600" spc="-5" dirty="0" err="1">
                <a:latin typeface="+mj-lt"/>
                <a:cs typeface="Arial"/>
              </a:rPr>
              <a:t>Chenhe</a:t>
            </a:r>
            <a:r>
              <a:rPr lang="en-US" sz="1600" spc="-5" dirty="0">
                <a:latin typeface="+mj-lt"/>
                <a:cs typeface="Arial"/>
              </a:rPr>
              <a:t> Ji</a:t>
            </a:r>
          </a:p>
          <a:p>
            <a:pPr marL="630238" marR="117475" lvl="1" indent="-230188" algn="just">
              <a:buChar char="•"/>
              <a:tabLst>
                <a:tab pos="230188" algn="l"/>
              </a:tabLst>
            </a:pPr>
            <a:r>
              <a:rPr lang="en-US" sz="1600" spc="-5" dirty="0">
                <a:latin typeface="+mj-lt"/>
                <a:cs typeface="Arial"/>
              </a:rPr>
              <a:t>Seconded:</a:t>
            </a:r>
          </a:p>
          <a:p>
            <a:pPr marL="630238" marR="117475" lvl="1" indent="-230188" algn="just">
              <a:buChar char="•"/>
              <a:tabLst>
                <a:tab pos="230188" algn="l"/>
              </a:tabLst>
            </a:pPr>
            <a:r>
              <a:rPr lang="en-US" sz="1600" spc="-5" dirty="0">
                <a:latin typeface="+mj-lt"/>
                <a:cs typeface="Arial"/>
              </a:rPr>
              <a:t>Discussion:</a:t>
            </a:r>
          </a:p>
          <a:p>
            <a:pPr marL="630238" marR="117475" lvl="1" indent="-230188" algn="just">
              <a:buFont typeface="Times New Roman" pitchFamily="16" charset="0"/>
              <a:buChar char="•"/>
              <a:tabLst>
                <a:tab pos="230188" algn="l"/>
              </a:tabLst>
            </a:pPr>
            <a:r>
              <a:rPr lang="en-US" sz="1600" spc="-5" dirty="0">
                <a:latin typeface="+mj-lt"/>
                <a:cs typeface="Arial"/>
              </a:rPr>
              <a:t>Vote:</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May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Opening meeting (TUE AM2, 13 May 2025)</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2</a:t>
            </a:r>
          </a:p>
        </p:txBody>
      </p:sp>
    </p:spTree>
    <p:extLst>
      <p:ext uri="{BB962C8B-B14F-4D97-AF65-F5344CB8AC3E}">
        <p14:creationId xmlns:p14="http://schemas.microsoft.com/office/powerpoint/2010/main" val="30141631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May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4.1:  Announcement</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20</a:t>
            </a:r>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550009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758950"/>
            <a:ext cx="10463212" cy="4716463"/>
          </a:xfrm>
        </p:spPr>
        <p:txBody>
          <a:bodyPr/>
          <a:lstStyle/>
          <a:p>
            <a:pPr marL="285750" indent="-285750" algn="just">
              <a:buFont typeface="Arial" panose="020B0604020202020204" pitchFamily="34" charset="0"/>
              <a:buChar char="•"/>
            </a:pPr>
            <a:r>
              <a:rPr lang="en-US" sz="1800" dirty="0"/>
              <a:t>Individual experts who attend electronically for a specific purpose/presentation can be designated as such by the RR-TAG Chair and receive a registration fee waiver and limited attendance rights.</a:t>
            </a:r>
          </a:p>
          <a:p>
            <a:pPr marL="685800" lvl="1" algn="just">
              <a:buFont typeface="Arial" panose="020B0604020202020204" pitchFamily="34" charset="0"/>
              <a:buChar char="•"/>
            </a:pPr>
            <a:r>
              <a:rPr lang="en-US" sz="1600" dirty="0"/>
              <a:t>See section 5 in </a:t>
            </a:r>
            <a:r>
              <a:rPr lang="en-US" sz="1600" dirty="0">
                <a:hlinkClick r:id="rId3"/>
              </a:rPr>
              <a:t>https://mentor.ieee.org/802-ec/dcn/17/ec-17-0090-26-0PNP-ieee-802-lmsc-operations-manual.pdf</a:t>
            </a:r>
            <a:endParaRPr lang="en-US" sz="1600" dirty="0"/>
          </a:p>
          <a:p>
            <a:pPr marL="1085850" lvl="2" algn="just">
              <a:buFont typeface="Arial" panose="020B0604020202020204" pitchFamily="34" charset="0"/>
              <a:buChar char="•"/>
            </a:pPr>
            <a:r>
              <a:rPr lang="en-US" sz="1400" i="1" dirty="0"/>
              <a:t>The Working Group Chair may designate specific individual experts who are allowed to participate in Working Group discussions via electronic means during an in-person meeting for the benefit of the group. These individuals are not considered to be attending the meeting and so they are not required to pay meeting fees and they do not get participation credit. The participation of these individuals should be limited to specific technical topics. Such participation shall be documented in the minutes of the Working Group meeting.</a:t>
            </a:r>
          </a:p>
          <a:p>
            <a:pPr marL="1085850" lvl="2" algn="just">
              <a:buFont typeface="Arial" panose="020B0604020202020204" pitchFamily="34" charset="0"/>
              <a:buChar char="•"/>
            </a:pPr>
            <a:endParaRPr lang="en-US" sz="800" dirty="0"/>
          </a:p>
          <a:p>
            <a:pPr>
              <a:buFont typeface="Arial" panose="020B0604020202020204" pitchFamily="34" charset="0"/>
              <a:buChar char="•"/>
            </a:pPr>
            <a:r>
              <a:rPr lang="en-US" sz="1800" dirty="0"/>
              <a:t>The individual listed below is hereby designated as specific individual expert on their respective topics and subject to the restrictions and benefits described in the IEEE 802 Operations Manual.</a:t>
            </a:r>
            <a:endParaRPr lang="en-US" sz="1800" b="0" dirty="0">
              <a:solidFill>
                <a:srgbClr val="FF0000"/>
              </a:solidFill>
            </a:endParaRPr>
          </a:p>
          <a:p>
            <a:pPr lvl="1">
              <a:buFont typeface="Arial" panose="020B0604020202020204" pitchFamily="34" charset="0"/>
              <a:buChar char="•"/>
            </a:pPr>
            <a:r>
              <a:rPr lang="en-US" sz="1600" dirty="0"/>
              <a:t>Steve Leach (Principal Spectrum Engineer</a:t>
            </a:r>
            <a:r>
              <a:rPr lang="en-GB" sz="1600" dirty="0"/>
              <a:t>, </a:t>
            </a:r>
            <a:r>
              <a:rPr lang="en-US" sz="1600" dirty="0"/>
              <a:t>Ofcom)</a:t>
            </a:r>
          </a:p>
          <a:p>
            <a:pPr lvl="1">
              <a:buFont typeface="Arial" panose="020B0604020202020204" pitchFamily="34" charset="0"/>
              <a:buChar char="•"/>
            </a:pPr>
            <a:r>
              <a:rPr lang="en-US" sz="1600" dirty="0">
                <a:solidFill>
                  <a:schemeClr val="tx1"/>
                </a:solidFill>
              </a:rPr>
              <a:t>Alberto Fernandes (Principal Policy Advisor</a:t>
            </a:r>
            <a:r>
              <a:rPr lang="en-GB" sz="1600" dirty="0">
                <a:solidFill>
                  <a:schemeClr val="tx1"/>
                </a:solidFill>
              </a:rPr>
              <a:t>, </a:t>
            </a:r>
            <a:r>
              <a:rPr lang="en-US" sz="1600" dirty="0">
                <a:solidFill>
                  <a:schemeClr val="tx1"/>
                </a:solidFill>
              </a:rPr>
              <a:t>Ofcom)</a:t>
            </a:r>
          </a:p>
          <a:p>
            <a:pPr lvl="2">
              <a:buFont typeface="Arial" panose="020B0604020202020204" pitchFamily="34" charset="0"/>
              <a:buChar char="•"/>
            </a:pPr>
            <a:r>
              <a:rPr lang="en-US" sz="1400" dirty="0"/>
              <a:t>Attendance is limited to the </a:t>
            </a:r>
            <a:r>
              <a:rPr lang="en-US" sz="1400" dirty="0">
                <a:solidFill>
                  <a:schemeClr val="tx1"/>
                </a:solidFill>
              </a:rPr>
              <a:t>opening</a:t>
            </a:r>
            <a:r>
              <a:rPr lang="en-US" sz="1400" dirty="0">
                <a:solidFill>
                  <a:srgbClr val="FF0000"/>
                </a:solidFill>
              </a:rPr>
              <a:t> </a:t>
            </a:r>
            <a:r>
              <a:rPr lang="en-US" sz="1400" dirty="0"/>
              <a:t>meeting timeslot of the 2025 May IEEE 802 wireless interim in which the respective presentation is scheduled. </a:t>
            </a:r>
          </a:p>
          <a:p>
            <a:pPr marL="457200" lvl="1" indent="0"/>
            <a:br>
              <a:rPr lang="en-US" dirty="0"/>
            </a:br>
            <a:endParaRPr lang="en-US" dirty="0"/>
          </a:p>
        </p:txBody>
      </p:sp>
      <p:sp>
        <p:nvSpPr>
          <p:cNvPr id="20485" name="Footer Placeholder 1"/>
          <p:cNvSpPr>
            <a:spLocks noGrp="1"/>
          </p:cNvSpPr>
          <p:nvPr>
            <p:ph type="ftr" sz="quarter" idx="4294967295"/>
          </p:nvPr>
        </p:nvSpPr>
        <p:spPr>
          <a:xfrm>
            <a:off x="9224642" y="6477000"/>
            <a:ext cx="2167260"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Edward Au (Huawei)</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21</a:t>
            </a:fld>
            <a:endParaRPr lang="en-US" altLang="en-US" sz="1200" b="0"/>
          </a:p>
        </p:txBody>
      </p:sp>
      <p:sp>
        <p:nvSpPr>
          <p:cNvPr id="7" name="Date Placeholder 1"/>
          <p:cNvSpPr>
            <a:spLocks noGrp="1"/>
          </p:cNvSpPr>
          <p:nvPr>
            <p:ph type="dt" idx="15"/>
          </p:nvPr>
        </p:nvSpPr>
        <p:spPr>
          <a:xfrm>
            <a:off x="990600" y="336550"/>
            <a:ext cx="3048000" cy="273050"/>
          </a:xfrm>
        </p:spPr>
        <p:txBody>
          <a:bodyPr/>
          <a:lstStyle/>
          <a:p>
            <a:r>
              <a:rPr lang="en-US" dirty="0"/>
              <a:t>May 2025</a:t>
            </a:r>
            <a:endParaRPr lang="en-GB" dirty="0"/>
          </a:p>
        </p:txBody>
      </p:sp>
      <p:sp>
        <p:nvSpPr>
          <p:cNvPr id="8" name="Rectangle 2"/>
          <p:cNvSpPr txBox="1">
            <a:spLocks noChangeArrowheads="1"/>
          </p:cNvSpPr>
          <p:nvPr/>
        </p:nvSpPr>
        <p:spPr bwMode="auto">
          <a:xfrm>
            <a:off x="990600" y="606426"/>
            <a:ext cx="10367426" cy="890587"/>
          </a:xfrm>
          <a:prstGeom prst="rect">
            <a:avLst/>
          </a:prstGeom>
          <a:noFill/>
          <a:ln w="9525">
            <a:noFill/>
            <a:round/>
            <a:headEnd/>
            <a:tailEnd/>
          </a:ln>
          <a:effectLst/>
        </p:spPr>
        <p:txBody>
          <a:bodyPr vert="horz" wrap="square" lIns="91440" tIns="45720" rIns="91440" bIns="4572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2800" kern="0" dirty="0">
                <a:solidFill>
                  <a:srgbClr val="0070C0"/>
                </a:solidFill>
              </a:rPr>
              <a:t>Designation of Individual Experts</a:t>
            </a:r>
          </a:p>
        </p:txBody>
      </p:sp>
    </p:spTree>
    <p:extLst>
      <p:ext uri="{BB962C8B-B14F-4D97-AF65-F5344CB8AC3E}">
        <p14:creationId xmlns:p14="http://schemas.microsoft.com/office/powerpoint/2010/main" val="39233267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May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4.2:  Members enrichment activities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22</a:t>
            </a:fld>
            <a:endParaRPr lang="en-US" altLang="en-US" sz="1200" b="0"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36765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Previous invited talks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a:t>May 2025</a:t>
            </a: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3805976808"/>
              </p:ext>
            </p:extLst>
          </p:nvPr>
        </p:nvGraphicFramePr>
        <p:xfrm>
          <a:off x="910170" y="1497013"/>
          <a:ext cx="10447857" cy="4932715"/>
        </p:xfrm>
        <a:graphic>
          <a:graphicData uri="http://schemas.openxmlformats.org/drawingml/2006/table">
            <a:tbl>
              <a:tblPr firstRow="1" bandRow="1">
                <a:tableStyleId>{21E4AEA4-8DFA-4A89-87EB-49C32662AFE0}</a:tableStyleId>
              </a:tblPr>
              <a:tblGrid>
                <a:gridCol w="1305451">
                  <a:extLst>
                    <a:ext uri="{9D8B030D-6E8A-4147-A177-3AD203B41FA5}">
                      <a16:colId xmlns:a16="http://schemas.microsoft.com/office/drawing/2014/main" val="20000"/>
                    </a:ext>
                  </a:extLst>
                </a:gridCol>
                <a:gridCol w="6987995">
                  <a:extLst>
                    <a:ext uri="{9D8B030D-6E8A-4147-A177-3AD203B41FA5}">
                      <a16:colId xmlns:a16="http://schemas.microsoft.com/office/drawing/2014/main" val="20001"/>
                    </a:ext>
                  </a:extLst>
                </a:gridCol>
                <a:gridCol w="2154411">
                  <a:extLst>
                    <a:ext uri="{9D8B030D-6E8A-4147-A177-3AD203B41FA5}">
                      <a16:colId xmlns:a16="http://schemas.microsoft.com/office/drawing/2014/main" val="20002"/>
                    </a:ext>
                  </a:extLst>
                </a:gridCol>
              </a:tblGrid>
              <a:tr h="360715">
                <a:tc>
                  <a:txBody>
                    <a:bodyPr/>
                    <a:lstStyle/>
                    <a:p>
                      <a:r>
                        <a:rPr lang="en-US" sz="1200" dirty="0"/>
                        <a:t>Date</a:t>
                      </a:r>
                    </a:p>
                  </a:txBody>
                  <a:tcPr/>
                </a:tc>
                <a:tc>
                  <a:txBody>
                    <a:bodyPr/>
                    <a:lstStyle/>
                    <a:p>
                      <a:r>
                        <a:rPr lang="en-US" sz="1200" dirty="0"/>
                        <a:t>Title</a:t>
                      </a:r>
                    </a:p>
                  </a:txBody>
                  <a:tcPr/>
                </a:tc>
                <a:tc>
                  <a:txBody>
                    <a:bodyPr/>
                    <a:lstStyle/>
                    <a:p>
                      <a:r>
                        <a:rPr lang="en-US" sz="1200" dirty="0"/>
                        <a:t>Speaker</a:t>
                      </a:r>
                    </a:p>
                  </a:txBody>
                  <a:tcPr/>
                </a:tc>
                <a:extLst>
                  <a:ext uri="{0D108BD9-81ED-4DB2-BD59-A6C34878D82A}">
                    <a16:rowId xmlns:a16="http://schemas.microsoft.com/office/drawing/2014/main" val="10000"/>
                  </a:ext>
                </a:extLst>
              </a:tr>
              <a:tr h="370840">
                <a:tc>
                  <a:txBody>
                    <a:bodyPr/>
                    <a:lstStyle/>
                    <a:p>
                      <a:r>
                        <a:rPr lang="en-US" sz="1200" dirty="0"/>
                        <a:t>2023 May</a:t>
                      </a:r>
                    </a:p>
                  </a:txBody>
                  <a:tcPr anchor="ctr"/>
                </a:tc>
                <a:tc>
                  <a:txBody>
                    <a:bodyPr/>
                    <a:lstStyle/>
                    <a:p>
                      <a:r>
                        <a:rPr lang="en-US" sz="1200" b="0" i="0" kern="1200" dirty="0">
                          <a:solidFill>
                            <a:schemeClr val="dk1"/>
                          </a:solidFill>
                          <a:effectLst/>
                          <a:latin typeface="+mn-lt"/>
                          <a:ea typeface="+mn-ea"/>
                          <a:cs typeface="+mn-cs"/>
                          <a:hlinkClick r:id="rId4"/>
                        </a:rPr>
                        <a:t>European spectrum regulation and the </a:t>
                      </a:r>
                      <a:r>
                        <a:rPr lang="en-US" sz="1200" b="0" i="0" kern="1200" dirty="0" err="1">
                          <a:solidFill>
                            <a:schemeClr val="dk1"/>
                          </a:solidFill>
                          <a:effectLst/>
                          <a:latin typeface="+mn-lt"/>
                          <a:ea typeface="+mn-ea"/>
                          <a:cs typeface="+mn-cs"/>
                          <a:hlinkClick r:id="rId4"/>
                        </a:rPr>
                        <a:t>harmonised</a:t>
                      </a:r>
                      <a:r>
                        <a:rPr lang="en-US" sz="1200" b="0" i="0" kern="1200" dirty="0">
                          <a:solidFill>
                            <a:schemeClr val="dk1"/>
                          </a:solidFill>
                          <a:effectLst/>
                          <a:latin typeface="+mn-lt"/>
                          <a:ea typeface="+mn-ea"/>
                          <a:cs typeface="+mn-cs"/>
                          <a:hlinkClick r:id="rId4"/>
                        </a:rPr>
                        <a:t> market of the European Union--An overview</a:t>
                      </a:r>
                      <a:endParaRPr lang="en-US" sz="1200" dirty="0"/>
                    </a:p>
                  </a:txBody>
                  <a:tcPr anchor="ctr"/>
                </a:tc>
                <a:tc>
                  <a:txBody>
                    <a:bodyPr/>
                    <a:lstStyle/>
                    <a:p>
                      <a:r>
                        <a:rPr lang="en-US" sz="1200" dirty="0"/>
                        <a:t>Guido </a:t>
                      </a:r>
                      <a:r>
                        <a:rPr lang="en-US" sz="1200" dirty="0" err="1"/>
                        <a:t>Hiertz</a:t>
                      </a:r>
                      <a:r>
                        <a:rPr lang="en-US" sz="1200" dirty="0"/>
                        <a:t> </a:t>
                      </a:r>
                    </a:p>
                    <a:p>
                      <a:r>
                        <a:rPr lang="en-US" sz="1200" dirty="0"/>
                        <a:t>(Ericsson, ETSI BRAN)</a:t>
                      </a:r>
                    </a:p>
                  </a:txBody>
                  <a:tcPr anchor="ctr"/>
                </a:tc>
                <a:extLst>
                  <a:ext uri="{0D108BD9-81ED-4DB2-BD59-A6C34878D82A}">
                    <a16:rowId xmlns:a16="http://schemas.microsoft.com/office/drawing/2014/main" val="10001"/>
                  </a:ext>
                </a:extLst>
              </a:tr>
              <a:tr h="370840">
                <a:tc>
                  <a:txBody>
                    <a:bodyPr/>
                    <a:lstStyle/>
                    <a:p>
                      <a:r>
                        <a:rPr lang="en-US" sz="1200" dirty="0"/>
                        <a:t>2023 July</a:t>
                      </a:r>
                    </a:p>
                  </a:txBody>
                  <a:tcPr anchor="ctr"/>
                </a:tc>
                <a:tc>
                  <a:txBody>
                    <a:bodyPr/>
                    <a:lstStyle/>
                    <a:p>
                      <a:r>
                        <a:rPr lang="en-GB" altLang="en-US" sz="1200" dirty="0">
                          <a:hlinkClick r:id="rId5"/>
                        </a:rPr>
                        <a:t>Spectrum Sensibilities: 2030 and Beyond</a:t>
                      </a:r>
                      <a:endParaRPr lang="en-US" sz="1200" dirty="0"/>
                    </a:p>
                  </a:txBody>
                  <a:tcPr anchor="ctr"/>
                </a:tc>
                <a:tc>
                  <a:txBody>
                    <a:bodyPr/>
                    <a:lstStyle/>
                    <a:p>
                      <a:r>
                        <a:rPr lang="en-US" sz="1200" dirty="0"/>
                        <a:t>Rich Kennedy</a:t>
                      </a:r>
                    </a:p>
                    <a:p>
                      <a:r>
                        <a:rPr lang="en-US" sz="1200" dirty="0"/>
                        <a:t>(Bluetooth</a:t>
                      </a:r>
                      <a:r>
                        <a:rPr lang="en-US" sz="1200" baseline="0" dirty="0"/>
                        <a:t> SIG)</a:t>
                      </a:r>
                      <a:endParaRPr lang="en-US" sz="1200" dirty="0"/>
                    </a:p>
                  </a:txBody>
                  <a:tcPr anchor="ctr"/>
                </a:tc>
                <a:extLst>
                  <a:ext uri="{0D108BD9-81ED-4DB2-BD59-A6C34878D82A}">
                    <a16:rowId xmlns:a16="http://schemas.microsoft.com/office/drawing/2014/main" val="10002"/>
                  </a:ext>
                </a:extLst>
              </a:tr>
              <a:tr h="370840">
                <a:tc>
                  <a:txBody>
                    <a:bodyPr/>
                    <a:lstStyle/>
                    <a:p>
                      <a:r>
                        <a:rPr lang="en-US" sz="1200" dirty="0"/>
                        <a:t>2023 September</a:t>
                      </a:r>
                    </a:p>
                  </a:txBody>
                  <a:tcPr anchor="ctr"/>
                </a:tc>
                <a:tc>
                  <a:txBody>
                    <a:bodyPr/>
                    <a:lstStyle/>
                    <a:p>
                      <a:r>
                        <a:rPr lang="en-US" sz="1200" b="0" i="0" kern="1200" dirty="0">
                          <a:solidFill>
                            <a:schemeClr val="dk1"/>
                          </a:solidFill>
                          <a:effectLst/>
                          <a:latin typeface="+mn-lt"/>
                          <a:ea typeface="+mn-ea"/>
                          <a:cs typeface="+mn-cs"/>
                          <a:hlinkClick r:id="rId6"/>
                        </a:rPr>
                        <a:t>International spectrum regulatory process: 2023 World </a:t>
                      </a:r>
                      <a:r>
                        <a:rPr lang="en-US" sz="1200" b="0" i="0" kern="1200" dirty="0" err="1">
                          <a:solidFill>
                            <a:schemeClr val="dk1"/>
                          </a:solidFill>
                          <a:effectLst/>
                          <a:latin typeface="+mn-lt"/>
                          <a:ea typeface="+mn-ea"/>
                          <a:cs typeface="+mn-cs"/>
                          <a:hlinkClick r:id="rId6"/>
                        </a:rPr>
                        <a:t>Radiocommunication</a:t>
                      </a:r>
                      <a:r>
                        <a:rPr lang="en-US" sz="1200" b="0" i="0" kern="1200" dirty="0">
                          <a:solidFill>
                            <a:schemeClr val="dk1"/>
                          </a:solidFill>
                          <a:effectLst/>
                          <a:latin typeface="+mn-lt"/>
                          <a:ea typeface="+mn-ea"/>
                          <a:cs typeface="+mn-cs"/>
                          <a:hlinkClick r:id="rId6"/>
                        </a:rPr>
                        <a:t> Conference - 6 GHz Spectrum</a:t>
                      </a:r>
                      <a:endParaRPr lang="en-US" sz="1200" dirty="0"/>
                    </a:p>
                  </a:txBody>
                  <a:tcPr anchor="ctr"/>
                </a:tc>
                <a:tc>
                  <a:txBody>
                    <a:bodyPr/>
                    <a:lstStyle/>
                    <a:p>
                      <a:r>
                        <a:rPr lang="en-US" sz="1200" b="0" i="0" kern="1200" dirty="0">
                          <a:solidFill>
                            <a:schemeClr val="dk1"/>
                          </a:solidFill>
                          <a:effectLst/>
                          <a:latin typeface="+mn-lt"/>
                          <a:ea typeface="+mn-ea"/>
                          <a:cs typeface="+mn-cs"/>
                        </a:rPr>
                        <a:t>Alex </a:t>
                      </a:r>
                      <a:r>
                        <a:rPr lang="en-US" sz="1200" b="0" i="0" kern="1200" dirty="0" err="1">
                          <a:solidFill>
                            <a:schemeClr val="dk1"/>
                          </a:solidFill>
                          <a:effectLst/>
                          <a:latin typeface="+mn-lt"/>
                          <a:ea typeface="+mn-ea"/>
                          <a:cs typeface="+mn-cs"/>
                        </a:rPr>
                        <a:t>Roytblat</a:t>
                      </a:r>
                      <a:endParaRPr lang="en-US" sz="1200" b="0" i="0" kern="1200" dirty="0">
                        <a:solidFill>
                          <a:schemeClr val="dk1"/>
                        </a:solidFill>
                        <a:effectLst/>
                        <a:latin typeface="+mn-lt"/>
                        <a:ea typeface="+mn-ea"/>
                        <a:cs typeface="+mn-cs"/>
                      </a:endParaRPr>
                    </a:p>
                    <a:p>
                      <a:r>
                        <a:rPr lang="en-US" sz="1200" b="0" i="0" kern="1200" dirty="0">
                          <a:solidFill>
                            <a:schemeClr val="dk1"/>
                          </a:solidFill>
                          <a:effectLst/>
                          <a:latin typeface="+mn-lt"/>
                          <a:ea typeface="+mn-ea"/>
                          <a:cs typeface="+mn-cs"/>
                        </a:rPr>
                        <a:t>(Wi-Fi Alliance)</a:t>
                      </a:r>
                      <a:endParaRPr lang="en-US" sz="1200" dirty="0"/>
                    </a:p>
                  </a:txBody>
                  <a:tcPr anchor="ctr"/>
                </a:tc>
                <a:extLst>
                  <a:ext uri="{0D108BD9-81ED-4DB2-BD59-A6C34878D82A}">
                    <a16:rowId xmlns:a16="http://schemas.microsoft.com/office/drawing/2014/main" val="10003"/>
                  </a:ext>
                </a:extLst>
              </a:tr>
              <a:tr h="370840">
                <a:tc>
                  <a:txBody>
                    <a:bodyPr/>
                    <a:lstStyle/>
                    <a:p>
                      <a:r>
                        <a:rPr lang="en-US" sz="1200" dirty="0"/>
                        <a:t>2023 November</a:t>
                      </a:r>
                    </a:p>
                  </a:txBody>
                  <a:tcPr anchor="ctr"/>
                </a:tc>
                <a:tc>
                  <a:txBody>
                    <a:bodyPr/>
                    <a:lstStyle/>
                    <a:p>
                      <a:r>
                        <a:rPr lang="en-US" sz="1200" b="0" i="0" kern="1200" dirty="0">
                          <a:solidFill>
                            <a:schemeClr val="dk1"/>
                          </a:solidFill>
                          <a:effectLst/>
                          <a:latin typeface="+mn-lt"/>
                          <a:ea typeface="+mn-ea"/>
                          <a:cs typeface="+mn-cs"/>
                          <a:hlinkClick r:id="rId7"/>
                        </a:rPr>
                        <a:t>A Look Inside the U.S. Federal Communications Commission</a:t>
                      </a:r>
                      <a:endParaRPr lang="en-US" sz="1200" dirty="0"/>
                    </a:p>
                  </a:txBody>
                  <a:tcPr anchor="ctr"/>
                </a:tc>
                <a:tc>
                  <a:txBody>
                    <a:bodyPr/>
                    <a:lstStyle/>
                    <a:p>
                      <a:r>
                        <a:rPr lang="en-US" sz="1200" b="0" i="0" kern="1200" dirty="0">
                          <a:solidFill>
                            <a:schemeClr val="dk1"/>
                          </a:solidFill>
                          <a:effectLst/>
                          <a:latin typeface="+mn-lt"/>
                          <a:ea typeface="+mn-ea"/>
                          <a:cs typeface="+mn-cs"/>
                        </a:rPr>
                        <a:t>Tim Jeffries</a:t>
                      </a:r>
                    </a:p>
                    <a:p>
                      <a:r>
                        <a:rPr lang="en-US" sz="1200" b="0" i="0" kern="1200" dirty="0">
                          <a:solidFill>
                            <a:schemeClr val="dk1"/>
                          </a:solidFill>
                          <a:effectLst/>
                          <a:latin typeface="+mn-lt"/>
                          <a:ea typeface="+mn-ea"/>
                          <a:cs typeface="+mn-cs"/>
                        </a:rPr>
                        <a:t>(</a:t>
                      </a:r>
                      <a:r>
                        <a:rPr lang="en-US" sz="1200" b="0" i="0" kern="1200" dirty="0" err="1">
                          <a:solidFill>
                            <a:schemeClr val="dk1"/>
                          </a:solidFill>
                          <a:effectLst/>
                          <a:latin typeface="+mn-lt"/>
                          <a:ea typeface="+mn-ea"/>
                          <a:cs typeface="+mn-cs"/>
                        </a:rPr>
                        <a:t>Futurewei</a:t>
                      </a:r>
                      <a:r>
                        <a:rPr lang="en-US" sz="1200" b="0" i="0" kern="1200" dirty="0">
                          <a:solidFill>
                            <a:schemeClr val="dk1"/>
                          </a:solidFill>
                          <a:effectLst/>
                          <a:latin typeface="+mn-lt"/>
                          <a:ea typeface="+mn-ea"/>
                          <a:cs typeface="+mn-cs"/>
                        </a:rPr>
                        <a:t>)</a:t>
                      </a:r>
                      <a:endParaRPr lang="en-US" sz="1200" dirty="0"/>
                    </a:p>
                  </a:txBody>
                  <a:tcPr anchor="ctr"/>
                </a:tc>
                <a:extLst>
                  <a:ext uri="{0D108BD9-81ED-4DB2-BD59-A6C34878D82A}">
                    <a16:rowId xmlns:a16="http://schemas.microsoft.com/office/drawing/2014/main" val="10004"/>
                  </a:ext>
                </a:extLst>
              </a:tr>
              <a:tr h="370840">
                <a:tc>
                  <a:txBody>
                    <a:bodyPr/>
                    <a:lstStyle/>
                    <a:p>
                      <a:r>
                        <a:rPr lang="en-US" sz="1200" dirty="0"/>
                        <a:t>2024 January</a:t>
                      </a:r>
                    </a:p>
                  </a:txBody>
                  <a:tcPr anchor="ctr"/>
                </a:tc>
                <a:tc>
                  <a:txBody>
                    <a:bodyPr/>
                    <a:lstStyle/>
                    <a:p>
                      <a:r>
                        <a:rPr lang="en-US" sz="1200" b="0" i="0" kern="1200" dirty="0">
                          <a:solidFill>
                            <a:schemeClr val="dk1"/>
                          </a:solidFill>
                          <a:effectLst/>
                          <a:latin typeface="+mn-lt"/>
                          <a:ea typeface="+mn-ea"/>
                          <a:cs typeface="+mn-cs"/>
                          <a:hlinkClick r:id="rId8"/>
                        </a:rPr>
                        <a:t>CEPT current work on higher power WAS/RLAN in the 6GHz lower band using a dynamic spectrum usage coordination</a:t>
                      </a:r>
                      <a:endParaRPr lang="en-US" sz="1200" dirty="0"/>
                    </a:p>
                  </a:txBody>
                  <a:tcPr anchor="ctr"/>
                </a:tc>
                <a:tc>
                  <a:txBody>
                    <a:bodyPr/>
                    <a:lstStyle/>
                    <a:p>
                      <a:r>
                        <a:rPr lang="en-US" sz="1200" b="0" i="0" kern="1200" dirty="0">
                          <a:solidFill>
                            <a:schemeClr val="dk1"/>
                          </a:solidFill>
                          <a:effectLst/>
                          <a:latin typeface="+mn-lt"/>
                          <a:ea typeface="+mn-ea"/>
                          <a:cs typeface="+mn-cs"/>
                        </a:rPr>
                        <a:t>Andrea Mora </a:t>
                      </a:r>
                    </a:p>
                    <a:p>
                      <a:r>
                        <a:rPr lang="en-US" sz="1200" b="0" i="0" kern="1200" dirty="0">
                          <a:solidFill>
                            <a:schemeClr val="dk1"/>
                          </a:solidFill>
                          <a:effectLst/>
                          <a:latin typeface="+mn-lt"/>
                          <a:ea typeface="+mn-ea"/>
                          <a:cs typeface="+mn-cs"/>
                        </a:rPr>
                        <a:t>(ANFR)</a:t>
                      </a:r>
                      <a:endParaRPr lang="en-US" sz="1200" dirty="0"/>
                    </a:p>
                  </a:txBody>
                  <a:tcPr anchor="ctr"/>
                </a:tc>
                <a:extLst>
                  <a:ext uri="{0D108BD9-81ED-4DB2-BD59-A6C34878D82A}">
                    <a16:rowId xmlns:a16="http://schemas.microsoft.com/office/drawing/2014/main" val="10005"/>
                  </a:ext>
                </a:extLst>
              </a:tr>
              <a:tr h="370840">
                <a:tc>
                  <a:txBody>
                    <a:bodyPr/>
                    <a:lstStyle/>
                    <a:p>
                      <a:r>
                        <a:rPr lang="en-US" sz="1200" dirty="0"/>
                        <a:t>2024 March</a:t>
                      </a:r>
                    </a:p>
                  </a:txBody>
                  <a:tcPr anchor="ctr"/>
                </a:tc>
                <a:tc>
                  <a:txBody>
                    <a:bodyPr/>
                    <a:lstStyle/>
                    <a:p>
                      <a:r>
                        <a:rPr lang="en-US" sz="1200" b="0" i="0" kern="1200" dirty="0">
                          <a:solidFill>
                            <a:schemeClr val="dk1"/>
                          </a:solidFill>
                          <a:effectLst/>
                          <a:latin typeface="+mn-lt"/>
                          <a:ea typeface="+mn-ea"/>
                          <a:cs typeface="+mn-cs"/>
                          <a:hlinkClick r:id="rId9"/>
                        </a:rPr>
                        <a:t>RSPG Work </a:t>
                      </a:r>
                      <a:r>
                        <a:rPr lang="en-US" sz="1200" b="0" i="0" kern="1200" dirty="0" err="1">
                          <a:solidFill>
                            <a:schemeClr val="dk1"/>
                          </a:solidFill>
                          <a:effectLst/>
                          <a:latin typeface="+mn-lt"/>
                          <a:ea typeface="+mn-ea"/>
                          <a:cs typeface="+mn-cs"/>
                          <a:hlinkClick r:id="rId9"/>
                        </a:rPr>
                        <a:t>Programme</a:t>
                      </a:r>
                      <a:r>
                        <a:rPr lang="en-US" sz="1200" b="0" i="0" kern="1200" dirty="0">
                          <a:solidFill>
                            <a:schemeClr val="dk1"/>
                          </a:solidFill>
                          <a:effectLst/>
                          <a:latin typeface="+mn-lt"/>
                          <a:ea typeface="+mn-ea"/>
                          <a:cs typeface="+mn-cs"/>
                          <a:hlinkClick r:id="rId9"/>
                        </a:rPr>
                        <a:t> 2024/2025</a:t>
                      </a:r>
                      <a:endParaRPr lang="en-US" sz="1200" dirty="0"/>
                    </a:p>
                  </a:txBody>
                  <a:tcPr anchor="ctr"/>
                </a:tc>
                <a:tc>
                  <a:txBody>
                    <a:bodyPr/>
                    <a:lstStyle/>
                    <a:p>
                      <a:r>
                        <a:rPr lang="en-US" sz="1200" b="0" i="0" kern="1200" dirty="0" err="1">
                          <a:solidFill>
                            <a:schemeClr val="dk1"/>
                          </a:solidFill>
                          <a:effectLst/>
                          <a:latin typeface="+mn-lt"/>
                          <a:ea typeface="+mn-ea"/>
                          <a:cs typeface="+mn-cs"/>
                        </a:rPr>
                        <a:t>Aleksander</a:t>
                      </a:r>
                      <a:r>
                        <a:rPr lang="en-US" sz="1200" b="0" i="0" kern="1200" dirty="0">
                          <a:solidFill>
                            <a:schemeClr val="dk1"/>
                          </a:solidFill>
                          <a:effectLst/>
                          <a:latin typeface="+mn-lt"/>
                          <a:ea typeface="+mn-ea"/>
                          <a:cs typeface="+mn-cs"/>
                        </a:rPr>
                        <a:t> </a:t>
                      </a:r>
                      <a:r>
                        <a:rPr lang="en-US" sz="1200" b="0" i="0" kern="1200" dirty="0" err="1">
                          <a:solidFill>
                            <a:schemeClr val="dk1"/>
                          </a:solidFill>
                          <a:effectLst/>
                          <a:latin typeface="+mn-lt"/>
                          <a:ea typeface="+mn-ea"/>
                          <a:cs typeface="+mn-cs"/>
                        </a:rPr>
                        <a:t>Soltysik</a:t>
                      </a:r>
                      <a:r>
                        <a:rPr lang="en-US" sz="1200" b="0" i="0" kern="1200" dirty="0">
                          <a:solidFill>
                            <a:schemeClr val="dk1"/>
                          </a:solidFill>
                          <a:effectLst/>
                          <a:latin typeface="+mn-lt"/>
                          <a:ea typeface="+mn-ea"/>
                          <a:cs typeface="+mn-cs"/>
                        </a:rPr>
                        <a:t> </a:t>
                      </a:r>
                    </a:p>
                    <a:p>
                      <a:r>
                        <a:rPr lang="en-US" sz="1200" b="0" i="0" kern="1200" dirty="0">
                          <a:solidFill>
                            <a:schemeClr val="dk1"/>
                          </a:solidFill>
                          <a:effectLst/>
                          <a:latin typeface="+mn-lt"/>
                          <a:ea typeface="+mn-ea"/>
                          <a:cs typeface="+mn-cs"/>
                        </a:rPr>
                        <a:t>(RSPG)</a:t>
                      </a:r>
                      <a:endParaRPr lang="en-US" sz="1200" dirty="0"/>
                    </a:p>
                  </a:txBody>
                  <a:tcPr anchor="ctr"/>
                </a:tc>
                <a:extLst>
                  <a:ext uri="{0D108BD9-81ED-4DB2-BD59-A6C34878D82A}">
                    <a16:rowId xmlns:a16="http://schemas.microsoft.com/office/drawing/2014/main" val="10006"/>
                  </a:ext>
                </a:extLst>
              </a:tr>
              <a:tr h="370840">
                <a:tc>
                  <a:txBody>
                    <a:bodyPr/>
                    <a:lstStyle/>
                    <a:p>
                      <a:r>
                        <a:rPr lang="en-US" sz="1200" dirty="0"/>
                        <a:t>2024</a:t>
                      </a:r>
                      <a:r>
                        <a:rPr lang="en-US" sz="1200" baseline="0" dirty="0"/>
                        <a:t> May</a:t>
                      </a:r>
                      <a:endParaRPr lang="en-US" sz="1200" dirty="0"/>
                    </a:p>
                  </a:txBody>
                  <a:tcPr anchor="ctr"/>
                </a:tc>
                <a:tc>
                  <a:txBody>
                    <a:bodyPr/>
                    <a:lstStyle/>
                    <a:p>
                      <a:r>
                        <a:rPr lang="en-US" sz="1200" b="0" i="0" kern="1200" dirty="0">
                          <a:solidFill>
                            <a:schemeClr val="dk1"/>
                          </a:solidFill>
                          <a:effectLst/>
                          <a:latin typeface="+mn-lt"/>
                          <a:ea typeface="+mn-ea"/>
                          <a:cs typeface="+mn-cs"/>
                          <a:hlinkClick r:id="rId10"/>
                        </a:rPr>
                        <a:t>Selected aspects of radio spectrum management and regulation in the Republic of Poland</a:t>
                      </a:r>
                      <a:endParaRPr lang="en-US" sz="1200" dirty="0"/>
                    </a:p>
                  </a:txBody>
                  <a:tcPr anchor="ctr"/>
                </a:tc>
                <a:tc>
                  <a:txBody>
                    <a:bodyPr/>
                    <a:lstStyle/>
                    <a:p>
                      <a:r>
                        <a:rPr lang="en-US" sz="1200" b="0" i="0" kern="1200" dirty="0" err="1">
                          <a:solidFill>
                            <a:schemeClr val="dk1"/>
                          </a:solidFill>
                          <a:effectLst/>
                          <a:latin typeface="+mn-lt"/>
                          <a:ea typeface="+mn-ea"/>
                          <a:cs typeface="+mn-cs"/>
                        </a:rPr>
                        <a:t>Mariusz</a:t>
                      </a:r>
                      <a:r>
                        <a:rPr lang="en-US" sz="1200" b="0" i="0" kern="1200" dirty="0">
                          <a:solidFill>
                            <a:schemeClr val="dk1"/>
                          </a:solidFill>
                          <a:effectLst/>
                          <a:latin typeface="+mn-lt"/>
                          <a:ea typeface="+mn-ea"/>
                          <a:cs typeface="+mn-cs"/>
                        </a:rPr>
                        <a:t> </a:t>
                      </a:r>
                      <a:r>
                        <a:rPr lang="en-US" sz="1200" b="0" i="0" kern="1200" dirty="0" err="1">
                          <a:solidFill>
                            <a:schemeClr val="dk1"/>
                          </a:solidFill>
                          <a:effectLst/>
                          <a:latin typeface="+mn-lt"/>
                          <a:ea typeface="+mn-ea"/>
                          <a:cs typeface="+mn-cs"/>
                        </a:rPr>
                        <a:t>Gruszczynski</a:t>
                      </a:r>
                      <a:endParaRPr lang="en-US" sz="1200" b="0" i="0" kern="1200" dirty="0">
                        <a:solidFill>
                          <a:schemeClr val="dk1"/>
                        </a:solidFill>
                        <a:effectLst/>
                        <a:latin typeface="+mn-lt"/>
                        <a:ea typeface="+mn-ea"/>
                        <a:cs typeface="+mn-cs"/>
                      </a:endParaRPr>
                    </a:p>
                    <a:p>
                      <a:r>
                        <a:rPr lang="en-US" sz="1200" b="0" i="0" kern="1200" dirty="0">
                          <a:solidFill>
                            <a:schemeClr val="dk1"/>
                          </a:solidFill>
                          <a:effectLst/>
                          <a:latin typeface="+mn-lt"/>
                          <a:ea typeface="+mn-ea"/>
                          <a:cs typeface="+mn-cs"/>
                        </a:rPr>
                        <a:t>(OET, Poland)</a:t>
                      </a:r>
                      <a:endParaRPr lang="en-US" sz="1200" dirty="0"/>
                    </a:p>
                  </a:txBody>
                  <a:tcPr anchor="ctr"/>
                </a:tc>
                <a:extLst>
                  <a:ext uri="{0D108BD9-81ED-4DB2-BD59-A6C34878D82A}">
                    <a16:rowId xmlns:a16="http://schemas.microsoft.com/office/drawing/2014/main" val="10007"/>
                  </a:ext>
                </a:extLst>
              </a:tr>
              <a:tr h="370840">
                <a:tc>
                  <a:txBody>
                    <a:bodyPr/>
                    <a:lstStyle/>
                    <a:p>
                      <a:r>
                        <a:rPr lang="en-US" sz="1200" dirty="0"/>
                        <a:t>2024 July</a:t>
                      </a:r>
                    </a:p>
                  </a:txBody>
                  <a:tcPr anchor="ctr"/>
                </a:tc>
                <a:tc>
                  <a:txBody>
                    <a:bodyPr/>
                    <a:lstStyle/>
                    <a:p>
                      <a:r>
                        <a:rPr lang="en-US" sz="1200" b="0" i="0" kern="1200" dirty="0">
                          <a:solidFill>
                            <a:schemeClr val="dk1"/>
                          </a:solidFill>
                          <a:effectLst/>
                          <a:latin typeface="+mn-lt"/>
                          <a:ea typeface="+mn-ea"/>
                          <a:cs typeface="+mn-cs"/>
                          <a:hlinkClick r:id="rId11"/>
                        </a:rPr>
                        <a:t>Hybrid Sharing in the Upper 6 GHz Band</a:t>
                      </a:r>
                      <a:endParaRPr lang="en-US" sz="1200" dirty="0"/>
                    </a:p>
                  </a:txBody>
                  <a:tcPr anchor="ctr"/>
                </a:tc>
                <a:tc>
                  <a:txBody>
                    <a:bodyPr/>
                    <a:lstStyle/>
                    <a:p>
                      <a:r>
                        <a:rPr lang="en-US" sz="1200" b="0" i="0" kern="1200" dirty="0">
                          <a:solidFill>
                            <a:schemeClr val="dk1"/>
                          </a:solidFill>
                          <a:effectLst/>
                          <a:latin typeface="+mn-lt"/>
                          <a:ea typeface="+mn-ea"/>
                          <a:cs typeface="+mn-cs"/>
                        </a:rPr>
                        <a:t>Steve Leach</a:t>
                      </a:r>
                    </a:p>
                    <a:p>
                      <a:r>
                        <a:rPr lang="en-US" sz="1200" b="0" i="0" kern="1200" dirty="0">
                          <a:solidFill>
                            <a:schemeClr val="dk1"/>
                          </a:solidFill>
                          <a:effectLst/>
                          <a:latin typeface="+mn-lt"/>
                          <a:ea typeface="+mn-ea"/>
                          <a:cs typeface="+mn-cs"/>
                        </a:rPr>
                        <a:t>(</a:t>
                      </a:r>
                      <a:r>
                        <a:rPr lang="en-US" sz="1200" b="0" i="0" kern="1200" baseline="0" dirty="0">
                          <a:solidFill>
                            <a:schemeClr val="dk1"/>
                          </a:solidFill>
                          <a:effectLst/>
                          <a:latin typeface="+mn-lt"/>
                          <a:ea typeface="+mn-ea"/>
                          <a:cs typeface="+mn-cs"/>
                        </a:rPr>
                        <a:t>Ofcom, UK)</a:t>
                      </a:r>
                      <a:endParaRPr lang="en-US" sz="1200" dirty="0"/>
                    </a:p>
                  </a:txBody>
                  <a:tcPr anchor="ctr"/>
                </a:tc>
                <a:extLst>
                  <a:ext uri="{0D108BD9-81ED-4DB2-BD59-A6C34878D82A}">
                    <a16:rowId xmlns:a16="http://schemas.microsoft.com/office/drawing/2014/main" val="10008"/>
                  </a:ext>
                </a:extLst>
              </a:tr>
              <a:tr h="370840">
                <a:tc>
                  <a:txBody>
                    <a:bodyPr/>
                    <a:lstStyle/>
                    <a:p>
                      <a:r>
                        <a:rPr lang="en-US" sz="1200" dirty="0"/>
                        <a:t>2025 January</a:t>
                      </a:r>
                    </a:p>
                  </a:txBody>
                  <a:tcPr anchor="ctr"/>
                </a:tc>
                <a:tc>
                  <a:txBody>
                    <a:bodyPr/>
                    <a:lstStyle/>
                    <a:p>
                      <a:r>
                        <a:rPr lang="nn-NO" sz="1200" dirty="0">
                          <a:hlinkClick r:id="rId12"/>
                        </a:rPr>
                        <a:t>ACMA Spectrum planning for Wi-Fi</a:t>
                      </a:r>
                      <a:endParaRPr lang="en-US" sz="12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Andrew Stewart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(ACMA, Australia)</a:t>
                      </a:r>
                    </a:p>
                  </a:txBody>
                  <a:tcPr anchor="ctr"/>
                </a:tc>
                <a:extLst>
                  <a:ext uri="{0D108BD9-81ED-4DB2-BD59-A6C34878D82A}">
                    <a16:rowId xmlns:a16="http://schemas.microsoft.com/office/drawing/2014/main" val="10009"/>
                  </a:ext>
                </a:extLst>
              </a:tr>
              <a:tr h="370840">
                <a:tc>
                  <a:txBody>
                    <a:bodyPr/>
                    <a:lstStyle/>
                    <a:p>
                      <a:r>
                        <a:rPr lang="en-US" sz="1200" dirty="0"/>
                        <a:t>2025 March</a:t>
                      </a:r>
                    </a:p>
                  </a:txBody>
                  <a:tcPr anchor="ctr"/>
                </a:tc>
                <a:tc>
                  <a:txBody>
                    <a:bodyPr/>
                    <a:lstStyle/>
                    <a:p>
                      <a:r>
                        <a:rPr lang="en-US" sz="1200" dirty="0">
                          <a:hlinkClick r:id="rId13"/>
                        </a:rPr>
                        <a:t>Canada Spectrum Outlook</a:t>
                      </a:r>
                      <a:endParaRPr lang="en-US" sz="12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Yan Losier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(ISED, Canada)</a:t>
                      </a:r>
                    </a:p>
                  </a:txBody>
                  <a:tcPr anchor="ctr"/>
                </a:tc>
                <a:extLst>
                  <a:ext uri="{0D108BD9-81ED-4DB2-BD59-A6C34878D82A}">
                    <a16:rowId xmlns:a16="http://schemas.microsoft.com/office/drawing/2014/main" val="3828509684"/>
                  </a:ext>
                </a:extLst>
              </a:tr>
            </a:tbl>
          </a:graphicData>
        </a:graphic>
      </p:graphicFrame>
    </p:spTree>
    <p:extLst>
      <p:ext uri="{BB962C8B-B14F-4D97-AF65-F5344CB8AC3E}">
        <p14:creationId xmlns:p14="http://schemas.microsoft.com/office/powerpoint/2010/main" val="14107357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Enrichment activities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a:t>May 2025</a:t>
            </a:r>
            <a:endParaRPr lang="en-GB" dirty="0"/>
          </a:p>
        </p:txBody>
      </p:sp>
      <p:sp>
        <p:nvSpPr>
          <p:cNvPr id="13" name="Content Placeholder 2"/>
          <p:cNvSpPr>
            <a:spLocks noGrp="1"/>
          </p:cNvSpPr>
          <p:nvPr>
            <p:ph idx="1"/>
          </p:nvPr>
        </p:nvSpPr>
        <p:spPr>
          <a:xfrm>
            <a:off x="914400" y="1524000"/>
            <a:ext cx="7467600" cy="4495800"/>
          </a:xfrm>
        </p:spPr>
        <p:txBody>
          <a:bodyPr/>
          <a:lstStyle/>
          <a:p>
            <a:pPr marL="230188" marR="117475" indent="-230188" algn="just">
              <a:buFont typeface="Times New Roman" pitchFamily="16" charset="0"/>
              <a:buChar char="•"/>
              <a:tabLst>
                <a:tab pos="230188" algn="l"/>
              </a:tabLst>
            </a:pPr>
            <a:r>
              <a:rPr lang="en-US" sz="1800" dirty="0"/>
              <a:t>Invited presentation </a:t>
            </a:r>
          </a:p>
          <a:p>
            <a:pPr marL="630238" marR="117475" lvl="1" indent="-230188" algn="just">
              <a:buFont typeface="Times New Roman" pitchFamily="16" charset="0"/>
              <a:buChar char="•"/>
              <a:tabLst>
                <a:tab pos="230188" algn="l"/>
              </a:tabLst>
            </a:pPr>
            <a:r>
              <a:rPr lang="en-US" sz="1600" dirty="0"/>
              <a:t>Title:  Moving forward with 6 GHz band for commercial mobile and Wi-Fi services: update on UK and CEPT progress</a:t>
            </a:r>
          </a:p>
          <a:p>
            <a:pPr marL="630238" marR="117475" lvl="1" indent="-230188" algn="just">
              <a:buFont typeface="Times New Roman" pitchFamily="16" charset="0"/>
              <a:buChar char="•"/>
              <a:tabLst>
                <a:tab pos="230188" algn="l"/>
              </a:tabLst>
            </a:pPr>
            <a:r>
              <a:rPr lang="en-US" sz="1600" dirty="0"/>
              <a:t>Author:  Steve Leach (Principal Spectrum Engineer</a:t>
            </a:r>
            <a:r>
              <a:rPr lang="en-GB" sz="1600" dirty="0"/>
              <a:t>, </a:t>
            </a:r>
            <a:r>
              <a:rPr lang="en-US" sz="1600" dirty="0"/>
              <a:t>Ofcom)</a:t>
            </a:r>
          </a:p>
          <a:p>
            <a:pPr marL="630238" marR="117475" lvl="1" indent="-230188" algn="just">
              <a:buFont typeface="Times New Roman" pitchFamily="16" charset="0"/>
              <a:buChar char="•"/>
              <a:tabLst>
                <a:tab pos="230188" algn="l"/>
              </a:tabLst>
            </a:pPr>
            <a:r>
              <a:rPr lang="en-US" sz="1600" spc="-5" dirty="0">
                <a:solidFill>
                  <a:schemeClr val="tx1"/>
                </a:solidFill>
                <a:cs typeface="Arial"/>
              </a:rPr>
              <a:t>Document:  </a:t>
            </a:r>
            <a:r>
              <a:rPr lang="en-US" sz="1600" spc="-5" dirty="0">
                <a:solidFill>
                  <a:schemeClr val="tx1"/>
                </a:solidFill>
                <a:cs typeface="Arial"/>
                <a:hlinkClick r:id="rId4"/>
              </a:rPr>
              <a:t>18-25/0037</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12" name="Picture 11" descr="A person smiling for the camera&#10;&#10;Description automatically generated with medium confidence"/>
          <p:cNvPicPr/>
          <p:nvPr/>
        </p:nvPicPr>
        <p:blipFill>
          <a:blip r:embed="rId5" cstate="print">
            <a:extLst>
              <a:ext uri="{28A0092B-C50C-407E-A947-70E740481C1C}">
                <a14:useLocalDpi xmlns:a14="http://schemas.microsoft.com/office/drawing/2010/main" val="0"/>
              </a:ext>
            </a:extLst>
          </a:blip>
          <a:stretch>
            <a:fillRect/>
          </a:stretch>
        </p:blipFill>
        <p:spPr>
          <a:xfrm>
            <a:off x="8686800" y="1600200"/>
            <a:ext cx="2514600" cy="2815907"/>
          </a:xfrm>
          <a:prstGeom prst="rect">
            <a:avLst/>
          </a:prstGeom>
        </p:spPr>
      </p:pic>
      <p:sp>
        <p:nvSpPr>
          <p:cNvPr id="4" name="Rectangle 3"/>
          <p:cNvSpPr/>
          <p:nvPr/>
        </p:nvSpPr>
        <p:spPr>
          <a:xfrm>
            <a:off x="9746412" y="4416107"/>
            <a:ext cx="1531188" cy="276999"/>
          </a:xfrm>
          <a:prstGeom prst="rect">
            <a:avLst/>
          </a:prstGeom>
        </p:spPr>
        <p:txBody>
          <a:bodyPr wrap="none">
            <a:spAutoFit/>
          </a:bodyPr>
          <a:lstStyle/>
          <a:p>
            <a:r>
              <a:rPr lang="en-US" sz="1200" dirty="0">
                <a:solidFill>
                  <a:schemeClr val="tx1"/>
                </a:solidFill>
              </a:rPr>
              <a:t>  Source: Steve Leach</a:t>
            </a:r>
          </a:p>
        </p:txBody>
      </p:sp>
    </p:spTree>
    <p:extLst>
      <p:ext uri="{BB962C8B-B14F-4D97-AF65-F5344CB8AC3E}">
        <p14:creationId xmlns:p14="http://schemas.microsoft.com/office/powerpoint/2010/main" val="41586061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May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5:  Ongoing consultations</a:t>
            </a:r>
            <a:endParaRPr lang="en-GB" kern="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
        <p:nvSpPr>
          <p:cNvPr id="10"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25</a:t>
            </a:r>
          </a:p>
        </p:txBody>
      </p:sp>
    </p:spTree>
    <p:extLst>
      <p:ext uri="{BB962C8B-B14F-4D97-AF65-F5344CB8AC3E}">
        <p14:creationId xmlns:p14="http://schemas.microsoft.com/office/powerpoint/2010/main" val="25478669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6998B5-D400-4B1D-E3A1-49EF3AB599E2}"/>
            </a:ext>
          </a:extLst>
        </p:cNvPr>
        <p:cNvGrpSpPr/>
        <p:nvPr/>
      </p:nvGrpSpPr>
      <p:grpSpPr>
        <a:xfrm>
          <a:off x="0" y="0"/>
          <a:ext cx="0" cy="0"/>
          <a:chOff x="0" y="0"/>
          <a:chExt cx="0" cy="0"/>
        </a:xfrm>
      </p:grpSpPr>
      <p:sp>
        <p:nvSpPr>
          <p:cNvPr id="16390" name="Slide Number Placeholder 5">
            <a:extLst>
              <a:ext uri="{FF2B5EF4-FFF2-40B4-BE49-F238E27FC236}">
                <a16:creationId xmlns:a16="http://schemas.microsoft.com/office/drawing/2014/main" id="{3D703853-3D17-ECC2-443D-D70826FD9A7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26</a:t>
            </a:fld>
            <a:endParaRPr lang="en-US" altLang="en-US" sz="1200" b="0" dirty="0"/>
          </a:p>
        </p:txBody>
      </p:sp>
      <p:sp>
        <p:nvSpPr>
          <p:cNvPr id="8" name="Rectangle 2">
            <a:extLst>
              <a:ext uri="{FF2B5EF4-FFF2-40B4-BE49-F238E27FC236}">
                <a16:creationId xmlns:a16="http://schemas.microsoft.com/office/drawing/2014/main" id="{92C0D58D-DF7B-63C2-337F-B3DD29E532D1}"/>
              </a:ext>
            </a:extLst>
          </p:cNvPr>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South Africa ICASA’s consultation </a:t>
            </a:r>
            <a:br>
              <a:rPr lang="en-US" sz="2800" dirty="0">
                <a:solidFill>
                  <a:srgbClr val="0070C0"/>
                </a:solidFill>
              </a:rPr>
            </a:br>
            <a:r>
              <a:rPr lang="en-US" sz="2800" dirty="0">
                <a:solidFill>
                  <a:srgbClr val="0070C0"/>
                </a:solidFill>
              </a:rPr>
              <a:t>on Draft National Radio </a:t>
            </a:r>
            <a:r>
              <a:rPr lang="en-US" sz="2800">
                <a:solidFill>
                  <a:srgbClr val="0070C0"/>
                </a:solidFill>
              </a:rPr>
              <a:t>Frequency Plan (1)</a:t>
            </a:r>
            <a:endParaRPr lang="en-US" sz="2800" dirty="0">
              <a:solidFill>
                <a:srgbClr val="0070C0"/>
              </a:solidFill>
            </a:endParaRPr>
          </a:p>
        </p:txBody>
      </p:sp>
      <p:sp>
        <p:nvSpPr>
          <p:cNvPr id="10" name="Content Placeholder 2">
            <a:extLst>
              <a:ext uri="{FF2B5EF4-FFF2-40B4-BE49-F238E27FC236}">
                <a16:creationId xmlns:a16="http://schemas.microsoft.com/office/drawing/2014/main" id="{0171271A-489F-FF64-C181-F7710AEE3281}"/>
              </a:ext>
            </a:extLst>
          </p:cNvPr>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a:t>Consultation:  National radio frequency plan 2025 (NRFP)</a:t>
            </a:r>
          </a:p>
          <a:p>
            <a:pPr marL="630238" marR="117475" lvl="1" indent="-230188" algn="just">
              <a:buChar char="•"/>
              <a:tabLst>
                <a:tab pos="230188" algn="l"/>
              </a:tabLst>
            </a:pPr>
            <a:r>
              <a:rPr lang="en-US" sz="1600" spc="-5" dirty="0">
                <a:cs typeface="Arial"/>
              </a:rPr>
              <a:t>Publication date:  7 April 2025</a:t>
            </a:r>
          </a:p>
          <a:p>
            <a:pPr marL="630238" marR="117475" lvl="1" indent="-230188" algn="just">
              <a:buChar char="•"/>
              <a:tabLst>
                <a:tab pos="230188" algn="l"/>
              </a:tabLst>
            </a:pPr>
            <a:r>
              <a:rPr lang="en-US" sz="1600" spc="-5" dirty="0">
                <a:cs typeface="Arial"/>
              </a:rPr>
              <a:t>Closing date for response:  30 May 2025</a:t>
            </a:r>
            <a:endParaRPr lang="en-US" sz="1800" spc="-5" dirty="0">
              <a:latin typeface="+mj-lt"/>
              <a:cs typeface="Arial"/>
            </a:endParaRPr>
          </a:p>
          <a:p>
            <a:pPr marL="230188" marR="117475" indent="-230188" algn="just">
              <a:spcBef>
                <a:spcPts val="1800"/>
              </a:spcBef>
              <a:buChar char="•"/>
              <a:tabLst>
                <a:tab pos="230188" algn="l"/>
              </a:tabLst>
            </a:pPr>
            <a:r>
              <a:rPr lang="en-US" sz="1800" spc="-5" dirty="0">
                <a:latin typeface="+mj-lt"/>
                <a:cs typeface="Arial"/>
              </a:rPr>
              <a:t>For details, please visit </a:t>
            </a:r>
            <a:endParaRPr lang="en-US" sz="16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dirty="0">
                <a:hlinkClick r:id="rId3"/>
              </a:rPr>
              <a:t>https://www.icasa.org.za/legislation-and-regulations/draft-radio-frequency-plan-2025-nrfp</a:t>
            </a:r>
            <a:r>
              <a:rPr lang="en-US" sz="1600" dirty="0"/>
              <a:t> </a:t>
            </a:r>
          </a:p>
          <a:p>
            <a:pPr marL="230188" marR="117475" indent="-230188" algn="just">
              <a:spcBef>
                <a:spcPts val="1800"/>
              </a:spcBef>
              <a:buChar char="•"/>
              <a:tabLst>
                <a:tab pos="230188" algn="l"/>
              </a:tabLst>
            </a:pPr>
            <a:r>
              <a:rPr lang="en-US" sz="1800" spc="-5" dirty="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a:cs typeface="Arial"/>
                <a:hlinkClick r:id="rId4"/>
              </a:rPr>
              <a:t>18-25/0045</a:t>
            </a:r>
            <a:endParaRPr lang="en-US" sz="1600" spc="-5" dirty="0">
              <a:cs typeface="Arial"/>
            </a:endParaRPr>
          </a:p>
          <a:p>
            <a:endParaRPr lang="en-US" b="0" dirty="0"/>
          </a:p>
          <a:p>
            <a:r>
              <a:rPr lang="en-US" sz="1100" b="0" dirty="0"/>
              <a:t> </a:t>
            </a:r>
            <a:endParaRPr lang="en-US" sz="1400" spc="-5" dirty="0">
              <a:latin typeface="+mj-lt"/>
              <a:cs typeface="Arial"/>
            </a:endParaRPr>
          </a:p>
        </p:txBody>
      </p:sp>
      <p:pic>
        <p:nvPicPr>
          <p:cNvPr id="9" name="Picture 8">
            <a:extLst>
              <a:ext uri="{FF2B5EF4-FFF2-40B4-BE49-F238E27FC236}">
                <a16:creationId xmlns:a16="http://schemas.microsoft.com/office/drawing/2014/main" id="{C18F6EA1-42FE-3EA4-D174-FB73773FBAAA}"/>
              </a:ext>
            </a:extLst>
          </p:cNvPr>
          <p:cNvPicPr>
            <a:picLocks noChangeAspect="1"/>
          </p:cNvPicPr>
          <p:nvPr/>
        </p:nvPicPr>
        <p:blipFill>
          <a:blip r:embed="rId5"/>
          <a:stretch>
            <a:fillRect/>
          </a:stretch>
        </p:blipFill>
        <p:spPr>
          <a:xfrm>
            <a:off x="7162800" y="6452587"/>
            <a:ext cx="4334632" cy="329213"/>
          </a:xfrm>
          <a:prstGeom prst="rect">
            <a:avLst/>
          </a:prstGeom>
        </p:spPr>
      </p:pic>
      <p:sp>
        <p:nvSpPr>
          <p:cNvPr id="3" name="Date Placeholder 1">
            <a:extLst>
              <a:ext uri="{FF2B5EF4-FFF2-40B4-BE49-F238E27FC236}">
                <a16:creationId xmlns:a16="http://schemas.microsoft.com/office/drawing/2014/main" id="{41261BCD-0DB2-A2B5-A527-90A7CA3BC38F}"/>
              </a:ext>
            </a:extLst>
          </p:cNvPr>
          <p:cNvSpPr>
            <a:spLocks noGrp="1"/>
          </p:cNvSpPr>
          <p:nvPr>
            <p:ph type="dt" idx="15"/>
          </p:nvPr>
        </p:nvSpPr>
        <p:spPr>
          <a:xfrm>
            <a:off x="914400" y="336550"/>
            <a:ext cx="3048000" cy="273050"/>
          </a:xfrm>
        </p:spPr>
        <p:txBody>
          <a:bodyPr/>
          <a:lstStyle/>
          <a:p>
            <a:r>
              <a:rPr lang="en-US" dirty="0"/>
              <a:t> May 2025</a:t>
            </a:r>
            <a:endParaRPr lang="en-GB" dirty="0"/>
          </a:p>
        </p:txBody>
      </p:sp>
    </p:spTree>
    <p:extLst>
      <p:ext uri="{BB962C8B-B14F-4D97-AF65-F5344CB8AC3E}">
        <p14:creationId xmlns:p14="http://schemas.microsoft.com/office/powerpoint/2010/main" val="7965687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4E3684F-6FF0-756E-81E8-1C95D2904763}"/>
            </a:ext>
          </a:extLst>
        </p:cNvPr>
        <p:cNvGrpSpPr/>
        <p:nvPr/>
      </p:nvGrpSpPr>
      <p:grpSpPr>
        <a:xfrm>
          <a:off x="0" y="0"/>
          <a:ext cx="0" cy="0"/>
          <a:chOff x="0" y="0"/>
          <a:chExt cx="0" cy="0"/>
        </a:xfrm>
      </p:grpSpPr>
      <p:sp>
        <p:nvSpPr>
          <p:cNvPr id="16390" name="Slide Number Placeholder 5">
            <a:extLst>
              <a:ext uri="{FF2B5EF4-FFF2-40B4-BE49-F238E27FC236}">
                <a16:creationId xmlns:a16="http://schemas.microsoft.com/office/drawing/2014/main" id="{3D01CB81-1C8B-9E64-A8DC-F9DA8A05CD6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27</a:t>
            </a:fld>
            <a:endParaRPr lang="en-US" altLang="en-US" sz="1200" b="0" dirty="0"/>
          </a:p>
        </p:txBody>
      </p:sp>
      <p:sp>
        <p:nvSpPr>
          <p:cNvPr id="8" name="Rectangle 2">
            <a:extLst>
              <a:ext uri="{FF2B5EF4-FFF2-40B4-BE49-F238E27FC236}">
                <a16:creationId xmlns:a16="http://schemas.microsoft.com/office/drawing/2014/main" id="{66AADB60-95F6-D9CD-4105-5EEEAB2C4AA5}"/>
              </a:ext>
            </a:extLst>
          </p:cNvPr>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South Africa ICASA’s consultation </a:t>
            </a:r>
            <a:br>
              <a:rPr lang="en-US" sz="2800" dirty="0">
                <a:solidFill>
                  <a:srgbClr val="0070C0"/>
                </a:solidFill>
              </a:rPr>
            </a:br>
            <a:r>
              <a:rPr lang="en-US" sz="2800" dirty="0">
                <a:solidFill>
                  <a:srgbClr val="0070C0"/>
                </a:solidFill>
              </a:rPr>
              <a:t>on Draft National Radio Frequency Plan (2)</a:t>
            </a:r>
          </a:p>
        </p:txBody>
      </p:sp>
      <p:pic>
        <p:nvPicPr>
          <p:cNvPr id="9" name="Picture 8">
            <a:extLst>
              <a:ext uri="{FF2B5EF4-FFF2-40B4-BE49-F238E27FC236}">
                <a16:creationId xmlns:a16="http://schemas.microsoft.com/office/drawing/2014/main" id="{1FEEC479-73C3-C793-1616-9B398D7875CD}"/>
              </a:ext>
            </a:extLst>
          </p:cNvPr>
          <p:cNvPicPr>
            <a:picLocks noChangeAspect="1"/>
          </p:cNvPicPr>
          <p:nvPr/>
        </p:nvPicPr>
        <p:blipFill>
          <a:blip r:embed="rId3"/>
          <a:stretch>
            <a:fillRect/>
          </a:stretch>
        </p:blipFill>
        <p:spPr>
          <a:xfrm>
            <a:off x="7162800" y="6452587"/>
            <a:ext cx="4334632" cy="329213"/>
          </a:xfrm>
          <a:prstGeom prst="rect">
            <a:avLst/>
          </a:prstGeom>
        </p:spPr>
      </p:pic>
      <p:sp>
        <p:nvSpPr>
          <p:cNvPr id="3" name="Date Placeholder 1">
            <a:extLst>
              <a:ext uri="{FF2B5EF4-FFF2-40B4-BE49-F238E27FC236}">
                <a16:creationId xmlns:a16="http://schemas.microsoft.com/office/drawing/2014/main" id="{992CE8C4-19B9-42DB-B874-553CBDAE41EA}"/>
              </a:ext>
            </a:extLst>
          </p:cNvPr>
          <p:cNvSpPr>
            <a:spLocks noGrp="1"/>
          </p:cNvSpPr>
          <p:nvPr>
            <p:ph type="dt" idx="15"/>
          </p:nvPr>
        </p:nvSpPr>
        <p:spPr>
          <a:xfrm>
            <a:off x="914400" y="336550"/>
            <a:ext cx="3048000" cy="273050"/>
          </a:xfrm>
        </p:spPr>
        <p:txBody>
          <a:bodyPr/>
          <a:lstStyle/>
          <a:p>
            <a:r>
              <a:rPr lang="en-US" dirty="0"/>
              <a:t> May 2025</a:t>
            </a:r>
            <a:endParaRPr lang="en-GB" dirty="0"/>
          </a:p>
        </p:txBody>
      </p:sp>
      <p:sp>
        <p:nvSpPr>
          <p:cNvPr id="5" name="Content Placeholder 2">
            <a:extLst>
              <a:ext uri="{FF2B5EF4-FFF2-40B4-BE49-F238E27FC236}">
                <a16:creationId xmlns:a16="http://schemas.microsoft.com/office/drawing/2014/main" id="{F9BE7F0B-3F7E-4359-6C00-A178959B5F31}"/>
              </a:ext>
            </a:extLst>
          </p:cNvPr>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Motion #3 (Technical):  Move to approve document </a:t>
            </a:r>
            <a:r>
              <a:rPr lang="en-GB" sz="1800" dirty="0">
                <a:solidFill>
                  <a:schemeClr val="accent2"/>
                </a:solidFill>
              </a:rPr>
              <a:t>18-25/0045r1 </a:t>
            </a:r>
            <a:r>
              <a:rPr lang="en-US" sz="1800" spc="-5" dirty="0">
                <a:cs typeface="Arial"/>
              </a:rPr>
              <a:t>in response to the </a:t>
            </a:r>
            <a:r>
              <a:rPr lang="en-US" sz="1800" dirty="0">
                <a:effectLst/>
                <a:latin typeface="Times New Roman" panose="02020603050405020304" pitchFamily="18" charset="0"/>
                <a:ea typeface="Arial Unicode MS"/>
              </a:rPr>
              <a:t>Independent Communications Authority of South Africa</a:t>
            </a:r>
            <a:r>
              <a:rPr lang="en-US" sz="1800" spc="-5" dirty="0">
                <a:cs typeface="Arial"/>
              </a:rPr>
              <a:t> (ICASA)’s </a:t>
            </a:r>
            <a:r>
              <a:rPr lang="en-US" sz="1800" spc="-5" dirty="0">
                <a:solidFill>
                  <a:schemeClr val="tx1"/>
                </a:solidFill>
                <a:cs typeface="Arial"/>
              </a:rPr>
              <a:t>consultation </a:t>
            </a:r>
            <a:r>
              <a:rPr lang="en-US" sz="1800" dirty="0"/>
              <a:t>“</a:t>
            </a:r>
            <a:r>
              <a:rPr lang="en-US" sz="1800" dirty="0">
                <a:effectLst/>
                <a:latin typeface="Times New Roman" panose="02020603050405020304" pitchFamily="18" charset="0"/>
                <a:ea typeface="Arial Unicode MS"/>
              </a:rPr>
              <a:t>Draft Regulations on the National Radio Frequency Plan</a:t>
            </a:r>
            <a:r>
              <a:rPr lang="en-US" sz="1800" dirty="0"/>
              <a:t>”,</a:t>
            </a:r>
            <a:r>
              <a:rPr lang="en-US" sz="1800" spc="-5" dirty="0">
                <a:solidFill>
                  <a:schemeClr val="tx1"/>
                </a:solidFill>
                <a:cs typeface="Arial"/>
              </a:rPr>
              <a:t> </a:t>
            </a:r>
            <a:r>
              <a:rPr lang="en-US" sz="1800" spc="-5" dirty="0">
                <a:cs typeface="Arial"/>
              </a:rPr>
              <a:t>for review and approval by the IEEE 802 LMSC for submission </a:t>
            </a:r>
            <a:r>
              <a:rPr lang="en-GB" sz="1800" dirty="0"/>
              <a:t>to the ICASA before the contribution deadline.  The IEEE 802.18 Chair is authorized to make editorial changes as necessary.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Moved:</a:t>
            </a:r>
          </a:p>
          <a:p>
            <a:pPr marL="630238" marR="117475" lvl="1" indent="-230188" algn="just">
              <a:buChar char="•"/>
              <a:tabLst>
                <a:tab pos="230188" algn="l"/>
              </a:tabLst>
            </a:pPr>
            <a:r>
              <a:rPr lang="en-US" sz="1600" spc="-5" dirty="0">
                <a:latin typeface="+mj-lt"/>
                <a:cs typeface="Arial"/>
              </a:rPr>
              <a:t>Seconded:</a:t>
            </a:r>
          </a:p>
          <a:p>
            <a:pPr marL="630238" marR="117475" lvl="1" indent="-230188" algn="just">
              <a:buChar char="•"/>
              <a:tabLst>
                <a:tab pos="230188" algn="l"/>
              </a:tabLst>
            </a:pPr>
            <a:r>
              <a:rPr lang="en-US" sz="1600" spc="-5" dirty="0">
                <a:latin typeface="+mj-lt"/>
                <a:cs typeface="Arial"/>
              </a:rPr>
              <a:t>Discussion:</a:t>
            </a:r>
          </a:p>
          <a:p>
            <a:pPr marL="630238" marR="117475" lvl="1" indent="-230188" algn="just">
              <a:buChar char="•"/>
              <a:tabLst>
                <a:tab pos="230188" algn="l"/>
              </a:tabLst>
            </a:pPr>
            <a:r>
              <a:rPr lang="en-US" sz="1600" spc="-5" dirty="0">
                <a:latin typeface="+mj-lt"/>
                <a:cs typeface="Arial"/>
              </a:rPr>
              <a:t>Result:</a:t>
            </a:r>
            <a:endParaRPr lang="en-US" sz="1600" spc="-5" dirty="0">
              <a:highlight>
                <a:srgbClr val="00FF00"/>
              </a:highlight>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NOTE:  The Chair did not vote.</a:t>
            </a:r>
          </a:p>
          <a:p>
            <a:pPr marL="400050" marR="117475" lvl="1" indent="0" algn="just">
              <a:tabLst>
                <a:tab pos="230188" algn="l"/>
              </a:tabLst>
            </a:pPr>
            <a:endParaRPr lang="en-US" sz="1600" spc="-5" dirty="0">
              <a:solidFill>
                <a:srgbClr val="FF0000"/>
              </a:solidFill>
              <a:latin typeface="+mj-lt"/>
              <a:cs typeface="Arial"/>
            </a:endParaRPr>
          </a:p>
          <a:p>
            <a:pPr marL="400050" marR="117475" lvl="1" indent="0" algn="just">
              <a:tabLst>
                <a:tab pos="230188" algn="l"/>
              </a:tabLst>
            </a:pP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spTree>
    <p:extLst>
      <p:ext uri="{BB962C8B-B14F-4D97-AF65-F5344CB8AC3E}">
        <p14:creationId xmlns:p14="http://schemas.microsoft.com/office/powerpoint/2010/main" val="26656002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877136F-46D0-3EC7-6C01-11B323C4804B}"/>
            </a:ext>
          </a:extLst>
        </p:cNvPr>
        <p:cNvGrpSpPr/>
        <p:nvPr/>
      </p:nvGrpSpPr>
      <p:grpSpPr>
        <a:xfrm>
          <a:off x="0" y="0"/>
          <a:ext cx="0" cy="0"/>
          <a:chOff x="0" y="0"/>
          <a:chExt cx="0" cy="0"/>
        </a:xfrm>
      </p:grpSpPr>
      <p:sp>
        <p:nvSpPr>
          <p:cNvPr id="16390" name="Slide Number Placeholder 5">
            <a:extLst>
              <a:ext uri="{FF2B5EF4-FFF2-40B4-BE49-F238E27FC236}">
                <a16:creationId xmlns:a16="http://schemas.microsoft.com/office/drawing/2014/main" id="{326025BE-FD90-6A00-C23A-C261F754399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28</a:t>
            </a:fld>
            <a:endParaRPr lang="en-US" altLang="en-US" sz="1200" b="0" dirty="0"/>
          </a:p>
        </p:txBody>
      </p:sp>
      <p:sp>
        <p:nvSpPr>
          <p:cNvPr id="8" name="Rectangle 2">
            <a:extLst>
              <a:ext uri="{FF2B5EF4-FFF2-40B4-BE49-F238E27FC236}">
                <a16:creationId xmlns:a16="http://schemas.microsoft.com/office/drawing/2014/main" id="{7E522770-A7A3-3C99-96F9-05945891D46D}"/>
              </a:ext>
            </a:extLst>
          </p:cNvPr>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South Africa ICASA’s consultation re dynamic spectrum access</a:t>
            </a:r>
          </a:p>
        </p:txBody>
      </p:sp>
      <p:sp>
        <p:nvSpPr>
          <p:cNvPr id="10" name="Content Placeholder 2">
            <a:extLst>
              <a:ext uri="{FF2B5EF4-FFF2-40B4-BE49-F238E27FC236}">
                <a16:creationId xmlns:a16="http://schemas.microsoft.com/office/drawing/2014/main" id="{57A791A0-6529-218B-D4BF-3337C5E8F058}"/>
              </a:ext>
            </a:extLst>
          </p:cNvPr>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a:t>Consultation:  Draft regulations on dynamic spectrum access and opportunistic spectrum management in the innovation spectrum 3800-4200 MHz and 5925-6425 MHz</a:t>
            </a:r>
          </a:p>
          <a:p>
            <a:pPr marL="630238" marR="117475" lvl="1" indent="-230188" algn="just">
              <a:buChar char="•"/>
              <a:tabLst>
                <a:tab pos="230188" algn="l"/>
              </a:tabLst>
            </a:pPr>
            <a:r>
              <a:rPr lang="en-US" sz="1600" spc="-5" dirty="0">
                <a:cs typeface="Arial"/>
              </a:rPr>
              <a:t>Publication date:  30 March 2025</a:t>
            </a:r>
          </a:p>
          <a:p>
            <a:pPr marL="630238" marR="117475" lvl="1" indent="-230188" algn="just">
              <a:buChar char="•"/>
              <a:tabLst>
                <a:tab pos="230188" algn="l"/>
              </a:tabLst>
            </a:pPr>
            <a:r>
              <a:rPr lang="en-US" sz="1600" spc="-5" dirty="0">
                <a:cs typeface="Arial"/>
              </a:rPr>
              <a:t>Closing date for response:  30 May 2025</a:t>
            </a:r>
            <a:endParaRPr lang="en-US" sz="1800" spc="-5" dirty="0">
              <a:latin typeface="+mj-lt"/>
              <a:cs typeface="Arial"/>
            </a:endParaRPr>
          </a:p>
          <a:p>
            <a:pPr marL="230188" marR="117475" indent="-230188" algn="just">
              <a:spcBef>
                <a:spcPts val="1800"/>
              </a:spcBef>
              <a:buChar char="•"/>
              <a:tabLst>
                <a:tab pos="230188" algn="l"/>
              </a:tabLst>
            </a:pPr>
            <a:r>
              <a:rPr lang="en-US" sz="1800" spc="-5" dirty="0">
                <a:latin typeface="+mj-lt"/>
                <a:cs typeface="Arial"/>
              </a:rPr>
              <a:t>For details, please visit </a:t>
            </a:r>
            <a:endParaRPr lang="en-US" sz="16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dirty="0">
                <a:hlinkClick r:id="rId3"/>
              </a:rPr>
              <a:t>https://www.icasa.org.za/legislation-and-regulations/draft-regulations-on-the-dynamic-spectrum-access</a:t>
            </a:r>
            <a:r>
              <a:rPr lang="en-US" sz="1600" dirty="0"/>
              <a:t> </a:t>
            </a:r>
          </a:p>
          <a:p>
            <a:pPr marL="230188" marR="117475" indent="-230188" algn="just">
              <a:spcBef>
                <a:spcPts val="1800"/>
              </a:spcBef>
              <a:buChar char="•"/>
              <a:tabLst>
                <a:tab pos="230188" algn="l"/>
              </a:tabLst>
            </a:pPr>
            <a:r>
              <a:rPr lang="en-US" sz="1800" spc="-5" dirty="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a:cs typeface="Arial"/>
                <a:hlinkClick r:id="rId4"/>
              </a:rPr>
              <a:t>18-25/0050</a:t>
            </a:r>
            <a:endParaRPr lang="en-US" sz="1600" spc="-5" dirty="0">
              <a:cs typeface="Arial"/>
            </a:endParaRPr>
          </a:p>
          <a:p>
            <a:endParaRPr lang="en-US" b="0" dirty="0"/>
          </a:p>
          <a:p>
            <a:r>
              <a:rPr lang="en-US" sz="1100" b="0" dirty="0"/>
              <a:t> </a:t>
            </a:r>
            <a:endParaRPr lang="en-US" sz="1400" spc="-5" dirty="0">
              <a:latin typeface="+mj-lt"/>
              <a:cs typeface="Arial"/>
            </a:endParaRPr>
          </a:p>
        </p:txBody>
      </p:sp>
      <p:pic>
        <p:nvPicPr>
          <p:cNvPr id="9" name="Picture 8">
            <a:extLst>
              <a:ext uri="{FF2B5EF4-FFF2-40B4-BE49-F238E27FC236}">
                <a16:creationId xmlns:a16="http://schemas.microsoft.com/office/drawing/2014/main" id="{7782E069-B99B-F150-2328-B3E32229A77B}"/>
              </a:ext>
            </a:extLst>
          </p:cNvPr>
          <p:cNvPicPr>
            <a:picLocks noChangeAspect="1"/>
          </p:cNvPicPr>
          <p:nvPr/>
        </p:nvPicPr>
        <p:blipFill>
          <a:blip r:embed="rId5"/>
          <a:stretch>
            <a:fillRect/>
          </a:stretch>
        </p:blipFill>
        <p:spPr>
          <a:xfrm>
            <a:off x="7162800" y="6452587"/>
            <a:ext cx="4334632" cy="329213"/>
          </a:xfrm>
          <a:prstGeom prst="rect">
            <a:avLst/>
          </a:prstGeom>
        </p:spPr>
      </p:pic>
      <p:sp>
        <p:nvSpPr>
          <p:cNvPr id="3" name="Date Placeholder 1">
            <a:extLst>
              <a:ext uri="{FF2B5EF4-FFF2-40B4-BE49-F238E27FC236}">
                <a16:creationId xmlns:a16="http://schemas.microsoft.com/office/drawing/2014/main" id="{53489771-6C7E-582B-6E7C-27E42CC99E25}"/>
              </a:ext>
            </a:extLst>
          </p:cNvPr>
          <p:cNvSpPr>
            <a:spLocks noGrp="1"/>
          </p:cNvSpPr>
          <p:nvPr>
            <p:ph type="dt" idx="15"/>
          </p:nvPr>
        </p:nvSpPr>
        <p:spPr>
          <a:xfrm>
            <a:off x="914400" y="336550"/>
            <a:ext cx="3048000" cy="273050"/>
          </a:xfrm>
        </p:spPr>
        <p:txBody>
          <a:bodyPr/>
          <a:lstStyle/>
          <a:p>
            <a:r>
              <a:rPr lang="en-US" dirty="0"/>
              <a:t> May 2025</a:t>
            </a:r>
            <a:endParaRPr lang="en-GB" dirty="0"/>
          </a:p>
        </p:txBody>
      </p:sp>
    </p:spTree>
    <p:extLst>
      <p:ext uri="{BB962C8B-B14F-4D97-AF65-F5344CB8AC3E}">
        <p14:creationId xmlns:p14="http://schemas.microsoft.com/office/powerpoint/2010/main" val="3661026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A0FF055-D4CF-25B5-BD35-9D6397E51D37}"/>
            </a:ext>
          </a:extLst>
        </p:cNvPr>
        <p:cNvGrpSpPr/>
        <p:nvPr/>
      </p:nvGrpSpPr>
      <p:grpSpPr>
        <a:xfrm>
          <a:off x="0" y="0"/>
          <a:ext cx="0" cy="0"/>
          <a:chOff x="0" y="0"/>
          <a:chExt cx="0" cy="0"/>
        </a:xfrm>
      </p:grpSpPr>
      <p:sp>
        <p:nvSpPr>
          <p:cNvPr id="16390" name="Slide Number Placeholder 5">
            <a:extLst>
              <a:ext uri="{FF2B5EF4-FFF2-40B4-BE49-F238E27FC236}">
                <a16:creationId xmlns:a16="http://schemas.microsoft.com/office/drawing/2014/main" id="{5FFC625A-E22B-172D-5469-85DA9EDEFFE0}"/>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29</a:t>
            </a:fld>
            <a:endParaRPr lang="en-US" altLang="en-US" sz="1200" b="0" dirty="0"/>
          </a:p>
        </p:txBody>
      </p:sp>
      <p:sp>
        <p:nvSpPr>
          <p:cNvPr id="8" name="Rectangle 2">
            <a:extLst>
              <a:ext uri="{FF2B5EF4-FFF2-40B4-BE49-F238E27FC236}">
                <a16:creationId xmlns:a16="http://schemas.microsoft.com/office/drawing/2014/main" id="{0AE4440D-B587-8EE3-E32C-6FE883F14893}"/>
              </a:ext>
            </a:extLst>
          </p:cNvPr>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consultations</a:t>
            </a:r>
            <a:endParaRPr lang="en-US" sz="2800" dirty="0">
              <a:solidFill>
                <a:srgbClr val="0070C0"/>
              </a:solidFill>
            </a:endParaRPr>
          </a:p>
        </p:txBody>
      </p:sp>
      <p:sp>
        <p:nvSpPr>
          <p:cNvPr id="10" name="Content Placeholder 2">
            <a:extLst>
              <a:ext uri="{FF2B5EF4-FFF2-40B4-BE49-F238E27FC236}">
                <a16:creationId xmlns:a16="http://schemas.microsoft.com/office/drawing/2014/main" id="{E38FA8AE-E47A-3EA0-A060-1645EA979AEE}"/>
              </a:ext>
            </a:extLst>
          </p:cNvPr>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spc="-5" dirty="0">
                <a:cs typeface="Arial"/>
              </a:rPr>
              <a:t>Tracking document:  </a:t>
            </a:r>
            <a:r>
              <a:rPr lang="en-US" sz="1800" spc="-5" dirty="0">
                <a:solidFill>
                  <a:srgbClr val="FF0000"/>
                </a:solidFill>
                <a:cs typeface="Arial"/>
                <a:hlinkClick r:id="rId3"/>
              </a:rPr>
              <a:t>18-24/0001</a:t>
            </a:r>
            <a:endParaRPr lang="en-US" sz="1800" spc="-5" dirty="0">
              <a:solidFill>
                <a:srgbClr val="FF0000"/>
              </a:solidFill>
              <a:cs typeface="Arial"/>
            </a:endParaRPr>
          </a:p>
          <a:p>
            <a:pPr marL="230188" marR="117475" indent="-230188" algn="just">
              <a:spcBef>
                <a:spcPts val="1200"/>
              </a:spcBef>
              <a:buFont typeface="Times New Roman" pitchFamily="16" charset="0"/>
              <a:buChar char="•"/>
              <a:tabLst>
                <a:tab pos="230188" algn="l"/>
              </a:tabLst>
            </a:pPr>
            <a:r>
              <a:rPr lang="en-US" sz="1800" spc="-5" dirty="0">
                <a:cs typeface="Arial"/>
              </a:rPr>
              <a:t>Pending 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10:30am CET, Tuesday, 13 May 2025</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Iraqi CMC:  </a:t>
            </a:r>
            <a:r>
              <a:rPr lang="en-US" sz="1400" spc="-5" dirty="0">
                <a:solidFill>
                  <a:schemeClr val="tx1"/>
                </a:solidFill>
                <a:cs typeface="Arial"/>
                <a:hlinkClick r:id="rId4"/>
              </a:rPr>
              <a:t>Draft regulation on Short Range Devices (SRD) and UWB</a:t>
            </a:r>
            <a:endParaRPr lang="en-US" sz="1400" dirty="0"/>
          </a:p>
          <a:p>
            <a:pPr marL="1030288" marR="117475" lvl="2" indent="-230188" algn="just">
              <a:spcBef>
                <a:spcPts val="600"/>
              </a:spcBef>
              <a:buFont typeface="Times New Roman" pitchFamily="16" charset="0"/>
              <a:buChar char="•"/>
              <a:tabLst>
                <a:tab pos="230188" algn="l"/>
              </a:tabLst>
            </a:pPr>
            <a:r>
              <a:rPr lang="en-US" sz="1400" dirty="0"/>
              <a:t>South Africa ICASA:  </a:t>
            </a:r>
            <a:r>
              <a:rPr lang="en-US" sz="1400" dirty="0">
                <a:hlinkClick r:id="rId5"/>
              </a:rPr>
              <a:t>Draft regulations on dynamic spectrum access and opportunistic spectrum management in the innovation spectrum 3800-4200 MHz and 5925-6425 MHz</a:t>
            </a:r>
            <a:endParaRPr lang="en-US" sz="1400" dirty="0"/>
          </a:p>
          <a:p>
            <a:pPr marL="1030288" marR="117475" lvl="2" indent="-230188" algn="just">
              <a:spcBef>
                <a:spcPts val="600"/>
              </a:spcBef>
              <a:buFont typeface="Times New Roman" pitchFamily="16" charset="0"/>
              <a:buChar char="•"/>
              <a:tabLst>
                <a:tab pos="230188" algn="l"/>
              </a:tabLst>
            </a:pPr>
            <a:r>
              <a:rPr lang="en-US" sz="1400" dirty="0"/>
              <a:t>South Africa ICASA:  </a:t>
            </a:r>
            <a:r>
              <a:rPr lang="en-US" sz="1400" dirty="0">
                <a:hlinkClick r:id="rId6"/>
              </a:rPr>
              <a:t>National radio frequency plan 2025 (NRFP)</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400" dirty="0"/>
          </a:p>
          <a:p>
            <a:pPr marL="630238" marR="117475" lvl="1" indent="-230188" algn="just">
              <a:spcBef>
                <a:spcPts val="600"/>
              </a:spcBef>
              <a:buFont typeface="Times New Roman" pitchFamily="16" charset="0"/>
              <a:buChar char="•"/>
              <a:tabLst>
                <a:tab pos="230188" algn="l"/>
              </a:tabLst>
            </a:pPr>
            <a:endParaRPr lang="en-US" sz="1400" dirty="0"/>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a:extLst>
              <a:ext uri="{FF2B5EF4-FFF2-40B4-BE49-F238E27FC236}">
                <a16:creationId xmlns:a16="http://schemas.microsoft.com/office/drawing/2014/main" id="{A5D18B65-543E-4E23-97F0-96E431860B80}"/>
              </a:ext>
            </a:extLst>
          </p:cNvPr>
          <p:cNvPicPr>
            <a:picLocks noChangeAspect="1"/>
          </p:cNvPicPr>
          <p:nvPr/>
        </p:nvPicPr>
        <p:blipFill>
          <a:blip r:embed="rId7"/>
          <a:stretch>
            <a:fillRect/>
          </a:stretch>
        </p:blipFill>
        <p:spPr>
          <a:xfrm>
            <a:off x="7162800" y="6452587"/>
            <a:ext cx="4334632" cy="329213"/>
          </a:xfrm>
          <a:prstGeom prst="rect">
            <a:avLst/>
          </a:prstGeom>
        </p:spPr>
      </p:pic>
      <p:sp>
        <p:nvSpPr>
          <p:cNvPr id="11" name="Date Placeholder 1">
            <a:extLst>
              <a:ext uri="{FF2B5EF4-FFF2-40B4-BE49-F238E27FC236}">
                <a16:creationId xmlns:a16="http://schemas.microsoft.com/office/drawing/2014/main" id="{D09608C8-83C4-0329-A8FC-70C55D0C027C}"/>
              </a:ext>
            </a:extLst>
          </p:cNvPr>
          <p:cNvSpPr>
            <a:spLocks noGrp="1"/>
          </p:cNvSpPr>
          <p:nvPr>
            <p:ph type="dt" idx="15"/>
          </p:nvPr>
        </p:nvSpPr>
        <p:spPr>
          <a:xfrm>
            <a:off x="990600" y="336550"/>
            <a:ext cx="3048000" cy="273050"/>
          </a:xfrm>
        </p:spPr>
        <p:txBody>
          <a:bodyPr/>
          <a:lstStyle/>
          <a:p>
            <a:r>
              <a:rPr lang="en-US" dirty="0"/>
              <a:t>May 2025</a:t>
            </a:r>
            <a:endParaRPr lang="en-GB" dirty="0"/>
          </a:p>
        </p:txBody>
      </p:sp>
    </p:spTree>
    <p:extLst>
      <p:ext uri="{BB962C8B-B14F-4D97-AF65-F5344CB8AC3E}">
        <p14:creationId xmlns:p14="http://schemas.microsoft.com/office/powerpoint/2010/main" val="3777300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May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1.3:  Registration reminder</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3</a:t>
            </a:r>
          </a:p>
        </p:txBody>
      </p:sp>
    </p:spTree>
    <p:extLst>
      <p:ext uri="{BB962C8B-B14F-4D97-AF65-F5344CB8AC3E}">
        <p14:creationId xmlns:p14="http://schemas.microsoft.com/office/powerpoint/2010/main" val="372050430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May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Closing meeting (THU AM1, 15 May 2025)</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r>
              <a:rPr lang="en-US" altLang="en-US" dirty="0"/>
              <a:t>Slide </a:t>
            </a:r>
            <a:fld id="{005F356B-740E-4A28-9E01-F63036BF4BB0}" type="slidenum">
              <a:rPr lang="en-US" altLang="en-US"/>
              <a:pPr/>
              <a:t>30</a:t>
            </a:fld>
            <a:endParaRPr lang="en-US" altLang="en-US" dirty="0"/>
          </a:p>
        </p:txBody>
      </p:sp>
    </p:spTree>
    <p:extLst>
      <p:ext uri="{BB962C8B-B14F-4D97-AF65-F5344CB8AC3E}">
        <p14:creationId xmlns:p14="http://schemas.microsoft.com/office/powerpoint/2010/main" val="2273713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May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1.3:  Registration reminder</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r>
              <a:rPr lang="en-US" altLang="en-US" dirty="0"/>
              <a:t>Slide </a:t>
            </a:r>
            <a:fld id="{005F356B-740E-4A28-9E01-F63036BF4BB0}" type="slidenum">
              <a:rPr lang="en-US" altLang="en-US"/>
              <a:pPr/>
              <a:t>31</a:t>
            </a:fld>
            <a:endParaRPr lang="en-US" altLang="en-US" dirty="0"/>
          </a:p>
        </p:txBody>
      </p:sp>
    </p:spTree>
    <p:extLst>
      <p:ext uri="{BB962C8B-B14F-4D97-AF65-F5344CB8AC3E}">
        <p14:creationId xmlns:p14="http://schemas.microsoft.com/office/powerpoint/2010/main" val="208878101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0A19CB-BAAB-5560-91AC-4FDE7D9619E2}"/>
            </a:ext>
          </a:extLst>
        </p:cNvPr>
        <p:cNvGrpSpPr/>
        <p:nvPr/>
      </p:nvGrpSpPr>
      <p:grpSpPr>
        <a:xfrm>
          <a:off x="0" y="0"/>
          <a:ext cx="0" cy="0"/>
          <a:chOff x="0" y="0"/>
          <a:chExt cx="0" cy="0"/>
        </a:xfrm>
      </p:grpSpPr>
      <p:sp>
        <p:nvSpPr>
          <p:cNvPr id="7170" name="Date Placeholder 1">
            <a:extLst>
              <a:ext uri="{FF2B5EF4-FFF2-40B4-BE49-F238E27FC236}">
                <a16:creationId xmlns:a16="http://schemas.microsoft.com/office/drawing/2014/main" id="{C0C32F0B-DE81-DCBA-F034-22AFDD9481B0}"/>
              </a:ext>
            </a:extLst>
          </p:cNvPr>
          <p:cNvSpPr>
            <a:spLocks noGrp="1"/>
          </p:cNvSpPr>
          <p:nvPr>
            <p:ph type="dt" sz="quarter" idx="10"/>
          </p:nvPr>
        </p:nvSpPr>
        <p:spPr>
          <a:xfrm>
            <a:off x="989013" y="336550"/>
            <a:ext cx="2211387" cy="273050"/>
          </a:xfrm>
          <a:noFill/>
        </p:spPr>
        <p:txBody>
          <a:bodyPr/>
          <a:lstStyle/>
          <a:p>
            <a:r>
              <a:rPr lang="en-US" dirty="0"/>
              <a:t>May 2025</a:t>
            </a:r>
            <a:endParaRPr lang="en-GB" dirty="0"/>
          </a:p>
        </p:txBody>
      </p:sp>
      <p:sp>
        <p:nvSpPr>
          <p:cNvPr id="7173" name="Rectangle 2">
            <a:extLst>
              <a:ext uri="{FF2B5EF4-FFF2-40B4-BE49-F238E27FC236}">
                <a16:creationId xmlns:a16="http://schemas.microsoft.com/office/drawing/2014/main" id="{DC467BE1-3930-0364-8057-EEA65B3D7C9B}"/>
              </a:ext>
            </a:extLst>
          </p:cNvPr>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Registration is required to attend this meeting </a:t>
            </a:r>
          </a:p>
        </p:txBody>
      </p:sp>
      <p:sp>
        <p:nvSpPr>
          <p:cNvPr id="2" name="Slide Number Placeholder 1">
            <a:extLst>
              <a:ext uri="{FF2B5EF4-FFF2-40B4-BE49-F238E27FC236}">
                <a16:creationId xmlns:a16="http://schemas.microsoft.com/office/drawing/2014/main" id="{AC1B35EE-FA97-B77C-81A5-5018BBA596B4}"/>
              </a:ext>
            </a:extLst>
          </p:cNvPr>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32</a:t>
            </a:fld>
            <a:endParaRPr lang="en-US" dirty="0"/>
          </a:p>
        </p:txBody>
      </p:sp>
      <p:sp>
        <p:nvSpPr>
          <p:cNvPr id="8" name="Rectangle 4">
            <a:extLst>
              <a:ext uri="{FF2B5EF4-FFF2-40B4-BE49-F238E27FC236}">
                <a16:creationId xmlns:a16="http://schemas.microsoft.com/office/drawing/2014/main" id="{C9E5F774-7C65-CD0E-3B65-16FCB0D3DAD3}"/>
              </a:ext>
            </a:extLst>
          </p:cNvPr>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b="1" u="sng" dirty="0">
              <a:solidFill>
                <a:srgbClr val="FF0000"/>
              </a:solidFill>
              <a:cs typeface="Arial"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The 2025 May IEEE 802 wireless interim session is held mixed mode via a paid registration fee, from 11 May 2025 to 16 May 2025.		</a:t>
            </a: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This meeting is part of the IEEE 802 wireless interim.  It is an credited session.</a:t>
            </a: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You must pay the registration fee whether attending in-person or remotely.  If you have not already done so, register at: </a:t>
            </a:r>
          </a:p>
          <a:p>
            <a:pPr marL="1028700" lvl="1" algn="just">
              <a:spcAft>
                <a:spcPts val="0"/>
              </a:spcAft>
              <a:buFont typeface="Arial" panose="020B0604020202020204" pitchFamily="34" charset="0"/>
              <a:buChar char="•"/>
              <a:defRPr/>
            </a:pPr>
            <a:r>
              <a:rPr lang="en-US" altLang="en-US" sz="1800" b="1" dirty="0">
                <a:solidFill>
                  <a:srgbClr val="FF0000"/>
                </a:solidFill>
                <a:latin typeface="+mj-lt"/>
                <a:cs typeface="Arial" panose="020B0604020202020204" pitchFamily="34" charset="0"/>
                <a:hlinkClick r:id="rId3"/>
              </a:rPr>
              <a:t>https://touchpoint.eventsair.com/2025-may-ieee-802-wireless-interim-session</a:t>
            </a:r>
            <a:r>
              <a:rPr lang="en-US" altLang="en-US" sz="1800" b="1" dirty="0">
                <a:solidFill>
                  <a:srgbClr val="FF0000"/>
                </a:solidFill>
                <a:latin typeface="+mj-lt"/>
                <a:cs typeface="Arial" panose="020B0604020202020204" pitchFamily="34" charset="0"/>
              </a:rPr>
              <a:t> </a:t>
            </a:r>
          </a:p>
          <a:p>
            <a:pPr lvl="1" indent="0" algn="just">
              <a:spcAft>
                <a:spcPts val="0"/>
              </a:spcAft>
              <a:defRPr/>
            </a:pPr>
            <a:endParaRPr lang="en-US" altLang="en-US" sz="1800" b="1" dirty="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If you do not intend to register for this session you must leave this meeting and, if you have logged attendance on </a:t>
            </a:r>
            <a:r>
              <a:rPr lang="en-US" altLang="en-US" sz="1800" b="1" dirty="0">
                <a:solidFill>
                  <a:schemeClr val="tx1"/>
                </a:solidFill>
                <a:latin typeface="+mj-lt"/>
                <a:cs typeface="Arial" panose="020B0604020202020204" pitchFamily="34" charset="0"/>
                <a:hlinkClick r:id="rId4"/>
              </a:rPr>
              <a:t>IMAT</a:t>
            </a:r>
            <a:r>
              <a:rPr lang="en-US" altLang="en-US" sz="1800" b="1" dirty="0">
                <a:solidFill>
                  <a:schemeClr val="tx1"/>
                </a:solidFill>
                <a:latin typeface="+mj-lt"/>
                <a:cs typeface="Arial" panose="020B0604020202020204" pitchFamily="34" charset="0"/>
              </a:rPr>
              <a:t>, please email the 802.18 chair or a vice chair to have your attendance cancelled</a:t>
            </a:r>
          </a:p>
          <a:p>
            <a:pPr marL="284163"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At conclusion of each of the 802.18 meetings this week, the </a:t>
            </a:r>
            <a:r>
              <a:rPr lang="en-US" altLang="en-US" sz="1800" b="1" dirty="0" err="1">
                <a:solidFill>
                  <a:schemeClr val="tx1"/>
                </a:solidFill>
                <a:latin typeface="+mj-lt"/>
                <a:cs typeface="Arial" panose="020B0604020202020204" pitchFamily="34" charset="0"/>
              </a:rPr>
              <a:t>Webex</a:t>
            </a:r>
            <a:r>
              <a:rPr lang="en-US" altLang="en-US" sz="1800" b="1" dirty="0">
                <a:solidFill>
                  <a:schemeClr val="tx1"/>
                </a:solidFill>
                <a:latin typeface="+mj-lt"/>
                <a:cs typeface="Arial" panose="020B0604020202020204" pitchFamily="34" charset="0"/>
              </a:rPr>
              <a:t> log and IMAT will be reviewed.  No payment, become deadbeat and lose voting rights in all groups, after 60-day grace. </a:t>
            </a:r>
          </a:p>
          <a:p>
            <a:pPr marL="284163" lvl="1"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a:spcAft>
                <a:spcPts val="0"/>
              </a:spcAft>
              <a:defRPr/>
            </a:pPr>
            <a:endParaRPr lang="en-US" altLang="en-US" sz="1800" b="1" dirty="0">
              <a:solidFill>
                <a:schemeClr val="tx1"/>
              </a:solidFill>
              <a:latin typeface="+mj-lt"/>
              <a:cs typeface="Arial" panose="020B0604020202020204" pitchFamily="34" charset="0"/>
            </a:endParaRPr>
          </a:p>
        </p:txBody>
      </p:sp>
      <p:pic>
        <p:nvPicPr>
          <p:cNvPr id="4" name="Picture 3">
            <a:extLst>
              <a:ext uri="{FF2B5EF4-FFF2-40B4-BE49-F238E27FC236}">
                <a16:creationId xmlns:a16="http://schemas.microsoft.com/office/drawing/2014/main" id="{2953C20E-77F5-7950-5D5A-4532E527D4A7}"/>
              </a:ext>
            </a:extLst>
          </p:cNvPr>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684454350"/>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May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1.4:  Review and approve agenda</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33</a:t>
            </a:fld>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5009129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May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Review and approve the 802.18 closing agenda</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#4 (Procedural):  To approve the agenda as shown in the “RR-TAG Closing Agenda” tab of the document </a:t>
            </a:r>
            <a:r>
              <a:rPr lang="en-US" sz="1800" spc="-5" dirty="0">
                <a:solidFill>
                  <a:srgbClr val="FF0000"/>
                </a:solidFill>
                <a:latin typeface="+mj-lt"/>
                <a:cs typeface="Arial"/>
                <a:hlinkClick r:id="rId3"/>
              </a:rPr>
              <a:t>18-25/0027r0</a:t>
            </a:r>
            <a:r>
              <a:rPr lang="en-US" sz="1800" spc="-5" dirty="0">
                <a:latin typeface="+mj-lt"/>
                <a:cs typeface="Arial"/>
              </a:rPr>
              <a:t>. </a:t>
            </a:r>
          </a:p>
          <a:p>
            <a:pPr marL="630238" marR="117475" lvl="1" indent="-230188" algn="just">
              <a:buChar char="•"/>
              <a:tabLst>
                <a:tab pos="230188" algn="l"/>
              </a:tabLst>
            </a:pPr>
            <a:r>
              <a:rPr lang="en-US" sz="1600" spc="-5" dirty="0">
                <a:latin typeface="+mj-lt"/>
                <a:cs typeface="Arial"/>
              </a:rPr>
              <a:t>Moved:</a:t>
            </a:r>
          </a:p>
          <a:p>
            <a:pPr marL="630238" marR="117475" lvl="1" indent="-230188" algn="just">
              <a:buChar char="•"/>
              <a:tabLst>
                <a:tab pos="230188" algn="l"/>
              </a:tabLst>
            </a:pPr>
            <a:r>
              <a:rPr lang="en-US" sz="1600" spc="-5" dirty="0">
                <a:latin typeface="+mj-lt"/>
                <a:cs typeface="Arial"/>
              </a:rPr>
              <a:t>Seconded:</a:t>
            </a:r>
          </a:p>
          <a:p>
            <a:pPr marL="630238" marR="117475" lvl="1" indent="-230188" algn="just">
              <a:buChar char="•"/>
              <a:tabLst>
                <a:tab pos="230188" algn="l"/>
              </a:tabLst>
            </a:pPr>
            <a:r>
              <a:rPr lang="en-US" sz="1600" spc="-5" dirty="0">
                <a:latin typeface="+mj-lt"/>
                <a:cs typeface="Arial"/>
              </a:rPr>
              <a:t>Discussion:</a:t>
            </a:r>
          </a:p>
          <a:p>
            <a:pPr marL="630238" marR="117475" lvl="1" indent="-230188" algn="just">
              <a:buFont typeface="Times New Roman" pitchFamily="16" charset="0"/>
              <a:buChar char="•"/>
              <a:tabLst>
                <a:tab pos="230188" algn="l"/>
              </a:tabLst>
            </a:pPr>
            <a:r>
              <a:rPr lang="en-US" sz="1600" spc="-5" dirty="0">
                <a:latin typeface="+mj-lt"/>
                <a:cs typeface="Arial"/>
              </a:rPr>
              <a:t>Vote:</a:t>
            </a: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7186403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May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2.1:  Policies and procedures (P&amp;Ps)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r>
              <a:rPr lang="en-US" altLang="en-US" dirty="0"/>
              <a:t>Slide </a:t>
            </a:r>
            <a:fld id="{005F356B-740E-4A28-9E01-F63036BF4BB0}" type="slidenum">
              <a:rPr lang="en-US" altLang="en-US"/>
              <a:pPr/>
              <a:t>35</a:t>
            </a:fld>
            <a:endParaRPr lang="en-US" altLang="en-US" dirty="0"/>
          </a:p>
        </p:txBody>
      </p:sp>
    </p:spTree>
    <p:extLst>
      <p:ext uri="{BB962C8B-B14F-4D97-AF65-F5344CB8AC3E}">
        <p14:creationId xmlns:p14="http://schemas.microsoft.com/office/powerpoint/2010/main" val="283568077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May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r>
              <a:rPr lang="en-US" altLang="en-US" dirty="0"/>
              <a:t>Slide </a:t>
            </a:r>
            <a:fld id="{005F356B-740E-4A28-9E01-F63036BF4BB0}" type="slidenum">
              <a:rPr lang="en-US" altLang="en-US"/>
              <a:pPr/>
              <a:t>36</a:t>
            </a:fld>
            <a:endParaRPr lang="en-US" alt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63466183"/>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May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Guidelines for IEEE SA Meetings</a:t>
            </a:r>
          </a:p>
        </p:txBody>
      </p:sp>
      <p:sp>
        <p:nvSpPr>
          <p:cNvPr id="2" name="Slide Number Placeholder 1"/>
          <p:cNvSpPr>
            <a:spLocks noGrp="1"/>
          </p:cNvSpPr>
          <p:nvPr>
            <p:ph type="sldNum" sz="quarter" idx="12"/>
          </p:nvPr>
        </p:nvSpPr>
        <p:spPr>
          <a:xfrm>
            <a:off x="5643033" y="6475414"/>
            <a:ext cx="910167" cy="363537"/>
          </a:xfrm>
        </p:spPr>
        <p:txBody>
          <a:bodyPr/>
          <a:lstStyle/>
          <a:p>
            <a:r>
              <a:rPr lang="en-US" altLang="en-US"/>
              <a:t>Slide </a:t>
            </a:r>
            <a:fld id="{005F356B-740E-4A28-9E01-F63036BF4BB0}" type="slidenum">
              <a:rPr lang="en-US" altLang="en-US"/>
              <a:pPr/>
              <a:t>37</a:t>
            </a:fld>
            <a:endParaRPr lang="en-US" alt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http://standards.ieee.org/develop/policies/antitrust.pdf</a:t>
            </a:r>
            <a:r>
              <a:rPr lang="en-US" altLang="en-US" sz="1600" b="1" dirty="0">
                <a:solidFill>
                  <a:schemeClr val="tx1"/>
                </a:solidFill>
                <a:latin typeface="+mj-lt"/>
                <a:cs typeface="Arial" panose="020B0604020202020204" pitchFamily="34" charset="0"/>
              </a:rPr>
              <a:t> </a:t>
            </a: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551304818"/>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US" altLang="en-US" dirty="0"/>
              <a:t>Slide </a:t>
            </a:r>
            <a:fld id="{005F356B-740E-4A28-9E01-F63036BF4BB0}" type="slidenum">
              <a:rPr lang="en-US" altLang="en-US"/>
              <a:pPr/>
              <a:t>38</a:t>
            </a:fld>
            <a:endParaRPr lang="en-US" altLang="en-US" dirty="0"/>
          </a:p>
        </p:txBody>
      </p:sp>
      <p:sp>
        <p:nvSpPr>
          <p:cNvPr id="6" name="Date Placeholder 5"/>
          <p:cNvSpPr>
            <a:spLocks noGrp="1"/>
          </p:cNvSpPr>
          <p:nvPr>
            <p:ph type="dt" idx="15"/>
          </p:nvPr>
        </p:nvSpPr>
        <p:spPr>
          <a:xfrm>
            <a:off x="990600" y="336550"/>
            <a:ext cx="3048000" cy="273050"/>
          </a:xfrm>
        </p:spPr>
        <p:txBody>
          <a:bodyPr/>
          <a:lstStyle/>
          <a:p>
            <a:r>
              <a:rPr lang="en-US" dirty="0"/>
              <a:t>May 2025</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49445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US" altLang="en-US" dirty="0"/>
              <a:t>Slide </a:t>
            </a:r>
            <a:fld id="{005F356B-740E-4A28-9E01-F63036BF4BB0}" type="slidenum">
              <a:rPr lang="en-US" altLang="en-US"/>
              <a:pPr/>
              <a:t>39</a:t>
            </a:fld>
            <a:endParaRPr lang="en-US" altLang="en-US" dirty="0"/>
          </a:p>
        </p:txBody>
      </p:sp>
      <p:sp>
        <p:nvSpPr>
          <p:cNvPr id="6" name="Date Placeholder 5"/>
          <p:cNvSpPr>
            <a:spLocks noGrp="1"/>
          </p:cNvSpPr>
          <p:nvPr>
            <p:ph type="dt" idx="15"/>
          </p:nvPr>
        </p:nvSpPr>
        <p:spPr>
          <a:xfrm>
            <a:off x="990600" y="336550"/>
            <a:ext cx="3048000" cy="273050"/>
          </a:xfrm>
        </p:spPr>
        <p:txBody>
          <a:bodyPr/>
          <a:lstStyle/>
          <a:p>
            <a:r>
              <a:rPr lang="en-US" dirty="0"/>
              <a:t>May 2025</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1340844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89013" y="336550"/>
            <a:ext cx="2211387" cy="273050"/>
          </a:xfrm>
          <a:noFill/>
        </p:spPr>
        <p:txBody>
          <a:bodyPr/>
          <a:lstStyle/>
          <a:p>
            <a:r>
              <a:rPr lang="en-US" dirty="0"/>
              <a:t>May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Registration is required to attend this meeting </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b="1" u="sng" dirty="0">
              <a:solidFill>
                <a:srgbClr val="FF0000"/>
              </a:solidFill>
              <a:cs typeface="Arial"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The 2025 May IEEE 802 wireless interim session is held mixed mode via a paid registration fee, from 11 May 2025 to 16 May 2025.		</a:t>
            </a: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This meeting is part of the IEEE 802 wireless interim.  It is an credited session.</a:t>
            </a: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You must pay the registration fee whether attending in-person or remotely.  If you have not already done so, register at: </a:t>
            </a:r>
          </a:p>
          <a:p>
            <a:pPr marL="1028700" lvl="1" algn="just">
              <a:spcAft>
                <a:spcPts val="0"/>
              </a:spcAft>
              <a:buFont typeface="Arial" panose="020B0604020202020204" pitchFamily="34" charset="0"/>
              <a:buChar char="•"/>
              <a:defRPr/>
            </a:pPr>
            <a:r>
              <a:rPr lang="en-US" altLang="en-US" sz="1800" b="1" dirty="0">
                <a:solidFill>
                  <a:srgbClr val="FF0000"/>
                </a:solidFill>
                <a:latin typeface="+mj-lt"/>
                <a:cs typeface="Arial" panose="020B0604020202020204" pitchFamily="34" charset="0"/>
                <a:hlinkClick r:id="rId3"/>
              </a:rPr>
              <a:t>https://touchpoint.eventsair.com/2025-may-ieee-802-wireless-interim-session</a:t>
            </a:r>
            <a:r>
              <a:rPr lang="en-US" altLang="en-US" sz="1800" b="1" dirty="0">
                <a:solidFill>
                  <a:srgbClr val="FF0000"/>
                </a:solidFill>
                <a:latin typeface="+mj-lt"/>
                <a:cs typeface="Arial" panose="020B0604020202020204" pitchFamily="34" charset="0"/>
              </a:rPr>
              <a:t> </a:t>
            </a:r>
          </a:p>
          <a:p>
            <a:pPr lvl="1" indent="0" algn="just">
              <a:spcAft>
                <a:spcPts val="0"/>
              </a:spcAft>
              <a:defRPr/>
            </a:pPr>
            <a:endParaRPr lang="en-US" altLang="en-US" sz="1800" b="1" dirty="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If you do not intend to register for this session you must leave this meeting and, if you have logged attendance on </a:t>
            </a:r>
            <a:r>
              <a:rPr lang="en-US" altLang="en-US" sz="1800" b="1" dirty="0">
                <a:solidFill>
                  <a:schemeClr val="tx1"/>
                </a:solidFill>
                <a:latin typeface="+mj-lt"/>
                <a:cs typeface="Arial" panose="020B0604020202020204" pitchFamily="34" charset="0"/>
                <a:hlinkClick r:id="rId4"/>
              </a:rPr>
              <a:t>IMAT</a:t>
            </a:r>
            <a:r>
              <a:rPr lang="en-US" altLang="en-US" sz="1800" b="1" dirty="0">
                <a:solidFill>
                  <a:schemeClr val="tx1"/>
                </a:solidFill>
                <a:latin typeface="+mj-lt"/>
                <a:cs typeface="Arial" panose="020B0604020202020204" pitchFamily="34" charset="0"/>
              </a:rPr>
              <a:t>, please email the 802.18 chair or a vice chair to have your attendance cancelled</a:t>
            </a:r>
          </a:p>
          <a:p>
            <a:pPr marL="284163"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At conclusion of each of the 802.18 meetings this week, the </a:t>
            </a:r>
            <a:r>
              <a:rPr lang="en-US" altLang="en-US" sz="1800" b="1" dirty="0" err="1">
                <a:solidFill>
                  <a:schemeClr val="tx1"/>
                </a:solidFill>
                <a:latin typeface="+mj-lt"/>
                <a:cs typeface="Arial" panose="020B0604020202020204" pitchFamily="34" charset="0"/>
              </a:rPr>
              <a:t>Webex</a:t>
            </a:r>
            <a:r>
              <a:rPr lang="en-US" altLang="en-US" sz="1800" b="1" dirty="0">
                <a:solidFill>
                  <a:schemeClr val="tx1"/>
                </a:solidFill>
                <a:latin typeface="+mj-lt"/>
                <a:cs typeface="Arial" panose="020B0604020202020204" pitchFamily="34" charset="0"/>
              </a:rPr>
              <a:t> log and IMAT will be reviewed.  No payment, become deadbeat and lose voting rights in all groups, after 60-day grace. </a:t>
            </a:r>
          </a:p>
          <a:p>
            <a:pPr marL="284163" lvl="1"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a:spcAft>
                <a:spcPts val="0"/>
              </a:spcAft>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819447716"/>
      </p:ext>
    </p:extLst>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US" altLang="en-US" dirty="0"/>
              <a:t>Slide </a:t>
            </a:r>
            <a:fld id="{005F356B-740E-4A28-9E01-F63036BF4BB0}" type="slidenum">
              <a:rPr lang="en-US" altLang="en-US"/>
              <a:pPr/>
              <a:t>40</a:t>
            </a:fld>
            <a:endParaRPr lang="en-US" altLang="en-US" dirty="0"/>
          </a:p>
        </p:txBody>
      </p:sp>
      <p:sp>
        <p:nvSpPr>
          <p:cNvPr id="6" name="Date Placeholder 5"/>
          <p:cNvSpPr>
            <a:spLocks noGrp="1"/>
          </p:cNvSpPr>
          <p:nvPr>
            <p:ph type="dt" idx="15"/>
          </p:nvPr>
        </p:nvSpPr>
        <p:spPr>
          <a:xfrm>
            <a:off x="990600" y="336550"/>
            <a:ext cx="3048000" cy="273050"/>
          </a:xfrm>
        </p:spPr>
        <p:txBody>
          <a:bodyPr/>
          <a:lstStyle/>
          <a:p>
            <a:r>
              <a:rPr lang="en-US" dirty="0"/>
              <a:t>May 2025</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3831361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May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2.2:  Meeting decorum and reminders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9" name="Slide Number Placeholder 3"/>
          <p:cNvSpPr>
            <a:spLocks noGrp="1"/>
          </p:cNvSpPr>
          <p:nvPr>
            <p:ph type="sldNum" idx="12"/>
          </p:nvPr>
        </p:nvSpPr>
        <p:spPr>
          <a:xfrm>
            <a:off x="5689601" y="6475414"/>
            <a:ext cx="808567" cy="363537"/>
          </a:xfrm>
        </p:spPr>
        <p:txBody>
          <a:bodyPr/>
          <a:lstStyle/>
          <a:p>
            <a:r>
              <a:rPr lang="en-US" altLang="en-US" dirty="0"/>
              <a:t>Slide </a:t>
            </a:r>
            <a:fld id="{005F356B-740E-4A28-9E01-F63036BF4BB0}" type="slidenum">
              <a:rPr lang="en-US" altLang="en-US"/>
              <a:pPr/>
              <a:t>41</a:t>
            </a:fld>
            <a:endParaRPr lang="en-US" altLang="en-US" dirty="0"/>
          </a:p>
        </p:txBody>
      </p:sp>
    </p:spTree>
    <p:extLst>
      <p:ext uri="{BB962C8B-B14F-4D97-AF65-F5344CB8AC3E}">
        <p14:creationId xmlns:p14="http://schemas.microsoft.com/office/powerpoint/2010/main" val="30074117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Recording attendance and meeting reminders</a:t>
            </a:r>
            <a:endParaRPr lang="en-US" sz="2800" dirty="0">
              <a:solidFill>
                <a:schemeClr val="tx1"/>
              </a:solidFill>
            </a:endParaRPr>
          </a:p>
        </p:txBody>
      </p:sp>
      <p:sp>
        <p:nvSpPr>
          <p:cNvPr id="10" name="Content Placeholder 2"/>
          <p:cNvSpPr>
            <a:spLocks noGrp="1"/>
          </p:cNvSpPr>
          <p:nvPr>
            <p:ph idx="1"/>
          </p:nvPr>
        </p:nvSpPr>
        <p:spPr>
          <a:xfrm>
            <a:off x="914400" y="1525587"/>
            <a:ext cx="10475384" cy="4722813"/>
          </a:xfrm>
        </p:spPr>
        <p:txBody>
          <a:bodyPr/>
          <a:lstStyle/>
          <a:p>
            <a:pPr marL="230188" marR="117475" indent="-230188" algn="just">
              <a:buChar char="•"/>
              <a:tabLst>
                <a:tab pos="230188" algn="l"/>
              </a:tabLst>
            </a:pPr>
            <a:r>
              <a:rPr lang="en-US" sz="1800" spc="-5" dirty="0">
                <a:cs typeface="Arial"/>
              </a:rPr>
              <a:t>Recording attendance:</a:t>
            </a:r>
          </a:p>
          <a:p>
            <a:pPr marL="630238" marR="117475" lvl="1" indent="-230188" algn="just">
              <a:spcBef>
                <a:spcPts val="600"/>
              </a:spcBef>
              <a:buChar char="•"/>
              <a:tabLst>
                <a:tab pos="230188" algn="l"/>
              </a:tabLst>
            </a:pPr>
            <a:r>
              <a:rPr lang="en-US" sz="1600" spc="-5" dirty="0">
                <a:solidFill>
                  <a:schemeClr val="tx1"/>
                </a:solidFill>
                <a:cs typeface="Arial"/>
              </a:rPr>
              <a:t>IMAT is used for this session</a:t>
            </a:r>
          </a:p>
          <a:p>
            <a:pPr marL="1030288" marR="117475" lvl="2" indent="-230188" algn="just">
              <a:spcBef>
                <a:spcPts val="0"/>
              </a:spcBef>
              <a:buChar char="•"/>
              <a:tabLst>
                <a:tab pos="230188" algn="l"/>
              </a:tabLst>
            </a:pPr>
            <a:r>
              <a:rPr lang="en-US" sz="1600" spc="-5" dirty="0">
                <a:solidFill>
                  <a:srgbClr val="FF0000"/>
                </a:solidFill>
                <a:cs typeface="Arial"/>
                <a:hlinkClick r:id="rId3"/>
              </a:rPr>
              <a:t>https://imat.ieee.org/my-site/home</a:t>
            </a:r>
            <a:endParaRPr lang="en-US" sz="1600" spc="-5" dirty="0">
              <a:solidFill>
                <a:srgbClr val="FF0000"/>
              </a:solidFill>
              <a:cs typeface="Arial"/>
            </a:endParaRPr>
          </a:p>
          <a:p>
            <a:pPr marL="230188" marR="117475" indent="-230188" algn="just">
              <a:buFont typeface="Times New Roman" pitchFamily="16" charset="0"/>
              <a:buChar char="•"/>
              <a:tabLst>
                <a:tab pos="230188" algn="l"/>
              </a:tabLst>
            </a:pPr>
            <a:endParaRPr lang="en-US" sz="1800" spc="-5" dirty="0">
              <a:cs typeface="Arial"/>
            </a:endParaRPr>
          </a:p>
          <a:p>
            <a:pPr marL="230188" marR="117475" indent="-230188" algn="just">
              <a:buFont typeface="Times New Roman" pitchFamily="16" charset="0"/>
              <a:buChar char="•"/>
              <a:tabLst>
                <a:tab pos="230188" algn="l"/>
              </a:tabLst>
            </a:pPr>
            <a:r>
              <a:rPr lang="en-US" sz="1800" spc="-5" dirty="0">
                <a:cs typeface="Arial"/>
              </a:rPr>
              <a:t>Meeting reminders</a:t>
            </a:r>
            <a:endParaRPr lang="en-US" sz="1600" spc="-5" dirty="0">
              <a:cs typeface="Arial"/>
            </a:endParaRPr>
          </a:p>
          <a:p>
            <a:pPr marL="630238" marR="117475" lvl="1" indent="-230188" algn="just">
              <a:spcBef>
                <a:spcPts val="600"/>
              </a:spcBef>
              <a:buChar char="•"/>
              <a:tabLst>
                <a:tab pos="230188" algn="l"/>
              </a:tabLst>
            </a:pPr>
            <a:r>
              <a:rPr lang="en-US" sz="1600" spc="-5" dirty="0">
                <a:cs typeface="Arial"/>
              </a:rPr>
              <a:t>Please ensure that the following information is listed correctly when joining the </a:t>
            </a:r>
            <a:r>
              <a:rPr lang="en-US" sz="1600" spc="-5" dirty="0" err="1">
                <a:cs typeface="Arial"/>
              </a:rPr>
              <a:t>Webex</a:t>
            </a:r>
            <a:r>
              <a:rPr lang="en-US" sz="1600" spc="-5" dirty="0">
                <a:cs typeface="Arial"/>
              </a:rPr>
              <a:t> call: “FIRST NAME LAST NAME, Affiliation” </a:t>
            </a:r>
          </a:p>
          <a:p>
            <a:pPr marL="630238" marR="117475" lvl="1" indent="-230188" algn="just">
              <a:spcBef>
                <a:spcPts val="600"/>
              </a:spcBef>
              <a:buChar char="•"/>
              <a:tabLst>
                <a:tab pos="230188" algn="l"/>
              </a:tabLst>
            </a:pPr>
            <a:r>
              <a:rPr lang="en-US" sz="1600" spc="-5" dirty="0">
                <a:cs typeface="Arial"/>
              </a:rPr>
              <a:t>Remember to mute when not speaking, thank you</a:t>
            </a:r>
          </a:p>
          <a:p>
            <a:pPr marL="630238" marR="117475" lvl="1" indent="-230188" algn="just">
              <a:spcBef>
                <a:spcPts val="600"/>
              </a:spcBef>
              <a:buChar char="•"/>
              <a:tabLst>
                <a:tab pos="230188" algn="l"/>
              </a:tabLst>
            </a:pPr>
            <a:r>
              <a:rPr lang="en-US" sz="1600" spc="-5" dirty="0">
                <a:solidFill>
                  <a:srgbClr val="FF0000"/>
                </a:solidFill>
                <a:cs typeface="Arial"/>
              </a:rPr>
              <a:t>Press are required (i.e., anyone reporting publicly on this meeting) to announce their presence (per IEEE SA Standards Board Operations Manual)</a:t>
            </a:r>
          </a:p>
          <a:p>
            <a:pPr marL="630238" marR="117475" lvl="1" indent="-230188" algn="just">
              <a:spcBef>
                <a:spcPts val="600"/>
              </a:spcBef>
              <a:buChar char="•"/>
              <a:tabLst>
                <a:tab pos="230188" algn="l"/>
              </a:tabLst>
            </a:pPr>
            <a:endParaRPr lang="en-US" sz="1600" spc="-5" dirty="0">
              <a:latin typeface="+mj-lt"/>
              <a:cs typeface="Arial"/>
            </a:endParaRP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May 2025</a:t>
            </a:r>
            <a:endParaRPr lang="en-GB" dirty="0"/>
          </a:p>
        </p:txBody>
      </p:sp>
    </p:spTree>
    <p:extLst>
      <p:ext uri="{BB962C8B-B14F-4D97-AF65-F5344CB8AC3E}">
        <p14:creationId xmlns:p14="http://schemas.microsoft.com/office/powerpoint/2010/main" val="376126901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logistics</a:t>
            </a: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a:solidFill>
                  <a:schemeClr val="tx1"/>
                </a:solidFill>
                <a:latin typeface="Times New Roman" panose="02020603050405020304" pitchFamily="18" charset="0"/>
                <a:ea typeface="Times New Roman" panose="02020603050405020304" pitchFamily="18" charset="0"/>
              </a:rPr>
              <a:t>Mixed-mode meeting</a:t>
            </a:r>
          </a:p>
          <a:p>
            <a:pPr marL="630238" marR="117475" lvl="1" indent="-230188" algn="just">
              <a:buFont typeface="Times New Roman" pitchFamily="16" charset="0"/>
              <a:buChar char="•"/>
              <a:tabLst>
                <a:tab pos="230188" algn="l"/>
              </a:tabLst>
            </a:pPr>
            <a:r>
              <a:rPr lang="en-US" sz="1600" spc="-5" dirty="0">
                <a:cs typeface="Arial"/>
              </a:rPr>
              <a:t>In person:   </a:t>
            </a:r>
          </a:p>
          <a:p>
            <a:pPr marL="1030288" marR="117475" lvl="2" indent="-230188" algn="just">
              <a:buFont typeface="Times New Roman" pitchFamily="16" charset="0"/>
              <a:buChar char="•"/>
              <a:tabLst>
                <a:tab pos="230188" algn="l"/>
              </a:tabLst>
            </a:pPr>
            <a:r>
              <a:rPr lang="en-US" sz="1400" spc="-5" dirty="0">
                <a:cs typeface="Arial"/>
              </a:rPr>
              <a:t>The meeting venue is Warsaw Presidential Hotel, Warsaw, Poland</a:t>
            </a:r>
            <a:r>
              <a:rPr lang="en-US" sz="1400" dirty="0"/>
              <a:t>.</a:t>
            </a:r>
            <a:endParaRPr lang="en-US" sz="1400" spc="-5" dirty="0">
              <a:cs typeface="Arial"/>
            </a:endParaRPr>
          </a:p>
          <a:p>
            <a:pPr marL="1030288" marR="117475" lvl="2" indent="-230188" algn="just">
              <a:buFont typeface="Times New Roman" pitchFamily="16" charset="0"/>
              <a:buChar char="•"/>
              <a:tabLst>
                <a:tab pos="230188" algn="l"/>
              </a:tabLst>
            </a:pPr>
            <a:r>
              <a:rPr lang="en-US" sz="1400" spc="-5" dirty="0">
                <a:solidFill>
                  <a:schemeClr val="tx1"/>
                </a:solidFill>
                <a:cs typeface="Arial"/>
              </a:rPr>
              <a:t>Must</a:t>
            </a:r>
            <a:r>
              <a:rPr lang="en-US" sz="1400" spc="-5" dirty="0">
                <a:solidFill>
                  <a:srgbClr val="FF0000"/>
                </a:solidFill>
                <a:cs typeface="Arial"/>
              </a:rPr>
              <a:t> </a:t>
            </a:r>
            <a:r>
              <a:rPr lang="en-US" sz="1400" spc="-5" dirty="0">
                <a:cs typeface="Arial"/>
              </a:rPr>
              <a:t>join the meeting via </a:t>
            </a:r>
            <a:r>
              <a:rPr lang="en-US" sz="1400" spc="-5" dirty="0" err="1">
                <a:cs typeface="Arial"/>
              </a:rPr>
              <a:t>Webex</a:t>
            </a:r>
            <a:r>
              <a:rPr lang="en-US" sz="1400" spc="-5" dirty="0">
                <a:cs typeface="Arial"/>
              </a:rPr>
              <a:t> for queue and voting management (see below) </a:t>
            </a:r>
            <a:r>
              <a:rPr lang="en-US" sz="1400" spc="-5" dirty="0">
                <a:solidFill>
                  <a:srgbClr val="FF0000"/>
                </a:solidFill>
                <a:cs typeface="Arial"/>
              </a:rPr>
              <a:t>with audio and video disabled</a:t>
            </a:r>
            <a:r>
              <a:rPr lang="en-US" sz="1400" spc="-5" dirty="0">
                <a:cs typeface="Arial"/>
              </a:rPr>
              <a:t>.</a:t>
            </a:r>
            <a:endParaRPr lang="en-US" sz="1200" spc="-5" dirty="0">
              <a:cs typeface="Arial"/>
            </a:endParaRPr>
          </a:p>
          <a:p>
            <a:pPr marL="630238" marR="117475" lvl="1" indent="-230188" algn="just">
              <a:buFont typeface="Times New Roman" pitchFamily="16" charset="0"/>
              <a:buChar char="•"/>
              <a:tabLst>
                <a:tab pos="230188" algn="l"/>
              </a:tabLst>
            </a:pPr>
            <a:r>
              <a:rPr lang="en-US" sz="1600" spc="-5" dirty="0">
                <a:cs typeface="Arial"/>
              </a:rPr>
              <a:t>Remote:  </a:t>
            </a:r>
          </a:p>
          <a:p>
            <a:pPr marL="1030288" marR="117475" lvl="2" indent="-230188" algn="just">
              <a:buFont typeface="Times New Roman" pitchFamily="16" charset="0"/>
              <a:buChar char="•"/>
              <a:tabLst>
                <a:tab pos="230188" algn="l"/>
              </a:tabLst>
            </a:pPr>
            <a:r>
              <a:rPr lang="en-US" sz="1400" spc="-5" dirty="0">
                <a:cs typeface="Arial"/>
              </a:rPr>
              <a:t>Join the meeting via </a:t>
            </a:r>
            <a:r>
              <a:rPr lang="en-US" sz="1400" spc="-5" dirty="0" err="1">
                <a:cs typeface="Arial"/>
              </a:rPr>
              <a:t>Webex</a:t>
            </a:r>
            <a:r>
              <a:rPr lang="en-US" sz="1400" spc="-5" dirty="0">
                <a:cs typeface="Arial"/>
              </a:rPr>
              <a:t> </a:t>
            </a:r>
            <a:r>
              <a:rPr lang="en-US" sz="1400" spc="-5" dirty="0">
                <a:solidFill>
                  <a:srgbClr val="FF0000"/>
                </a:solidFill>
                <a:cs typeface="Arial"/>
              </a:rPr>
              <a:t>with video disabled</a:t>
            </a:r>
            <a:r>
              <a:rPr lang="en-US" sz="1400" spc="-5" dirty="0">
                <a:cs typeface="Arial"/>
              </a:rPr>
              <a:t>. </a:t>
            </a:r>
          </a:p>
          <a:p>
            <a:pPr marL="1030288" marR="117475" lvl="2" indent="-230188" algn="just">
              <a:buFont typeface="Times New Roman" pitchFamily="16" charset="0"/>
              <a:buChar char="•"/>
              <a:tabLst>
                <a:tab pos="230188" algn="l"/>
              </a:tabLst>
            </a:pPr>
            <a:r>
              <a:rPr lang="en-US" sz="1400" spc="-5" dirty="0">
                <a:cs typeface="Arial"/>
              </a:rPr>
              <a:t>Set your audio as “Music mode”.  Refer to the </a:t>
            </a:r>
            <a:r>
              <a:rPr lang="en-US" sz="1400" spc="-5" dirty="0">
                <a:cs typeface="Arial"/>
                <a:hlinkClick r:id="rId3"/>
              </a:rPr>
              <a:t>slide deck</a:t>
            </a:r>
            <a:r>
              <a:rPr lang="en-US" sz="1400" spc="-5" dirty="0">
                <a:cs typeface="Arial"/>
              </a:rPr>
              <a:t> of the mixed-mode meeting AV training for details.</a:t>
            </a:r>
          </a:p>
          <a:p>
            <a:pPr marL="630238" marR="117475" lvl="1" indent="-230188" algn="just">
              <a:buFont typeface="Times New Roman" pitchFamily="16" charset="0"/>
              <a:buChar char="•"/>
              <a:tabLst>
                <a:tab pos="230188" algn="l"/>
              </a:tabLst>
            </a:pPr>
            <a:r>
              <a:rPr lang="en-US" sz="1600" dirty="0">
                <a:solidFill>
                  <a:schemeClr val="tx1"/>
                </a:solidFill>
                <a:cs typeface="Arial" panose="020B0604020202020204" pitchFamily="34" charset="0"/>
              </a:rPr>
              <a:t>Call-in info </a:t>
            </a:r>
          </a:p>
          <a:p>
            <a:pPr marL="1030288" marR="117475" lvl="2" indent="-230188" algn="just">
              <a:buFont typeface="Times New Roman" pitchFamily="16" charset="0"/>
              <a:buChar char="•"/>
              <a:tabLst>
                <a:tab pos="230188" algn="l"/>
              </a:tabLst>
            </a:pPr>
            <a:r>
              <a:rPr lang="en-US" sz="1400" dirty="0">
                <a:solidFill>
                  <a:schemeClr val="tx1"/>
                </a:solidFill>
                <a:cs typeface="Arial" panose="020B0604020202020204" pitchFamily="34" charset="0"/>
              </a:rPr>
              <a:t>Available at </a:t>
            </a:r>
            <a:r>
              <a:rPr lang="en-US" sz="1400" dirty="0">
                <a:solidFill>
                  <a:schemeClr val="tx1"/>
                </a:solidFill>
                <a:cs typeface="Arial" panose="020B0604020202020204" pitchFamily="34" charset="0"/>
                <a:hlinkClick r:id="rId4"/>
              </a:rPr>
              <a:t>Google Calendar</a:t>
            </a:r>
            <a:endParaRPr lang="en-US" sz="1400" spc="-5" dirty="0">
              <a:cs typeface="Arial"/>
            </a:endParaRPr>
          </a:p>
          <a:p>
            <a:pPr marL="630238" marR="117475" lvl="1" indent="-230188" algn="just">
              <a:buClrTx/>
              <a:buFont typeface="Times New Roman" pitchFamily="16" charset="0"/>
              <a:buChar char="•"/>
              <a:tabLst>
                <a:tab pos="230188" algn="l"/>
              </a:tabLst>
            </a:pPr>
            <a:endParaRPr lang="en-US" sz="1600" dirty="0"/>
          </a:p>
          <a:p>
            <a:pPr marL="230188" marR="117475" indent="-230188" algn="just">
              <a:buFont typeface="Times New Roman" pitchFamily="16" charset="0"/>
              <a:buChar char="•"/>
              <a:tabLst>
                <a:tab pos="230188" algn="l"/>
              </a:tabLst>
            </a:pPr>
            <a:r>
              <a:rPr lang="en-US" sz="1800" dirty="0">
                <a:solidFill>
                  <a:schemeClr val="tx1"/>
                </a:solidFill>
                <a:latin typeface="Times New Roman" panose="02020603050405020304" pitchFamily="18" charset="0"/>
                <a:ea typeface="Times New Roman" panose="02020603050405020304" pitchFamily="18" charset="0"/>
              </a:rPr>
              <a:t>Queue management</a:t>
            </a:r>
          </a:p>
          <a:p>
            <a:pPr marL="630238" marR="117475" lvl="1" indent="-230188" algn="just">
              <a:buFont typeface="Times New Roman" pitchFamily="16" charset="0"/>
              <a:buChar char="•"/>
              <a:tabLst>
                <a:tab pos="230188" algn="l"/>
              </a:tabLst>
            </a:pPr>
            <a:r>
              <a:rPr lang="en-US" sz="1600" spc="-5" dirty="0">
                <a:solidFill>
                  <a:schemeClr val="tx1"/>
                </a:solidFill>
                <a:cs typeface="Arial"/>
              </a:rPr>
              <a:t>When you want to be on the queue for comment, please type “Q” or “q” in the </a:t>
            </a:r>
            <a:r>
              <a:rPr lang="en-US" sz="1600" spc="-5" dirty="0" err="1">
                <a:solidFill>
                  <a:schemeClr val="tx1"/>
                </a:solidFill>
                <a:cs typeface="Arial"/>
              </a:rPr>
              <a:t>Webex</a:t>
            </a:r>
            <a:r>
              <a:rPr lang="en-US" sz="1600" spc="-5" dirty="0">
                <a:solidFill>
                  <a:schemeClr val="tx1"/>
                </a:solidFill>
                <a:cs typeface="Arial"/>
              </a:rPr>
              <a:t> chat window </a:t>
            </a: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May 2025</a:t>
            </a:r>
            <a:endParaRPr lang="en-GB" dirty="0"/>
          </a:p>
        </p:txBody>
      </p:sp>
    </p:spTree>
    <p:extLst>
      <p:ext uri="{BB962C8B-B14F-4D97-AF65-F5344CB8AC3E}">
        <p14:creationId xmlns:p14="http://schemas.microsoft.com/office/powerpoint/2010/main" val="423928399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Reciprocal credit</a:t>
            </a: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a:solidFill>
                  <a:schemeClr val="tx1"/>
                </a:solidFill>
                <a:latin typeface="+mj-lt"/>
                <a:ea typeface="Times New Roman" panose="02020603050405020304" pitchFamily="18" charset="0"/>
              </a:rPr>
              <a:t>Reciprocal credit </a:t>
            </a:r>
            <a:r>
              <a:rPr lang="en-US" sz="1800" dirty="0">
                <a:solidFill>
                  <a:schemeClr val="tx1"/>
                </a:solidFill>
                <a:latin typeface="+mj-lt"/>
              </a:rPr>
              <a:t>is provided to IEEE 802.18 voters for attendance at IEEE 802.11 on Tuesday AM2 and Thursday AM1</a:t>
            </a:r>
          </a:p>
          <a:p>
            <a:pPr marL="630238" marR="117475" lvl="1" indent="-230188" algn="just">
              <a:buFont typeface="Times New Roman" pitchFamily="16" charset="0"/>
              <a:buChar char="•"/>
              <a:tabLst>
                <a:tab pos="230188" algn="l"/>
              </a:tabLst>
            </a:pPr>
            <a:r>
              <a:rPr lang="en-US" sz="1600" spc="-5" dirty="0">
                <a:latin typeface="+mj-lt"/>
                <a:cs typeface="Arial"/>
              </a:rPr>
              <a:t>The IEEE 802.11 and IEEE 802.18 officers audit the credited results for these time periods.</a:t>
            </a: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May 2025</a:t>
            </a:r>
            <a:endParaRPr lang="en-GB" dirty="0"/>
          </a:p>
        </p:txBody>
      </p:sp>
    </p:spTree>
    <p:extLst>
      <p:ext uri="{BB962C8B-B14F-4D97-AF65-F5344CB8AC3E}">
        <p14:creationId xmlns:p14="http://schemas.microsoft.com/office/powerpoint/2010/main" val="47629737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May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3:  Ongoing consultations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45</a:t>
            </a:fld>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61303761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29ABD71-41BB-899E-89DF-EE263C9E9401}"/>
            </a:ext>
          </a:extLst>
        </p:cNvPr>
        <p:cNvGrpSpPr/>
        <p:nvPr/>
      </p:nvGrpSpPr>
      <p:grpSpPr>
        <a:xfrm>
          <a:off x="0" y="0"/>
          <a:ext cx="0" cy="0"/>
          <a:chOff x="0" y="0"/>
          <a:chExt cx="0" cy="0"/>
        </a:xfrm>
      </p:grpSpPr>
      <p:sp>
        <p:nvSpPr>
          <p:cNvPr id="16390" name="Slide Number Placeholder 5">
            <a:extLst>
              <a:ext uri="{FF2B5EF4-FFF2-40B4-BE49-F238E27FC236}">
                <a16:creationId xmlns:a16="http://schemas.microsoft.com/office/drawing/2014/main" id="{A4FE9B91-2D72-AED3-EC25-1493763EA80A}"/>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46</a:t>
            </a:fld>
            <a:endParaRPr lang="en-US" altLang="en-US" sz="1200" b="0" dirty="0"/>
          </a:p>
        </p:txBody>
      </p:sp>
      <p:sp>
        <p:nvSpPr>
          <p:cNvPr id="8" name="Rectangle 2">
            <a:extLst>
              <a:ext uri="{FF2B5EF4-FFF2-40B4-BE49-F238E27FC236}">
                <a16:creationId xmlns:a16="http://schemas.microsoft.com/office/drawing/2014/main" id="{C4ED632D-BD58-F677-EFDB-DF1AB284E376}"/>
              </a:ext>
            </a:extLst>
          </p:cNvPr>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South Africa ICASA’s consultation re dynamic spectrum access (1)</a:t>
            </a:r>
          </a:p>
        </p:txBody>
      </p:sp>
      <p:sp>
        <p:nvSpPr>
          <p:cNvPr id="10" name="Content Placeholder 2">
            <a:extLst>
              <a:ext uri="{FF2B5EF4-FFF2-40B4-BE49-F238E27FC236}">
                <a16:creationId xmlns:a16="http://schemas.microsoft.com/office/drawing/2014/main" id="{4605D4B5-09BE-8101-F58B-5768B63DEB58}"/>
              </a:ext>
            </a:extLst>
          </p:cNvPr>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a:t>Consultation:  Draft regulations on dynamic spectrum access and opportunistic spectrum management in the innovation spectrum 3800-4200 MHz and 5925-6425 MHz</a:t>
            </a:r>
          </a:p>
          <a:p>
            <a:pPr marL="630238" marR="117475" lvl="1" indent="-230188" algn="just">
              <a:buChar char="•"/>
              <a:tabLst>
                <a:tab pos="230188" algn="l"/>
              </a:tabLst>
            </a:pPr>
            <a:r>
              <a:rPr lang="en-US" sz="1600" spc="-5" dirty="0">
                <a:cs typeface="Arial"/>
              </a:rPr>
              <a:t>Publication date:  30 March 2025</a:t>
            </a:r>
          </a:p>
          <a:p>
            <a:pPr marL="630238" marR="117475" lvl="1" indent="-230188" algn="just">
              <a:buChar char="•"/>
              <a:tabLst>
                <a:tab pos="230188" algn="l"/>
              </a:tabLst>
            </a:pPr>
            <a:r>
              <a:rPr lang="en-US" sz="1600" spc="-5" dirty="0">
                <a:cs typeface="Arial"/>
              </a:rPr>
              <a:t>Closing date for response:  30 May 2025</a:t>
            </a:r>
            <a:endParaRPr lang="en-US" sz="1800" spc="-5" dirty="0">
              <a:latin typeface="+mj-lt"/>
              <a:cs typeface="Arial"/>
            </a:endParaRPr>
          </a:p>
          <a:p>
            <a:pPr marL="230188" marR="117475" indent="-230188" algn="just">
              <a:spcBef>
                <a:spcPts val="1800"/>
              </a:spcBef>
              <a:buChar char="•"/>
              <a:tabLst>
                <a:tab pos="230188" algn="l"/>
              </a:tabLst>
            </a:pPr>
            <a:r>
              <a:rPr lang="en-US" sz="1800" spc="-5" dirty="0">
                <a:latin typeface="+mj-lt"/>
                <a:cs typeface="Arial"/>
              </a:rPr>
              <a:t>For details, please visit </a:t>
            </a:r>
            <a:endParaRPr lang="en-US" sz="16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dirty="0">
                <a:hlinkClick r:id="rId3"/>
              </a:rPr>
              <a:t>https://www.icasa.org.za/legislation-and-regulations/draft-regulations-on-the-dynamic-spectrum-access</a:t>
            </a:r>
            <a:r>
              <a:rPr lang="en-US" sz="1600" dirty="0"/>
              <a:t> </a:t>
            </a:r>
          </a:p>
          <a:p>
            <a:pPr marL="230188" marR="117475" indent="-230188" algn="just">
              <a:spcBef>
                <a:spcPts val="1800"/>
              </a:spcBef>
              <a:buChar char="•"/>
              <a:tabLst>
                <a:tab pos="230188" algn="l"/>
              </a:tabLst>
            </a:pPr>
            <a:r>
              <a:rPr lang="en-US" sz="1800" spc="-5" dirty="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a:cs typeface="Arial"/>
                <a:hlinkClick r:id="rId4"/>
              </a:rPr>
              <a:t>18-25/0050</a:t>
            </a:r>
            <a:endParaRPr lang="en-US" sz="1600" spc="-5" dirty="0">
              <a:cs typeface="Arial"/>
            </a:endParaRPr>
          </a:p>
          <a:p>
            <a:endParaRPr lang="en-US" b="0" dirty="0"/>
          </a:p>
          <a:p>
            <a:r>
              <a:rPr lang="en-US" sz="1100" b="0" dirty="0"/>
              <a:t> </a:t>
            </a:r>
            <a:endParaRPr lang="en-US" sz="1400" spc="-5" dirty="0">
              <a:latin typeface="+mj-lt"/>
              <a:cs typeface="Arial"/>
            </a:endParaRPr>
          </a:p>
        </p:txBody>
      </p:sp>
      <p:pic>
        <p:nvPicPr>
          <p:cNvPr id="9" name="Picture 8">
            <a:extLst>
              <a:ext uri="{FF2B5EF4-FFF2-40B4-BE49-F238E27FC236}">
                <a16:creationId xmlns:a16="http://schemas.microsoft.com/office/drawing/2014/main" id="{2E2DDC50-80AA-F474-320D-0EF945084E82}"/>
              </a:ext>
            </a:extLst>
          </p:cNvPr>
          <p:cNvPicPr>
            <a:picLocks noChangeAspect="1"/>
          </p:cNvPicPr>
          <p:nvPr/>
        </p:nvPicPr>
        <p:blipFill>
          <a:blip r:embed="rId5"/>
          <a:stretch>
            <a:fillRect/>
          </a:stretch>
        </p:blipFill>
        <p:spPr>
          <a:xfrm>
            <a:off x="7162800" y="6452587"/>
            <a:ext cx="4334632" cy="329213"/>
          </a:xfrm>
          <a:prstGeom prst="rect">
            <a:avLst/>
          </a:prstGeom>
        </p:spPr>
      </p:pic>
      <p:sp>
        <p:nvSpPr>
          <p:cNvPr id="3" name="Date Placeholder 1">
            <a:extLst>
              <a:ext uri="{FF2B5EF4-FFF2-40B4-BE49-F238E27FC236}">
                <a16:creationId xmlns:a16="http://schemas.microsoft.com/office/drawing/2014/main" id="{52F43620-2B8C-9A04-B8C1-B7B04CEC539E}"/>
              </a:ext>
            </a:extLst>
          </p:cNvPr>
          <p:cNvSpPr>
            <a:spLocks noGrp="1"/>
          </p:cNvSpPr>
          <p:nvPr>
            <p:ph type="dt" idx="15"/>
          </p:nvPr>
        </p:nvSpPr>
        <p:spPr>
          <a:xfrm>
            <a:off x="914400" y="336550"/>
            <a:ext cx="3048000" cy="273050"/>
          </a:xfrm>
        </p:spPr>
        <p:txBody>
          <a:bodyPr/>
          <a:lstStyle/>
          <a:p>
            <a:r>
              <a:rPr lang="en-US" dirty="0"/>
              <a:t> May 2025</a:t>
            </a:r>
            <a:endParaRPr lang="en-GB" dirty="0"/>
          </a:p>
        </p:txBody>
      </p:sp>
    </p:spTree>
    <p:extLst>
      <p:ext uri="{BB962C8B-B14F-4D97-AF65-F5344CB8AC3E}">
        <p14:creationId xmlns:p14="http://schemas.microsoft.com/office/powerpoint/2010/main" val="160138359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2F13E4-2D9F-AC99-E198-82607FCAD532}"/>
            </a:ext>
          </a:extLst>
        </p:cNvPr>
        <p:cNvGrpSpPr/>
        <p:nvPr/>
      </p:nvGrpSpPr>
      <p:grpSpPr>
        <a:xfrm>
          <a:off x="0" y="0"/>
          <a:ext cx="0" cy="0"/>
          <a:chOff x="0" y="0"/>
          <a:chExt cx="0" cy="0"/>
        </a:xfrm>
      </p:grpSpPr>
      <p:sp>
        <p:nvSpPr>
          <p:cNvPr id="16390" name="Slide Number Placeholder 5">
            <a:extLst>
              <a:ext uri="{FF2B5EF4-FFF2-40B4-BE49-F238E27FC236}">
                <a16:creationId xmlns:a16="http://schemas.microsoft.com/office/drawing/2014/main" id="{6B63D4FD-52DB-04E4-F053-325D9C8A490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47</a:t>
            </a:fld>
            <a:endParaRPr lang="en-US" altLang="en-US" sz="1200" b="0" dirty="0"/>
          </a:p>
        </p:txBody>
      </p:sp>
      <p:pic>
        <p:nvPicPr>
          <p:cNvPr id="9" name="Picture 8">
            <a:extLst>
              <a:ext uri="{FF2B5EF4-FFF2-40B4-BE49-F238E27FC236}">
                <a16:creationId xmlns:a16="http://schemas.microsoft.com/office/drawing/2014/main" id="{900283FB-2267-CF65-4946-F4F84561A0C3}"/>
              </a:ext>
            </a:extLst>
          </p:cNvPr>
          <p:cNvPicPr>
            <a:picLocks noChangeAspect="1"/>
          </p:cNvPicPr>
          <p:nvPr/>
        </p:nvPicPr>
        <p:blipFill>
          <a:blip r:embed="rId3"/>
          <a:stretch>
            <a:fillRect/>
          </a:stretch>
        </p:blipFill>
        <p:spPr>
          <a:xfrm>
            <a:off x="7162800" y="6452587"/>
            <a:ext cx="4334632" cy="329213"/>
          </a:xfrm>
          <a:prstGeom prst="rect">
            <a:avLst/>
          </a:prstGeom>
        </p:spPr>
      </p:pic>
      <p:sp>
        <p:nvSpPr>
          <p:cNvPr id="3" name="Date Placeholder 1">
            <a:extLst>
              <a:ext uri="{FF2B5EF4-FFF2-40B4-BE49-F238E27FC236}">
                <a16:creationId xmlns:a16="http://schemas.microsoft.com/office/drawing/2014/main" id="{3F03B4E8-E8BA-AF9C-12C1-74609D0F9615}"/>
              </a:ext>
            </a:extLst>
          </p:cNvPr>
          <p:cNvSpPr>
            <a:spLocks noGrp="1"/>
          </p:cNvSpPr>
          <p:nvPr>
            <p:ph type="dt" idx="15"/>
          </p:nvPr>
        </p:nvSpPr>
        <p:spPr>
          <a:xfrm>
            <a:off x="914400" y="336550"/>
            <a:ext cx="3048000" cy="273050"/>
          </a:xfrm>
        </p:spPr>
        <p:txBody>
          <a:bodyPr/>
          <a:lstStyle/>
          <a:p>
            <a:r>
              <a:rPr lang="en-US" dirty="0"/>
              <a:t> May 2025</a:t>
            </a:r>
            <a:endParaRPr lang="en-GB" dirty="0"/>
          </a:p>
        </p:txBody>
      </p:sp>
      <p:sp>
        <p:nvSpPr>
          <p:cNvPr id="5" name="Content Placeholder 2">
            <a:extLst>
              <a:ext uri="{FF2B5EF4-FFF2-40B4-BE49-F238E27FC236}">
                <a16:creationId xmlns:a16="http://schemas.microsoft.com/office/drawing/2014/main" id="{2625068A-0703-C3AC-0FB3-65425CC02DDF}"/>
              </a:ext>
            </a:extLst>
          </p:cNvPr>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Motion #5 (Technical):  Move to approve document </a:t>
            </a:r>
            <a:r>
              <a:rPr lang="en-GB" sz="1800" dirty="0">
                <a:solidFill>
                  <a:schemeClr val="accent2"/>
                </a:solidFill>
              </a:rPr>
              <a:t>18-25/0050r0 [Placeholder] </a:t>
            </a:r>
            <a:r>
              <a:rPr lang="en-US" sz="1800" spc="-5" dirty="0">
                <a:cs typeface="Arial"/>
              </a:rPr>
              <a:t>in response to the </a:t>
            </a:r>
            <a:r>
              <a:rPr lang="en-US" sz="1800" dirty="0">
                <a:effectLst/>
                <a:latin typeface="Times New Roman" panose="02020603050405020304" pitchFamily="18" charset="0"/>
                <a:ea typeface="Arial Unicode MS"/>
              </a:rPr>
              <a:t>Independent Communications Authority of South Africa</a:t>
            </a:r>
            <a:r>
              <a:rPr lang="en-US" sz="1800" spc="-5" dirty="0">
                <a:cs typeface="Arial"/>
              </a:rPr>
              <a:t> (ICASA)’s </a:t>
            </a:r>
            <a:r>
              <a:rPr lang="en-US" sz="1800" spc="-5" dirty="0">
                <a:solidFill>
                  <a:schemeClr val="tx1"/>
                </a:solidFill>
                <a:cs typeface="Arial"/>
              </a:rPr>
              <a:t>consultation </a:t>
            </a:r>
            <a:r>
              <a:rPr lang="en-US" sz="1800" dirty="0"/>
              <a:t>“Draft regulations on dynamic spectrum access and opportunistic spectrum management in the innovation spectrum 3800-4200 MHz and 5925-6425 MHz”,</a:t>
            </a:r>
            <a:r>
              <a:rPr lang="en-US" sz="1800" spc="-5" dirty="0">
                <a:solidFill>
                  <a:schemeClr val="tx1"/>
                </a:solidFill>
                <a:cs typeface="Arial"/>
              </a:rPr>
              <a:t> </a:t>
            </a:r>
            <a:r>
              <a:rPr lang="en-US" sz="1800" spc="-5" dirty="0">
                <a:cs typeface="Arial"/>
              </a:rPr>
              <a:t>for review and approval by the IEEE 802 LMSC for submission </a:t>
            </a:r>
            <a:r>
              <a:rPr lang="en-GB" sz="1800" dirty="0"/>
              <a:t>to the ICASA before the contribution deadline.  The IEEE 802.18 Chair is authorized to make editorial changes as necessary.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Moved:</a:t>
            </a:r>
          </a:p>
          <a:p>
            <a:pPr marL="630238" marR="117475" lvl="1" indent="-230188" algn="just">
              <a:buChar char="•"/>
              <a:tabLst>
                <a:tab pos="230188" algn="l"/>
              </a:tabLst>
            </a:pPr>
            <a:r>
              <a:rPr lang="en-US" sz="1600" spc="-5" dirty="0">
                <a:latin typeface="+mj-lt"/>
                <a:cs typeface="Arial"/>
              </a:rPr>
              <a:t>Seconded:</a:t>
            </a:r>
          </a:p>
          <a:p>
            <a:pPr marL="630238" marR="117475" lvl="1" indent="-230188" algn="just">
              <a:buChar char="•"/>
              <a:tabLst>
                <a:tab pos="230188" algn="l"/>
              </a:tabLst>
            </a:pPr>
            <a:r>
              <a:rPr lang="en-US" sz="1600" spc="-5" dirty="0">
                <a:latin typeface="+mj-lt"/>
                <a:cs typeface="Arial"/>
              </a:rPr>
              <a:t>Discussion:</a:t>
            </a:r>
          </a:p>
          <a:p>
            <a:pPr marL="630238" marR="117475" lvl="1" indent="-230188" algn="just">
              <a:buChar char="•"/>
              <a:tabLst>
                <a:tab pos="230188" algn="l"/>
              </a:tabLst>
            </a:pPr>
            <a:r>
              <a:rPr lang="en-US" sz="1600" spc="-5" dirty="0">
                <a:latin typeface="+mj-lt"/>
                <a:cs typeface="Arial"/>
              </a:rPr>
              <a:t>Result:</a:t>
            </a:r>
            <a:endParaRPr lang="en-US" sz="1600" spc="-5" dirty="0">
              <a:highlight>
                <a:srgbClr val="00FF00"/>
              </a:highlight>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NOTE:  The Chair did not vote.</a:t>
            </a:r>
          </a:p>
          <a:p>
            <a:pPr marL="400050" marR="117475" lvl="1" indent="0" algn="just">
              <a:tabLst>
                <a:tab pos="230188" algn="l"/>
              </a:tabLst>
            </a:pPr>
            <a:endParaRPr lang="en-US" sz="1600" spc="-5" dirty="0">
              <a:solidFill>
                <a:srgbClr val="FF0000"/>
              </a:solidFill>
              <a:latin typeface="+mj-lt"/>
              <a:cs typeface="Arial"/>
            </a:endParaRPr>
          </a:p>
          <a:p>
            <a:pPr marL="400050" marR="117475" lvl="1" indent="0" algn="just">
              <a:tabLst>
                <a:tab pos="230188" algn="l"/>
              </a:tabLst>
            </a:pP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sp>
        <p:nvSpPr>
          <p:cNvPr id="2" name="Rectangle 2">
            <a:extLst>
              <a:ext uri="{FF2B5EF4-FFF2-40B4-BE49-F238E27FC236}">
                <a16:creationId xmlns:a16="http://schemas.microsoft.com/office/drawing/2014/main" id="{A98A250C-E48F-EAA4-85E9-4232A28439A3}"/>
              </a:ext>
            </a:extLst>
          </p:cNvPr>
          <p:cNvSpPr txBox="1">
            <a:spLocks noChangeArrowheads="1"/>
          </p:cNvSpPr>
          <p:nvPr/>
        </p:nvSpPr>
        <p:spPr bwMode="auto">
          <a:xfrm>
            <a:off x="990600" y="606426"/>
            <a:ext cx="10367426" cy="890587"/>
          </a:xfrm>
          <a:prstGeom prst="rect">
            <a:avLst/>
          </a:prstGeom>
          <a:noFill/>
          <a:ln w="9525">
            <a:noFill/>
            <a:round/>
            <a:headEnd/>
            <a:tailEnd/>
          </a:ln>
          <a:effectLst/>
        </p:spPr>
        <p:txBody>
          <a:bodyPr vert="horz" wrap="square" lIns="91440" tIns="45720" rIns="91440" bIns="4572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2800" kern="0" dirty="0">
                <a:solidFill>
                  <a:srgbClr val="0070C0"/>
                </a:solidFill>
              </a:rPr>
              <a:t>South Africa ICASA’s consultation re dynamic spectrum access (2)</a:t>
            </a:r>
          </a:p>
        </p:txBody>
      </p:sp>
    </p:spTree>
    <p:extLst>
      <p:ext uri="{BB962C8B-B14F-4D97-AF65-F5344CB8AC3E}">
        <p14:creationId xmlns:p14="http://schemas.microsoft.com/office/powerpoint/2010/main" val="268038789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C68570-E821-A8E1-3646-557486974FC5}"/>
            </a:ext>
          </a:extLst>
        </p:cNvPr>
        <p:cNvGrpSpPr/>
        <p:nvPr/>
      </p:nvGrpSpPr>
      <p:grpSpPr>
        <a:xfrm>
          <a:off x="0" y="0"/>
          <a:ext cx="0" cy="0"/>
          <a:chOff x="0" y="0"/>
          <a:chExt cx="0" cy="0"/>
        </a:xfrm>
      </p:grpSpPr>
      <p:sp>
        <p:nvSpPr>
          <p:cNvPr id="16390" name="Slide Number Placeholder 5">
            <a:extLst>
              <a:ext uri="{FF2B5EF4-FFF2-40B4-BE49-F238E27FC236}">
                <a16:creationId xmlns:a16="http://schemas.microsoft.com/office/drawing/2014/main" id="{4E52F959-62C6-A344-2DF4-AB921974532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48</a:t>
            </a:fld>
            <a:endParaRPr lang="en-US" altLang="en-US" sz="1200" b="0" dirty="0"/>
          </a:p>
        </p:txBody>
      </p:sp>
      <p:sp>
        <p:nvSpPr>
          <p:cNvPr id="8" name="Rectangle 2">
            <a:extLst>
              <a:ext uri="{FF2B5EF4-FFF2-40B4-BE49-F238E27FC236}">
                <a16:creationId xmlns:a16="http://schemas.microsoft.com/office/drawing/2014/main" id="{35A16C1A-819D-3A9E-7DDD-E539B9E7CA09}"/>
              </a:ext>
            </a:extLst>
          </p:cNvPr>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consultations</a:t>
            </a:r>
            <a:endParaRPr lang="en-US" sz="2800" dirty="0">
              <a:solidFill>
                <a:srgbClr val="0070C0"/>
              </a:solidFill>
            </a:endParaRPr>
          </a:p>
        </p:txBody>
      </p:sp>
      <p:sp>
        <p:nvSpPr>
          <p:cNvPr id="10" name="Content Placeholder 2">
            <a:extLst>
              <a:ext uri="{FF2B5EF4-FFF2-40B4-BE49-F238E27FC236}">
                <a16:creationId xmlns:a16="http://schemas.microsoft.com/office/drawing/2014/main" id="{B2D5625F-8187-B32A-BCBB-D6A09D0DD194}"/>
              </a:ext>
            </a:extLst>
          </p:cNvPr>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spc="-5" dirty="0">
                <a:cs typeface="Arial"/>
              </a:rPr>
              <a:t>Tracking document:  </a:t>
            </a:r>
            <a:r>
              <a:rPr lang="en-US" sz="1800" spc="-5" dirty="0">
                <a:solidFill>
                  <a:srgbClr val="FF0000"/>
                </a:solidFill>
                <a:cs typeface="Arial"/>
                <a:hlinkClick r:id="rId3"/>
              </a:rPr>
              <a:t>18-24/0001</a:t>
            </a:r>
            <a:endParaRPr lang="en-US" sz="1800" spc="-5" dirty="0">
              <a:solidFill>
                <a:srgbClr val="FF0000"/>
              </a:solidFill>
              <a:cs typeface="Arial"/>
            </a:endParaRPr>
          </a:p>
          <a:p>
            <a:pPr marL="230188" marR="117475" indent="-230188" algn="just">
              <a:spcBef>
                <a:spcPts val="1200"/>
              </a:spcBef>
              <a:buFont typeface="Times New Roman" pitchFamily="16" charset="0"/>
              <a:buChar char="•"/>
              <a:tabLst>
                <a:tab pos="230188" algn="l"/>
              </a:tabLst>
            </a:pPr>
            <a:r>
              <a:rPr lang="en-US" sz="1800" spc="-5" dirty="0">
                <a:cs typeface="Arial"/>
              </a:rPr>
              <a:t>Pending 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10:30am CET, Tuesday, 13 May 2025</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Iraqi CMC:  </a:t>
            </a:r>
            <a:r>
              <a:rPr lang="en-US" sz="1400" spc="-5" dirty="0">
                <a:solidFill>
                  <a:schemeClr val="tx1"/>
                </a:solidFill>
                <a:cs typeface="Arial"/>
                <a:hlinkClick r:id="rId4"/>
              </a:rPr>
              <a:t>Draft regulation on Short Range Devices (SRD) and UWB</a:t>
            </a:r>
            <a:endParaRPr lang="en-US" sz="1400" dirty="0"/>
          </a:p>
          <a:p>
            <a:pPr marL="1030288" marR="117475" lvl="2" indent="-230188" algn="just">
              <a:spcBef>
                <a:spcPts val="600"/>
              </a:spcBef>
              <a:buFont typeface="Times New Roman" pitchFamily="16" charset="0"/>
              <a:buChar char="•"/>
              <a:tabLst>
                <a:tab pos="230188" algn="l"/>
              </a:tabLst>
            </a:pPr>
            <a:r>
              <a:rPr lang="en-US" sz="1400" dirty="0"/>
              <a:t>South Africa ICASA:  </a:t>
            </a:r>
            <a:r>
              <a:rPr lang="en-US" sz="1400" dirty="0">
                <a:hlinkClick r:id="rId5"/>
              </a:rPr>
              <a:t>Draft regulations on dynamic spectrum access and opportunistic spectrum management in the innovation spectrum 3800-4200 MHz and 5925-6425 MHz</a:t>
            </a:r>
            <a:endParaRPr lang="en-US" sz="1400" dirty="0"/>
          </a:p>
          <a:p>
            <a:pPr marL="1030288" marR="117475" lvl="2" indent="-230188" algn="just">
              <a:spcBef>
                <a:spcPts val="600"/>
              </a:spcBef>
              <a:buFont typeface="Times New Roman" pitchFamily="16" charset="0"/>
              <a:buChar char="•"/>
              <a:tabLst>
                <a:tab pos="230188" algn="l"/>
              </a:tabLst>
            </a:pPr>
            <a:r>
              <a:rPr lang="en-US" sz="1400" dirty="0"/>
              <a:t>South Africa ICASA:  </a:t>
            </a:r>
            <a:r>
              <a:rPr lang="en-US" sz="1400" dirty="0">
                <a:hlinkClick r:id="rId6"/>
              </a:rPr>
              <a:t>National radio frequency plan 2025 (NRFP)</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400" dirty="0"/>
          </a:p>
          <a:p>
            <a:pPr marL="630238" marR="117475" lvl="1" indent="-230188" algn="just">
              <a:spcBef>
                <a:spcPts val="600"/>
              </a:spcBef>
              <a:buFont typeface="Times New Roman" pitchFamily="16" charset="0"/>
              <a:buChar char="•"/>
              <a:tabLst>
                <a:tab pos="230188" algn="l"/>
              </a:tabLst>
            </a:pPr>
            <a:endParaRPr lang="en-US" sz="1400" dirty="0"/>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a:extLst>
              <a:ext uri="{FF2B5EF4-FFF2-40B4-BE49-F238E27FC236}">
                <a16:creationId xmlns:a16="http://schemas.microsoft.com/office/drawing/2014/main" id="{1E3DC0FA-59EA-5E55-4DED-78D9F9C95884}"/>
              </a:ext>
            </a:extLst>
          </p:cNvPr>
          <p:cNvPicPr>
            <a:picLocks noChangeAspect="1"/>
          </p:cNvPicPr>
          <p:nvPr/>
        </p:nvPicPr>
        <p:blipFill>
          <a:blip r:embed="rId7"/>
          <a:stretch>
            <a:fillRect/>
          </a:stretch>
        </p:blipFill>
        <p:spPr>
          <a:xfrm>
            <a:off x="7162800" y="6452587"/>
            <a:ext cx="4334632" cy="329213"/>
          </a:xfrm>
          <a:prstGeom prst="rect">
            <a:avLst/>
          </a:prstGeom>
        </p:spPr>
      </p:pic>
      <p:sp>
        <p:nvSpPr>
          <p:cNvPr id="11" name="Date Placeholder 1">
            <a:extLst>
              <a:ext uri="{FF2B5EF4-FFF2-40B4-BE49-F238E27FC236}">
                <a16:creationId xmlns:a16="http://schemas.microsoft.com/office/drawing/2014/main" id="{23B6E0C1-7BAD-79FB-EE90-5D02E8644E4B}"/>
              </a:ext>
            </a:extLst>
          </p:cNvPr>
          <p:cNvSpPr>
            <a:spLocks noGrp="1"/>
          </p:cNvSpPr>
          <p:nvPr>
            <p:ph type="dt" idx="15"/>
          </p:nvPr>
        </p:nvSpPr>
        <p:spPr>
          <a:xfrm>
            <a:off x="990600" y="336550"/>
            <a:ext cx="3048000" cy="273050"/>
          </a:xfrm>
        </p:spPr>
        <p:txBody>
          <a:bodyPr/>
          <a:lstStyle/>
          <a:p>
            <a:r>
              <a:rPr lang="en-US" dirty="0"/>
              <a:t>May 2025</a:t>
            </a:r>
            <a:endParaRPr lang="en-GB" dirty="0"/>
          </a:p>
        </p:txBody>
      </p:sp>
    </p:spTree>
    <p:extLst>
      <p:ext uri="{BB962C8B-B14F-4D97-AF65-F5344CB8AC3E}">
        <p14:creationId xmlns:p14="http://schemas.microsoft.com/office/powerpoint/2010/main" val="374525939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May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4:  General discussion items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49</a:t>
            </a:fld>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9696026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May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1.4:  Review and approve agenda</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5</a:t>
            </a:r>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294222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50</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cs typeface="Arial"/>
              </a:rPr>
              <a:t>Europe, Middle East, and Africa</a:t>
            </a:r>
          </a:p>
          <a:p>
            <a:pPr marL="630238" marR="117475" lvl="1" indent="-230188" algn="just">
              <a:buClrTx/>
              <a:buFont typeface="Times New Roman" pitchFamily="16" charset="0"/>
              <a:buChar char="•"/>
              <a:tabLst>
                <a:tab pos="230188" algn="l"/>
              </a:tabLst>
            </a:pPr>
            <a:r>
              <a:rPr lang="en-US" sz="1600" dirty="0">
                <a:solidFill>
                  <a:schemeClr val="tx1"/>
                </a:solidFill>
              </a:rPr>
              <a:t>EC</a:t>
            </a:r>
          </a:p>
          <a:p>
            <a:pPr marL="1030288" marR="117475" lvl="2" indent="-230188" algn="just">
              <a:buClrTx/>
              <a:buFont typeface="Times New Roman" pitchFamily="16" charset="0"/>
              <a:buChar char="•"/>
              <a:tabLst>
                <a:tab pos="230188" algn="l"/>
              </a:tabLst>
            </a:pPr>
            <a:r>
              <a:rPr lang="en-US" sz="1400" b="0" i="0" dirty="0">
                <a:solidFill>
                  <a:srgbClr val="222222"/>
                </a:solidFill>
                <a:effectLst/>
                <a:latin typeface="+mj-lt"/>
              </a:rPr>
              <a:t>On 26 March 2025, Commission Implementing Decision (EU) 2025/650 amending Implementing Decision (EU) 2018/1538 as regards the update of the </a:t>
            </a:r>
            <a:r>
              <a:rPr lang="en-US" sz="1400" b="0" i="0" dirty="0" err="1">
                <a:solidFill>
                  <a:srgbClr val="222222"/>
                </a:solidFill>
                <a:effectLst/>
                <a:latin typeface="+mj-lt"/>
              </a:rPr>
              <a:t>harmonised</a:t>
            </a:r>
            <a:r>
              <a:rPr lang="en-US" sz="1400" b="0" i="0" dirty="0">
                <a:solidFill>
                  <a:srgbClr val="222222"/>
                </a:solidFill>
                <a:effectLst/>
                <a:latin typeface="+mj-lt"/>
              </a:rPr>
              <a:t> technical conditions for short-range devices in the 874 MHz to 876 MHz and 915 MHz to 921 MHz frequency bands was </a:t>
            </a:r>
            <a:r>
              <a:rPr lang="en-US" sz="1400" b="0" i="0" dirty="0">
                <a:solidFill>
                  <a:srgbClr val="222222"/>
                </a:solidFill>
                <a:effectLst/>
                <a:latin typeface="+mj-lt"/>
                <a:hlinkClick r:id="rId3"/>
              </a:rPr>
              <a:t>published</a:t>
            </a:r>
            <a:r>
              <a:rPr lang="en-US" sz="1400" b="0" i="0" dirty="0">
                <a:solidFill>
                  <a:srgbClr val="222222"/>
                </a:solidFill>
                <a:effectLst/>
                <a:latin typeface="+mj-lt"/>
              </a:rPr>
              <a:t>.</a:t>
            </a:r>
            <a:endParaRPr lang="en-US" sz="1400" dirty="0">
              <a:solidFill>
                <a:schemeClr val="tx1"/>
              </a:solidFill>
              <a:latin typeface="+mj-lt"/>
            </a:endParaRPr>
          </a:p>
          <a:p>
            <a:pPr marL="630238" marR="117475" lvl="1" indent="-230188" algn="just">
              <a:buClrTx/>
              <a:buFont typeface="Times New Roman" pitchFamily="16" charset="0"/>
              <a:buChar char="•"/>
              <a:tabLst>
                <a:tab pos="230188" algn="l"/>
              </a:tabLst>
            </a:pPr>
            <a:r>
              <a:rPr lang="en-US" sz="1600" dirty="0">
                <a:solidFill>
                  <a:schemeClr val="tx1"/>
                </a:solidFill>
              </a:rPr>
              <a:t>UK</a:t>
            </a:r>
            <a:endParaRPr lang="en-US" sz="1400" dirty="0">
              <a:solidFill>
                <a:schemeClr val="tx1"/>
              </a:solidFill>
            </a:endParaRPr>
          </a:p>
          <a:p>
            <a:pPr marL="1030288" marR="117475" lvl="2" indent="-230188" algn="just">
              <a:buClrTx/>
              <a:buFont typeface="Times New Roman" pitchFamily="16" charset="0"/>
              <a:buChar char="•"/>
              <a:tabLst>
                <a:tab pos="230188" algn="l"/>
              </a:tabLst>
            </a:pPr>
            <a:r>
              <a:rPr lang="en-US" sz="1400" dirty="0">
                <a:solidFill>
                  <a:schemeClr val="tx1"/>
                </a:solidFill>
              </a:rPr>
              <a:t>On 28 March 2025, Ofcom </a:t>
            </a:r>
            <a:r>
              <a:rPr lang="en-US" sz="1400" dirty="0">
                <a:solidFill>
                  <a:schemeClr val="tx1"/>
                </a:solidFill>
                <a:hlinkClick r:id="rId4"/>
              </a:rPr>
              <a:t>published</a:t>
            </a:r>
            <a:r>
              <a:rPr lang="en-US" sz="1400" dirty="0">
                <a:solidFill>
                  <a:schemeClr val="tx1"/>
                </a:solidFill>
              </a:rPr>
              <a:t> the final version of the Plans of Work 2025/26 as well as the administrations’ response to selected received comments as a result of the consultation in December 2024.</a:t>
            </a:r>
          </a:p>
          <a:p>
            <a:pPr marL="630238" marR="117475" lvl="1" indent="-230188" algn="just">
              <a:buClrTx/>
              <a:buFont typeface="Times New Roman" pitchFamily="16" charset="0"/>
              <a:buChar char="•"/>
              <a:tabLst>
                <a:tab pos="230188" algn="l"/>
              </a:tabLst>
            </a:pPr>
            <a:r>
              <a:rPr lang="en-US" sz="1600" dirty="0">
                <a:solidFill>
                  <a:schemeClr val="tx1"/>
                </a:solidFill>
              </a:rPr>
              <a:t>Qatar</a:t>
            </a:r>
            <a:endParaRPr lang="en-US" sz="1400" dirty="0">
              <a:solidFill>
                <a:schemeClr val="tx1"/>
              </a:solidFill>
            </a:endParaRPr>
          </a:p>
          <a:p>
            <a:pPr marL="1030288" marR="117475" lvl="2" indent="-230188" algn="just">
              <a:buClrTx/>
              <a:buFont typeface="Times New Roman" pitchFamily="16" charset="0"/>
              <a:buChar char="•"/>
              <a:tabLst>
                <a:tab pos="230188" algn="l"/>
              </a:tabLst>
            </a:pPr>
            <a:r>
              <a:rPr lang="en-US" sz="1400" dirty="0">
                <a:solidFill>
                  <a:schemeClr val="tx1"/>
                </a:solidFill>
              </a:rPr>
              <a:t>On 28 April 2025, CSA </a:t>
            </a:r>
            <a:r>
              <a:rPr lang="en-US" sz="1400" dirty="0">
                <a:solidFill>
                  <a:schemeClr val="tx1"/>
                </a:solidFill>
                <a:hlinkClick r:id="rId5"/>
              </a:rPr>
              <a:t>published</a:t>
            </a:r>
            <a:r>
              <a:rPr lang="en-US" sz="1400" dirty="0">
                <a:solidFill>
                  <a:schemeClr val="tx1"/>
                </a:solidFill>
              </a:rPr>
              <a:t> the final version of the position paper “Position Paper on IoT and M2M in Qatar” following the consultation in August 2024.</a:t>
            </a:r>
          </a:p>
          <a:p>
            <a:pPr marL="230188" marR="117475" indent="-230188" algn="just">
              <a:buFont typeface="Times New Roman" pitchFamily="16" charset="0"/>
              <a:buChar char="•"/>
              <a:tabLst>
                <a:tab pos="230188" algn="l"/>
              </a:tabLst>
            </a:pPr>
            <a:r>
              <a:rPr lang="en-US" sz="1800" spc="-5" dirty="0">
                <a:cs typeface="Arial"/>
              </a:rPr>
              <a:t>Americas</a:t>
            </a:r>
          </a:p>
          <a:p>
            <a:pPr marL="230188" marR="117475" indent="-230188" algn="just">
              <a:buFont typeface="Times New Roman" pitchFamily="16" charset="0"/>
              <a:buChar char="•"/>
              <a:tabLst>
                <a:tab pos="230188" algn="l"/>
              </a:tabLst>
            </a:pPr>
            <a:r>
              <a:rPr lang="en-US" sz="1800" spc="-5" dirty="0">
                <a:cs typeface="Arial"/>
              </a:rPr>
              <a:t>Asia Pacific</a:t>
            </a:r>
          </a:p>
          <a:p>
            <a:pPr marL="630238" marR="117475" lvl="1" indent="-230188" algn="just">
              <a:buClrTx/>
              <a:buFont typeface="Times New Roman" pitchFamily="16" charset="0"/>
              <a:buChar char="•"/>
              <a:tabLst>
                <a:tab pos="230188" algn="l"/>
              </a:tabLst>
            </a:pPr>
            <a:r>
              <a:rPr lang="en-US" sz="1600" dirty="0">
                <a:solidFill>
                  <a:schemeClr val="tx1"/>
                </a:solidFill>
              </a:rPr>
              <a:t>Vietnam</a:t>
            </a:r>
          </a:p>
          <a:p>
            <a:pPr marL="1030288" marR="117475" lvl="2" indent="-230188" algn="just">
              <a:buClrTx/>
              <a:buFont typeface="Times New Roman" pitchFamily="16" charset="0"/>
              <a:buChar char="•"/>
              <a:tabLst>
                <a:tab pos="230188" algn="l"/>
              </a:tabLst>
            </a:pPr>
            <a:r>
              <a:rPr lang="en-US" sz="1400" dirty="0">
                <a:solidFill>
                  <a:schemeClr val="tx1"/>
                </a:solidFill>
              </a:rPr>
              <a:t>As a result of the consultation in October 2024, MIC published the </a:t>
            </a:r>
            <a:r>
              <a:rPr lang="en-US" sz="1400" dirty="0">
                <a:solidFill>
                  <a:schemeClr val="tx1"/>
                </a:solidFill>
                <a:hlinkClick r:id="rId6"/>
              </a:rPr>
              <a:t>decision</a:t>
            </a:r>
            <a:r>
              <a:rPr lang="en-US" sz="1400" dirty="0">
                <a:solidFill>
                  <a:schemeClr val="tx1"/>
                </a:solidFill>
              </a:rPr>
              <a:t> on 31 March 2025 to proceed with the proposal to  allocate 5925 MHz to 6425 MHz for indoor and outdoor license-exempt Wi-Fi operation.  The effective date is 15 May 2025.</a:t>
            </a:r>
            <a:endParaRPr lang="en-US" sz="1600" dirty="0">
              <a:solidFill>
                <a:schemeClr val="tx1"/>
              </a:solidFill>
            </a:endParaRPr>
          </a:p>
          <a:p>
            <a:pPr marL="1030288" marR="117475" lvl="2" indent="-230188" algn="just">
              <a:buClrTx/>
              <a:buFont typeface="Times New Roman" pitchFamily="16" charset="0"/>
              <a:buChar char="•"/>
              <a:tabLst>
                <a:tab pos="230188" algn="l"/>
              </a:tabLst>
            </a:pPr>
            <a:endParaRPr lang="en-US" sz="1600" spc="-5" dirty="0">
              <a:cs typeface="Arial"/>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a:t>May 2025</a:t>
            </a:r>
            <a:endParaRPr lang="en-GB" dirty="0"/>
          </a:p>
        </p:txBody>
      </p:sp>
    </p:spTree>
    <p:extLst>
      <p:ext uri="{BB962C8B-B14F-4D97-AF65-F5344CB8AC3E}">
        <p14:creationId xmlns:p14="http://schemas.microsoft.com/office/powerpoint/2010/main" val="27946581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May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5:  Closing formalities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51</a:t>
            </a:fld>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9935497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52</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May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Future RR-TAG meetings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2307020722"/>
              </p:ext>
            </p:extLst>
          </p:nvPr>
        </p:nvGraphicFramePr>
        <p:xfrm>
          <a:off x="1018592" y="1705690"/>
          <a:ext cx="10339434" cy="1468120"/>
        </p:xfrm>
        <a:graphic>
          <a:graphicData uri="http://schemas.openxmlformats.org/drawingml/2006/table">
            <a:tbl>
              <a:tblPr firstRow="1" bandRow="1">
                <a:tableStyleId>{21E4AEA4-8DFA-4A89-87EB-49C32662AFE0}</a:tableStyleId>
              </a:tblPr>
              <a:tblGrid>
                <a:gridCol w="3172408">
                  <a:extLst>
                    <a:ext uri="{9D8B030D-6E8A-4147-A177-3AD203B41FA5}">
                      <a16:colId xmlns:a16="http://schemas.microsoft.com/office/drawing/2014/main" val="20000"/>
                    </a:ext>
                  </a:extLst>
                </a:gridCol>
                <a:gridCol w="7167026">
                  <a:extLst>
                    <a:ext uri="{9D8B030D-6E8A-4147-A177-3AD203B41FA5}">
                      <a16:colId xmlns:a16="http://schemas.microsoft.com/office/drawing/2014/main" val="20001"/>
                    </a:ext>
                  </a:extLst>
                </a:gridCol>
              </a:tblGrid>
              <a:tr h="370840">
                <a:tc>
                  <a:txBody>
                    <a:bodyPr/>
                    <a:lstStyle/>
                    <a:p>
                      <a:r>
                        <a:rPr lang="en-US" sz="1500" dirty="0"/>
                        <a:t>Events</a:t>
                      </a:r>
                    </a:p>
                  </a:txBody>
                  <a:tcPr/>
                </a:tc>
                <a:tc>
                  <a:txBody>
                    <a:bodyPr/>
                    <a:lstStyle/>
                    <a:p>
                      <a:r>
                        <a:rPr lang="en-US" sz="1500" dirty="0"/>
                        <a:t>Date and time</a:t>
                      </a:r>
                    </a:p>
                  </a:txBody>
                  <a:tcPr/>
                </a:tc>
                <a:extLst>
                  <a:ext uri="{0D108BD9-81ED-4DB2-BD59-A6C34878D82A}">
                    <a16:rowId xmlns:a16="http://schemas.microsoft.com/office/drawing/2014/main" val="10000"/>
                  </a:ext>
                </a:extLst>
              </a:tr>
              <a:tr h="370840">
                <a:tc>
                  <a:txBody>
                    <a:bodyPr/>
                    <a:lstStyle/>
                    <a:p>
                      <a:r>
                        <a:rPr lang="en-US" sz="1500" dirty="0"/>
                        <a:t>Weekly</a:t>
                      </a:r>
                      <a:r>
                        <a:rPr lang="en-US" sz="1500" baseline="0" dirty="0"/>
                        <a:t> </a:t>
                      </a:r>
                      <a:r>
                        <a:rPr lang="en-US" sz="1500" dirty="0"/>
                        <a:t>teleconference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3:00pm ET to 3:55pm ET,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Every Thursdays,</a:t>
                      </a:r>
                      <a:r>
                        <a:rPr lang="en-US" sz="1500" baseline="0" dirty="0"/>
                        <a:t> through 24 July </a:t>
                      </a:r>
                      <a:r>
                        <a:rPr lang="en-US" sz="1500" dirty="0"/>
                        <a:t>2025</a:t>
                      </a:r>
                    </a:p>
                  </a:txBody>
                  <a:tcPr/>
                </a:tc>
                <a:extLst>
                  <a:ext uri="{0D108BD9-81ED-4DB2-BD59-A6C34878D82A}">
                    <a16:rowId xmlns:a16="http://schemas.microsoft.com/office/drawing/2014/main" val="10001"/>
                  </a:ext>
                </a:extLst>
              </a:tr>
              <a:tr h="370840">
                <a:tc>
                  <a:txBody>
                    <a:bodyPr/>
                    <a:lstStyle/>
                    <a:p>
                      <a:r>
                        <a:rPr lang="en-US" sz="1500" baseline="0" dirty="0"/>
                        <a:t>2025 July plenary</a:t>
                      </a:r>
                    </a:p>
                    <a:p>
                      <a:r>
                        <a:rPr lang="en-US" sz="1500" baseline="0" dirty="0"/>
                        <a:t>(credited session)</a:t>
                      </a:r>
                    </a:p>
                  </a:txBody>
                  <a:tcPr/>
                </a:tc>
                <a:tc>
                  <a:txBody>
                    <a:bodyPr/>
                    <a:lstStyle/>
                    <a:p>
                      <a:r>
                        <a:rPr lang="en-US" sz="1500" dirty="0"/>
                        <a:t>Opening meeting:  Tuesday, 29 July,</a:t>
                      </a:r>
                      <a:r>
                        <a:rPr lang="en-US" sz="1500" baseline="0" dirty="0"/>
                        <a:t> 11:30am CET to 1:30pm CET</a:t>
                      </a:r>
                    </a:p>
                    <a:p>
                      <a:r>
                        <a:rPr lang="en-US" sz="1500" baseline="0" dirty="0"/>
                        <a:t>Closing meeting:  Thursday, 31 July, 9:00am CET to 11:00am CET</a:t>
                      </a:r>
                      <a:endParaRPr lang="en-US" sz="1500" dirty="0"/>
                    </a:p>
                  </a:txBody>
                  <a:tcPr/>
                </a:tc>
                <a:extLst>
                  <a:ext uri="{0D108BD9-81ED-4DB2-BD59-A6C34878D82A}">
                    <a16:rowId xmlns:a16="http://schemas.microsoft.com/office/drawing/2014/main" val="10002"/>
                  </a:ext>
                </a:extLst>
              </a:tr>
            </a:tbl>
          </a:graphicData>
        </a:graphic>
      </p:graphicFrame>
      <p:sp>
        <p:nvSpPr>
          <p:cNvPr id="10" name="Rectangle 9"/>
          <p:cNvSpPr/>
          <p:nvPr/>
        </p:nvSpPr>
        <p:spPr>
          <a:xfrm>
            <a:off x="853736" y="6128682"/>
            <a:ext cx="10519826" cy="323165"/>
          </a:xfrm>
          <a:prstGeom prst="rect">
            <a:avLst/>
          </a:prstGeom>
        </p:spPr>
        <p:txBody>
          <a:bodyPr wrap="square">
            <a:spAutoFit/>
          </a:bodyPr>
          <a:lstStyle/>
          <a:p>
            <a:r>
              <a:rPr lang="en-US" sz="1500" b="1" dirty="0">
                <a:solidFill>
                  <a:schemeClr val="tx1"/>
                </a:solidFill>
                <a:cs typeface="Arial" panose="020B0604020202020204" pitchFamily="34" charset="0"/>
              </a:rPr>
              <a:t>*Call in info is available at the 802.18 </a:t>
            </a:r>
            <a:r>
              <a:rPr lang="en-US" sz="1500" b="1" dirty="0">
                <a:solidFill>
                  <a:schemeClr val="tx1"/>
                </a:solidFill>
                <a:cs typeface="Arial" panose="020B0604020202020204" pitchFamily="34" charset="0"/>
                <a:hlinkClick r:id="rId4"/>
              </a:rPr>
              <a:t>Google Calendar</a:t>
            </a:r>
            <a:endParaRPr lang="en-US" sz="1500" b="1" dirty="0">
              <a:solidFill>
                <a:schemeClr val="tx1"/>
              </a:solidFill>
            </a:endParaRPr>
          </a:p>
        </p:txBody>
      </p:sp>
    </p:spTree>
    <p:extLst>
      <p:ext uri="{BB962C8B-B14F-4D97-AF65-F5344CB8AC3E}">
        <p14:creationId xmlns:p14="http://schemas.microsoft.com/office/powerpoint/2010/main" val="14781708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2025 July plenary</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0" name="Content Placeholder 2"/>
          <p:cNvSpPr txBox="1">
            <a:spLocks/>
          </p:cNvSpPr>
          <p:nvPr/>
        </p:nvSpPr>
        <p:spPr bwMode="auto">
          <a:xfrm>
            <a:off x="990600" y="1524000"/>
            <a:ext cx="11197016"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4"/>
              </a:rPr>
              <a:t>Meeting reservation</a:t>
            </a:r>
            <a:r>
              <a:rPr lang="en-US" sz="1800" kern="0" spc="-5" dirty="0">
                <a:solidFill>
                  <a:schemeClr val="tx1"/>
                </a:solidFill>
                <a:cs typeface="Arial"/>
              </a:rPr>
              <a:t> begins on 8 April 2025</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Early Registration until 30 May 2025</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Standard Registration until 27 June 2025</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27 June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5"/>
              </a:rPr>
              <a:t>Hotel reservation</a:t>
            </a:r>
            <a:r>
              <a:rPr lang="en-US" sz="1800" kern="0" spc="-5" dirty="0">
                <a:solidFill>
                  <a:schemeClr val="tx1"/>
                </a:solidFill>
                <a:cs typeface="Arial"/>
              </a:rPr>
              <a:t> begins on 8 April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Group rate is available </a:t>
            </a:r>
            <a:r>
              <a:rPr lang="en-US" sz="1400" kern="0" dirty="0">
                <a:solidFill>
                  <a:schemeClr val="tx1"/>
                </a:solidFill>
              </a:rPr>
              <a:t>until 27 June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2" name="Date Placeholder 1"/>
          <p:cNvSpPr>
            <a:spLocks noGrp="1"/>
          </p:cNvSpPr>
          <p:nvPr>
            <p:ph type="dt" idx="15"/>
          </p:nvPr>
        </p:nvSpPr>
        <p:spPr>
          <a:xfrm>
            <a:off x="990600" y="336550"/>
            <a:ext cx="3048000" cy="273050"/>
          </a:xfrm>
        </p:spPr>
        <p:txBody>
          <a:bodyPr/>
          <a:lstStyle/>
          <a:p>
            <a:r>
              <a:rPr lang="en-US" dirty="0"/>
              <a:t>May 2025</a:t>
            </a:r>
            <a:endParaRPr lang="en-GB" dirty="0"/>
          </a:p>
        </p:txBody>
      </p:sp>
    </p:spTree>
    <p:extLst>
      <p:ext uri="{BB962C8B-B14F-4D97-AF65-F5344CB8AC3E}">
        <p14:creationId xmlns:p14="http://schemas.microsoft.com/office/powerpoint/2010/main" val="408080053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983FF5-1E62-E6C9-232C-01E846959497}"/>
            </a:ext>
          </a:extLst>
        </p:cNvPr>
        <p:cNvGrpSpPr/>
        <p:nvPr/>
      </p:nvGrpSpPr>
      <p:grpSpPr>
        <a:xfrm>
          <a:off x="0" y="0"/>
          <a:ext cx="0" cy="0"/>
          <a:chOff x="0" y="0"/>
          <a:chExt cx="0" cy="0"/>
        </a:xfrm>
      </p:grpSpPr>
      <p:sp>
        <p:nvSpPr>
          <p:cNvPr id="16390" name="Slide Number Placeholder 5">
            <a:extLst>
              <a:ext uri="{FF2B5EF4-FFF2-40B4-BE49-F238E27FC236}">
                <a16:creationId xmlns:a16="http://schemas.microsoft.com/office/drawing/2014/main" id="{67535EE2-6D86-F31B-D943-98C2425C7C3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54</a:t>
            </a:fld>
            <a:endParaRPr lang="en-US" altLang="en-US" sz="1200" b="0" dirty="0"/>
          </a:p>
        </p:txBody>
      </p:sp>
      <p:sp>
        <p:nvSpPr>
          <p:cNvPr id="2" name="Date Placeholder 1">
            <a:extLst>
              <a:ext uri="{FF2B5EF4-FFF2-40B4-BE49-F238E27FC236}">
                <a16:creationId xmlns:a16="http://schemas.microsoft.com/office/drawing/2014/main" id="{18C44771-0F4C-A99E-FFBC-C54057B4E22C}"/>
              </a:ext>
            </a:extLst>
          </p:cNvPr>
          <p:cNvSpPr>
            <a:spLocks noGrp="1"/>
          </p:cNvSpPr>
          <p:nvPr>
            <p:ph type="dt" idx="15"/>
          </p:nvPr>
        </p:nvSpPr>
        <p:spPr>
          <a:xfrm>
            <a:off x="990600" y="336550"/>
            <a:ext cx="3048000" cy="273050"/>
          </a:xfrm>
        </p:spPr>
        <p:txBody>
          <a:bodyPr/>
          <a:lstStyle/>
          <a:p>
            <a:r>
              <a:rPr lang="en-US" dirty="0"/>
              <a:t>May 2025</a:t>
            </a:r>
            <a:endParaRPr lang="en-GB" dirty="0"/>
          </a:p>
        </p:txBody>
      </p:sp>
      <p:sp>
        <p:nvSpPr>
          <p:cNvPr id="8" name="Rectangle 2">
            <a:extLst>
              <a:ext uri="{FF2B5EF4-FFF2-40B4-BE49-F238E27FC236}">
                <a16:creationId xmlns:a16="http://schemas.microsoft.com/office/drawing/2014/main" id="{7DB50F63-0666-E620-BAB4-EC4ECF6C1C9A}"/>
              </a:ext>
            </a:extLst>
          </p:cNvPr>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Straw polls regarding mixed-mode meetings</a:t>
            </a:r>
          </a:p>
        </p:txBody>
      </p:sp>
      <p:sp>
        <p:nvSpPr>
          <p:cNvPr id="10" name="Content Placeholder 2">
            <a:extLst>
              <a:ext uri="{FF2B5EF4-FFF2-40B4-BE49-F238E27FC236}">
                <a16:creationId xmlns:a16="http://schemas.microsoft.com/office/drawing/2014/main" id="{80EBB246-46C8-9D79-1BBC-B500AA1C1235}"/>
              </a:ext>
            </a:extLst>
          </p:cNvPr>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Straw poll #1: </a:t>
            </a:r>
            <a:r>
              <a:rPr lang="en-US" sz="1800" b="1" dirty="0">
                <a:solidFill>
                  <a:srgbClr val="000000"/>
                </a:solidFill>
                <a:effectLst/>
              </a:rPr>
              <a:t>How many people would like to come back to this venue? </a:t>
            </a:r>
            <a:endParaRPr lang="en-US" sz="1800" b="1" spc="-5" dirty="0">
              <a:latin typeface="+mj-lt"/>
              <a:cs typeface="Arial"/>
            </a:endParaRPr>
          </a:p>
          <a:p>
            <a:pPr marL="630238" marR="117475" lvl="1" indent="-230188" algn="just">
              <a:buChar char="•"/>
              <a:tabLst>
                <a:tab pos="230188" algn="l"/>
              </a:tabLst>
            </a:pPr>
            <a:r>
              <a:rPr lang="en-US" sz="1800" spc="-5" dirty="0">
                <a:latin typeface="+mj-lt"/>
                <a:cs typeface="Arial"/>
              </a:rPr>
              <a:t>Yes:  </a:t>
            </a:r>
          </a:p>
          <a:p>
            <a:pPr marL="630238" marR="117475" lvl="1" indent="-230188" algn="just">
              <a:buChar char="•"/>
              <a:tabLst>
                <a:tab pos="230188" algn="l"/>
              </a:tabLst>
            </a:pPr>
            <a:r>
              <a:rPr lang="en-US" sz="1800" spc="-5" dirty="0">
                <a:latin typeface="+mj-lt"/>
                <a:cs typeface="Arial"/>
              </a:rPr>
              <a:t>No:  </a:t>
            </a:r>
          </a:p>
          <a:p>
            <a:pPr marL="400050" marR="117475" lvl="1" indent="0" algn="just">
              <a:tabLst>
                <a:tab pos="230188" algn="l"/>
              </a:tabLst>
            </a:pPr>
            <a:endParaRPr lang="en-US" sz="1800" spc="-5" dirty="0">
              <a:latin typeface="+mj-lt"/>
              <a:cs typeface="Arial"/>
            </a:endParaRPr>
          </a:p>
          <a:p>
            <a:pPr marL="230188" marR="117475" indent="-230188" algn="just">
              <a:buFont typeface="Times New Roman" pitchFamily="16" charset="0"/>
              <a:buChar char="•"/>
              <a:tabLst>
                <a:tab pos="230188" algn="l"/>
              </a:tabLst>
            </a:pPr>
            <a:r>
              <a:rPr lang="en-US" sz="1800" spc="-5" dirty="0">
                <a:latin typeface="+mj-lt"/>
                <a:cs typeface="Arial"/>
              </a:rPr>
              <a:t>Straw poll #2: </a:t>
            </a:r>
            <a:r>
              <a:rPr lang="en-US" sz="1800" b="1" dirty="0">
                <a:solidFill>
                  <a:srgbClr val="000000"/>
                </a:solidFill>
                <a:effectLst/>
              </a:rPr>
              <a:t>Did you go to the social?</a:t>
            </a:r>
            <a:endParaRPr lang="en-US" sz="1800" b="1" spc="-5" dirty="0">
              <a:latin typeface="+mj-lt"/>
              <a:cs typeface="Arial"/>
            </a:endParaRPr>
          </a:p>
          <a:p>
            <a:pPr marL="630238" marR="117475" lvl="1" indent="-230188" algn="just">
              <a:buChar char="•"/>
              <a:tabLst>
                <a:tab pos="230188" algn="l"/>
              </a:tabLst>
            </a:pPr>
            <a:r>
              <a:rPr lang="en-US" sz="1800" spc="-5" dirty="0">
                <a:latin typeface="+mj-lt"/>
                <a:cs typeface="Arial"/>
              </a:rPr>
              <a:t>Yes:  </a:t>
            </a:r>
          </a:p>
          <a:p>
            <a:pPr marL="630238" marR="117475" lvl="1" indent="-230188" algn="just">
              <a:buChar char="•"/>
              <a:tabLst>
                <a:tab pos="230188" algn="l"/>
              </a:tabLst>
            </a:pPr>
            <a:r>
              <a:rPr lang="en-US" sz="1800" spc="-5" dirty="0">
                <a:latin typeface="+mj-lt"/>
                <a:cs typeface="Arial"/>
              </a:rPr>
              <a:t>No:  </a:t>
            </a:r>
          </a:p>
          <a:p>
            <a:pPr marL="630238" marR="117475" lvl="1" indent="-230188" algn="just">
              <a:buChar char="•"/>
              <a:tabLst>
                <a:tab pos="230188" algn="l"/>
              </a:tabLst>
            </a:pPr>
            <a:endParaRPr lang="en-US" sz="1800" spc="-5" dirty="0">
              <a:latin typeface="+mj-lt"/>
              <a:cs typeface="Arial"/>
            </a:endParaRPr>
          </a:p>
          <a:p>
            <a:pPr marL="230188" marR="117475" indent="-230188" algn="just">
              <a:buFont typeface="Times New Roman" pitchFamily="16" charset="0"/>
              <a:buChar char="•"/>
              <a:tabLst>
                <a:tab pos="230188" algn="l"/>
              </a:tabLst>
            </a:pPr>
            <a:r>
              <a:rPr lang="en-US" sz="1800" spc="-5" dirty="0">
                <a:latin typeface="+mj-lt"/>
                <a:cs typeface="Arial"/>
              </a:rPr>
              <a:t>Straw poll #3: </a:t>
            </a:r>
            <a:r>
              <a:rPr lang="en-US" sz="1800" b="1" dirty="0">
                <a:solidFill>
                  <a:srgbClr val="000000"/>
                </a:solidFill>
                <a:effectLst/>
              </a:rPr>
              <a:t>If you attended the Social, did you like the social?</a:t>
            </a:r>
            <a:endParaRPr lang="en-US" sz="1800" b="1" spc="-5" dirty="0">
              <a:latin typeface="+mj-lt"/>
              <a:cs typeface="Arial"/>
            </a:endParaRPr>
          </a:p>
          <a:p>
            <a:pPr marL="630238" marR="117475" lvl="1" indent="-230188" algn="just">
              <a:buChar char="•"/>
              <a:tabLst>
                <a:tab pos="230188" algn="l"/>
              </a:tabLst>
            </a:pPr>
            <a:r>
              <a:rPr lang="en-US" sz="1800" spc="-5" dirty="0">
                <a:latin typeface="+mj-lt"/>
                <a:cs typeface="Arial"/>
              </a:rPr>
              <a:t>Yes:  </a:t>
            </a:r>
          </a:p>
          <a:p>
            <a:pPr marL="630238" marR="117475" lvl="1" indent="-230188" algn="just">
              <a:buChar char="•"/>
              <a:tabLst>
                <a:tab pos="230188" algn="l"/>
              </a:tabLst>
            </a:pPr>
            <a:r>
              <a:rPr lang="en-US" sz="1800" spc="-5" dirty="0">
                <a:latin typeface="+mj-lt"/>
                <a:cs typeface="Arial"/>
              </a:rPr>
              <a:t>No:  </a:t>
            </a: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a:extLst>
              <a:ext uri="{FF2B5EF4-FFF2-40B4-BE49-F238E27FC236}">
                <a16:creationId xmlns:a16="http://schemas.microsoft.com/office/drawing/2014/main" id="{76344F12-5203-A016-19D7-E153FAD5DCD2}"/>
              </a:ext>
            </a:extLst>
          </p:cNvPr>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88749872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55</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May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b="0" kern="1200" dirty="0">
                <a:latin typeface="Times New Roman" pitchFamily="16" charset="0"/>
              </a:rPr>
              <a:t>TBD</a:t>
            </a:r>
            <a:endParaRPr lang="en-US" sz="1600" b="0" kern="1200" dirty="0">
              <a:latin typeface="Times New Roman" pitchFamily="16" charset="0"/>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40040781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56</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May 2025</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Any objection to adjourn? </a:t>
            </a:r>
            <a:endParaRPr lang="en-US" sz="1800" b="0" spc="-5" dirty="0">
              <a:latin typeface="+mj-lt"/>
              <a:cs typeface="Arial"/>
            </a:endParaRPr>
          </a:p>
          <a:p>
            <a:pPr marL="230188" marR="117475" indent="-230188" algn="just">
              <a:buFont typeface="Times New Roman" pitchFamily="16" charset="0"/>
              <a:buChar char="•"/>
              <a:tabLst>
                <a:tab pos="230188" algn="l"/>
              </a:tabLst>
            </a:pPr>
            <a:r>
              <a:rPr lang="en-US" sz="1800" spc="-5" dirty="0">
                <a:latin typeface="+mj-lt"/>
                <a:cs typeface="Arial"/>
              </a:rPr>
              <a:t>Adjourn at</a:t>
            </a:r>
            <a:endParaRPr lang="en-US" sz="1800" b="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197074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6</a:t>
            </a:fld>
            <a:endParaRPr lang="en-US" altLang="en-US" sz="1200" b="0" dirty="0"/>
          </a:p>
        </p:txBody>
      </p:sp>
      <p:sp>
        <p:nvSpPr>
          <p:cNvPr id="2" name="Date Placeholder 1"/>
          <p:cNvSpPr>
            <a:spLocks noGrp="1"/>
          </p:cNvSpPr>
          <p:nvPr>
            <p:ph type="dt" idx="15"/>
          </p:nvPr>
        </p:nvSpPr>
        <p:spPr>
          <a:xfrm>
            <a:off x="990600" y="333376"/>
            <a:ext cx="3048000" cy="273050"/>
          </a:xfrm>
        </p:spPr>
        <p:txBody>
          <a:bodyPr/>
          <a:lstStyle/>
          <a:p>
            <a:r>
              <a:rPr lang="en-US" dirty="0"/>
              <a:t>May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Review and approve the 802.18 opening agenda</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(Procedural):  To approve the agenda as shown in the “RR-TAG Opening Agenda” tab of the document </a:t>
            </a:r>
            <a:r>
              <a:rPr lang="en-US" sz="1800" spc="-5" dirty="0">
                <a:solidFill>
                  <a:srgbClr val="FF0000"/>
                </a:solidFill>
                <a:latin typeface="+mj-lt"/>
                <a:cs typeface="Arial"/>
                <a:hlinkClick r:id="rId3"/>
              </a:rPr>
              <a:t>18-25/0027r0</a:t>
            </a:r>
            <a:r>
              <a:rPr lang="en-US" sz="1800" spc="-5" dirty="0">
                <a:latin typeface="+mj-lt"/>
                <a:cs typeface="Arial"/>
              </a:rPr>
              <a:t>. </a:t>
            </a:r>
          </a:p>
          <a:p>
            <a:pPr marL="630238" marR="117475" lvl="1" indent="-230188" algn="just">
              <a:buChar char="•"/>
              <a:tabLst>
                <a:tab pos="230188" algn="l"/>
              </a:tabLst>
            </a:pPr>
            <a:r>
              <a:rPr lang="en-US" sz="1600" spc="-5" dirty="0">
                <a:latin typeface="+mj-lt"/>
                <a:cs typeface="Arial"/>
              </a:rPr>
              <a:t>Moved:</a:t>
            </a:r>
          </a:p>
          <a:p>
            <a:pPr marL="630238" marR="117475" lvl="1" indent="-230188" algn="just">
              <a:buChar char="•"/>
              <a:tabLst>
                <a:tab pos="230188" algn="l"/>
              </a:tabLst>
            </a:pPr>
            <a:r>
              <a:rPr lang="en-US" sz="1600" spc="-5" dirty="0">
                <a:latin typeface="+mj-lt"/>
                <a:cs typeface="Arial"/>
              </a:rPr>
              <a:t>Seconded:</a:t>
            </a:r>
          </a:p>
          <a:p>
            <a:pPr marL="630238" marR="117475" lvl="1" indent="-230188" algn="just">
              <a:buChar char="•"/>
              <a:tabLst>
                <a:tab pos="230188" algn="l"/>
              </a:tabLst>
            </a:pPr>
            <a:r>
              <a:rPr lang="en-US" sz="1600" spc="-5" dirty="0">
                <a:latin typeface="+mj-lt"/>
                <a:cs typeface="Arial"/>
              </a:rPr>
              <a:t>Discussion:</a:t>
            </a:r>
          </a:p>
          <a:p>
            <a:pPr marL="630238" marR="117475" lvl="1" indent="-230188" algn="just">
              <a:buFont typeface="Times New Roman" pitchFamily="16" charset="0"/>
              <a:buChar char="•"/>
              <a:tabLst>
                <a:tab pos="230188" algn="l"/>
              </a:tabLst>
            </a:pPr>
            <a:r>
              <a:rPr lang="en-US" sz="1600" spc="-5" dirty="0">
                <a:latin typeface="+mj-lt"/>
                <a:cs typeface="Arial"/>
              </a:rPr>
              <a:t>Vote:</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0929822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May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2.1:  Policies and procedures (P&amp;Ps)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7</a:t>
            </a:r>
          </a:p>
        </p:txBody>
      </p:sp>
    </p:spTree>
    <p:extLst>
      <p:ext uri="{BB962C8B-B14F-4D97-AF65-F5344CB8AC3E}">
        <p14:creationId xmlns:p14="http://schemas.microsoft.com/office/powerpoint/2010/main" val="13519615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May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8</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May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Guidelines for IEEE SA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9</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://standards.ieee.org/develop/policies/antitrust.pdf</a:t>
            </a:r>
            <a:r>
              <a:rPr lang="en-US" altLang="en-US" sz="1600" b="1">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95887919"/>
      </p:ext>
    </p:extLst>
  </p:cSld>
  <p:clrMapOvr>
    <a:masterClrMapping/>
  </p:clrMapOvr>
  <p:transition/>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71990</TotalTime>
  <Words>4835</Words>
  <Application>Microsoft Office PowerPoint</Application>
  <PresentationFormat>Widescreen</PresentationFormat>
  <Paragraphs>730</Paragraphs>
  <Slides>56</Slides>
  <Notes>34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56</vt:i4>
      </vt:variant>
    </vt:vector>
  </HeadingPairs>
  <TitlesOfParts>
    <vt:vector size="63" baseType="lpstr">
      <vt:lpstr>Arial Unicode MS</vt:lpstr>
      <vt:lpstr>Monotype Sorts</vt:lpstr>
      <vt:lpstr>Arial</vt:lpstr>
      <vt:lpstr>Calibri</vt:lpstr>
      <vt:lpstr>Times New Roman</vt:lpstr>
      <vt:lpstr>Office Theme</vt:lpstr>
      <vt:lpstr>Document</vt:lpstr>
      <vt:lpstr>2025 May RR-TAG  Supplementary Materials</vt:lpstr>
      <vt:lpstr>PowerPoint Presentation</vt:lpstr>
      <vt:lpstr>PowerPoint Presentation</vt:lpstr>
      <vt:lpstr>Registration is required to attend this meeting </vt:lpstr>
      <vt:lpstr>PowerPoint Presentation</vt:lpstr>
      <vt:lpstr>Review and approve the 802.18 opening agenda</vt:lpstr>
      <vt:lpstr>PowerPoint Presentation</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PowerPoint Presentation</vt:lpstr>
      <vt:lpstr>Recording attendance and meeting reminders</vt:lpstr>
      <vt:lpstr>Meeting logistics</vt:lpstr>
      <vt:lpstr>Reciprocal credit</vt:lpstr>
      <vt:lpstr>Meeting at a glance</vt:lpstr>
      <vt:lpstr>PowerPoint Presentation</vt:lpstr>
      <vt:lpstr>Review and approve the 2025 March plenary minutes</vt:lpstr>
      <vt:lpstr>PowerPoint Presentation</vt:lpstr>
      <vt:lpstr>PowerPoint Presentation</vt:lpstr>
      <vt:lpstr>PowerPoint Presentation</vt:lpstr>
      <vt:lpstr>Previous invited talks</vt:lpstr>
      <vt:lpstr>Enrichment activities</vt:lpstr>
      <vt:lpstr>PowerPoint Presentation</vt:lpstr>
      <vt:lpstr>South Africa ICASA’s consultation  on Draft National Radio Frequency Plan (1)</vt:lpstr>
      <vt:lpstr>South Africa ICASA’s consultation  on Draft National Radio Frequency Plan (2)</vt:lpstr>
      <vt:lpstr>South Africa ICASA’s consultation re dynamic spectrum access</vt:lpstr>
      <vt:lpstr>Status of ongoing consultations</vt:lpstr>
      <vt:lpstr>PowerPoint Presentation</vt:lpstr>
      <vt:lpstr>PowerPoint Presentation</vt:lpstr>
      <vt:lpstr>Registration is required to attend this meeting </vt:lpstr>
      <vt:lpstr>PowerPoint Presentation</vt:lpstr>
      <vt:lpstr>Review and approve the 802.18 closing agenda</vt:lpstr>
      <vt:lpstr>PowerPoint Presentation</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PowerPoint Presentation</vt:lpstr>
      <vt:lpstr>Recording attendance and meeting reminders</vt:lpstr>
      <vt:lpstr>Meeting logistics</vt:lpstr>
      <vt:lpstr>Reciprocal credit</vt:lpstr>
      <vt:lpstr>PowerPoint Presentation</vt:lpstr>
      <vt:lpstr>South Africa ICASA’s consultation re dynamic spectrum access (1)</vt:lpstr>
      <vt:lpstr>PowerPoint Presentation</vt:lpstr>
      <vt:lpstr>Status of ongoing consultations</vt:lpstr>
      <vt:lpstr>PowerPoint Presentation</vt:lpstr>
      <vt:lpstr>General discussion items</vt:lpstr>
      <vt:lpstr>PowerPoint Presentation</vt:lpstr>
      <vt:lpstr>Future RR-TAG meetings</vt:lpstr>
      <vt:lpstr>2025 July plenary</vt:lpstr>
      <vt:lpstr>Straw polls regarding mixed-mode meetings</vt:lpstr>
      <vt:lpstr>Any other business</vt:lpstr>
      <vt:lpstr>Adjourn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18-25/0028r0</dc:title>
  <dc:creator>Edward Au</dc:creator>
  <cp:keywords>2025 May supplementary materials</cp:keywords>
  <cp:lastModifiedBy>Edward Au</cp:lastModifiedBy>
  <cp:revision>5488</cp:revision>
  <cp:lastPrinted>1601-01-01T00:00:00Z</cp:lastPrinted>
  <dcterms:created xsi:type="dcterms:W3CDTF">2016-03-03T14:54:45Z</dcterms:created>
  <dcterms:modified xsi:type="dcterms:W3CDTF">2025-05-12T07:59:22Z</dcterms:modified>
  <cp:category>IEEE 802.18 RR-TAG </cp:category>
</cp:coreProperties>
</file>