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1179" r:id="rId12"/>
    <p:sldId id="1180" r:id="rId13"/>
    <p:sldId id="877" r:id="rId14"/>
    <p:sldId id="942"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3" autoAdjust="0"/>
    <p:restoredTop sz="95405" autoAdjust="0"/>
  </p:normalViewPr>
  <p:slideViewPr>
    <p:cSldViewPr>
      <p:cViewPr varScale="1">
        <p:scale>
          <a:sx n="99" d="100"/>
          <a:sy n="99" d="100"/>
        </p:scale>
        <p:origin x="1164" y="306"/>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3/18/2025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8442A2-8046-EC24-34F2-702D253AE4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07CBB6-659E-DF47-10E6-2B45191FB89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32326C58-2F97-CC2F-C036-D6AE0B4BF458}"/>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80511FF3-A12E-8498-2473-A5077364CF30}"/>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AD9F9F62-879C-2889-92C4-370C3A042D8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E4018FF0-FFA6-00F4-3443-3B4CFB86106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B0E75064-71F2-51FD-84C5-9CC35AA23F2A}"/>
              </a:ext>
            </a:extLst>
          </p:cNvPr>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721243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802.18-25/0022r0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18&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19&amp;is_group=0000&amp;is_year=2025"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acma.gov.au/consultations/2025-03/draft-five-year-spectrum-outlook-2025-30-consultation"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20&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docs.fcc.gov/public/attachments/DOC-410031A1.pdf" TargetMode="External"/><Relationship Id="rId5"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 Id="rId4"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ane.gov.co/SitePages/Gesti%C3%B3n%20t%C3%A9cnica/index.aspx?p=5777"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msit.go.kr/bbs/view.do?sCode=user&amp;mId=108&amp;mPid=103&amp;pageIndex=&amp;bbsSeqNo=83&amp;nttSeqNo=3175878&amp;searchOpt=ALL&amp;searchTxt="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touchpoint.eventsair.com/2025-may-ieee-802-wireless-interim-session"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3-1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March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20 March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  </a:t>
            </a:r>
          </a:p>
          <a:p>
            <a:pPr marL="630238" marR="117475" lvl="1" indent="-230188" algn="just">
              <a:buChar char="•"/>
              <a:tabLst>
                <a:tab pos="230188" algn="l"/>
              </a:tabLst>
            </a:pPr>
            <a:r>
              <a:rPr lang="en-US" sz="1600" spc="-5" dirty="0">
                <a:latin typeface="+mj-lt"/>
                <a:cs typeface="Arial"/>
              </a:rPr>
              <a:t>Vote:</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13 February 2025 and 27 February 2025 RR-TAG calls as shown in the documents </a:t>
            </a:r>
            <a:r>
              <a:rPr lang="en-US" sz="1800" spc="-5" dirty="0">
                <a:solidFill>
                  <a:srgbClr val="FF0000"/>
                </a:solidFill>
                <a:latin typeface="+mj-lt"/>
                <a:cs typeface="Arial"/>
                <a:hlinkClick r:id="rId3"/>
              </a:rPr>
              <a:t>18-25/0018r0</a:t>
            </a:r>
            <a:r>
              <a:rPr lang="en-US" sz="1800" spc="-5" dirty="0">
                <a:latin typeface="+mj-lt"/>
                <a:cs typeface="Arial"/>
              </a:rPr>
              <a:t> and </a:t>
            </a:r>
            <a:r>
              <a:rPr lang="en-US" sz="1800" spc="-5" dirty="0">
                <a:latin typeface="+mj-lt"/>
                <a:cs typeface="Arial"/>
                <a:hlinkClick r:id="rId4"/>
              </a:rPr>
              <a:t>18-25/0019r0</a:t>
            </a:r>
            <a:r>
              <a:rPr lang="en-US" sz="1800" spc="-5" dirty="0">
                <a:latin typeface="+mj-lt"/>
                <a:cs typeface="Arial"/>
              </a:rPr>
              <a:t>, respectively, with editorial privilege for the IEEE 802.18 Chair.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  </a:t>
            </a:r>
          </a:p>
          <a:p>
            <a:pPr marL="630238" marR="117475" lvl="1" indent="-230188" algn="just">
              <a:buChar char="•"/>
              <a:tabLst>
                <a:tab pos="230188" algn="l"/>
              </a:tabLst>
            </a:pPr>
            <a:r>
              <a:rPr lang="en-US" sz="1600" spc="-5" dirty="0">
                <a:latin typeface="+mj-lt"/>
                <a:cs typeface="Arial"/>
              </a:rPr>
              <a:t>Vote:</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(1)</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Draft Five-year spectrum outlook 2025–30 </a:t>
            </a:r>
          </a:p>
          <a:p>
            <a:pPr marL="630238" marR="117475" lvl="1" indent="-230188" algn="just">
              <a:buChar char="•"/>
              <a:tabLst>
                <a:tab pos="230188" algn="l"/>
              </a:tabLst>
            </a:pPr>
            <a:r>
              <a:rPr lang="en-US" sz="1600" spc="-5" dirty="0">
                <a:cs typeface="Arial"/>
              </a:rPr>
              <a:t>Publication date:  7 March 2025</a:t>
            </a:r>
          </a:p>
          <a:p>
            <a:pPr marL="630238" marR="117475" lvl="1" indent="-230188" algn="just">
              <a:buChar char="•"/>
              <a:tabLst>
                <a:tab pos="230188" algn="l"/>
              </a:tabLst>
            </a:pPr>
            <a:r>
              <a:rPr lang="en-US" sz="1600" spc="-5" dirty="0">
                <a:cs typeface="Arial"/>
              </a:rPr>
              <a:t>Closing date for response:  4 April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https://www.acma.gov.au/consultations/2025-03/draft-five-year-spectrum-outlook-2025-30-consultation</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18-25/0020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41261BCD-0DB2-A2B5-A527-90A7CA3BC38F}"/>
              </a:ext>
            </a:extLst>
          </p:cNvPr>
          <p:cNvSpPr>
            <a:spLocks noGrp="1"/>
          </p:cNvSpPr>
          <p:nvPr>
            <p:ph type="dt" idx="15"/>
          </p:nvPr>
        </p:nvSpPr>
        <p:spPr>
          <a:xfrm>
            <a:off x="9144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6BBE31-1E00-5CEA-4070-E999946B5975}"/>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8B1AEB7-869A-DE46-DF47-D725EC6600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a:extLst>
              <a:ext uri="{FF2B5EF4-FFF2-40B4-BE49-F238E27FC236}">
                <a16:creationId xmlns:a16="http://schemas.microsoft.com/office/drawing/2014/main" id="{1AB18396-59EE-33C4-257B-165F1117433B}"/>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(2)</a:t>
            </a:r>
          </a:p>
        </p:txBody>
      </p:sp>
      <p:pic>
        <p:nvPicPr>
          <p:cNvPr id="9" name="Picture 8">
            <a:extLst>
              <a:ext uri="{FF2B5EF4-FFF2-40B4-BE49-F238E27FC236}">
                <a16:creationId xmlns:a16="http://schemas.microsoft.com/office/drawing/2014/main" id="{A15CF7E6-F5C0-7C60-1D61-57225D90C2C2}"/>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5B311687-0DA9-2D9E-F8FE-69154FFB7FD4}"/>
              </a:ext>
            </a:extLst>
          </p:cNvPr>
          <p:cNvSpPr>
            <a:spLocks noGrp="1"/>
          </p:cNvSpPr>
          <p:nvPr>
            <p:ph type="dt" idx="15"/>
          </p:nvPr>
        </p:nvSpPr>
        <p:spPr>
          <a:xfrm>
            <a:off x="914400" y="336550"/>
            <a:ext cx="3048000" cy="273050"/>
          </a:xfrm>
        </p:spPr>
        <p:txBody>
          <a:bodyPr/>
          <a:lstStyle/>
          <a:p>
            <a:r>
              <a:rPr lang="en-US" dirty="0"/>
              <a:t>March 2025</a:t>
            </a:r>
            <a:endParaRPr lang="en-GB" dirty="0"/>
          </a:p>
        </p:txBody>
      </p:sp>
      <p:sp>
        <p:nvSpPr>
          <p:cNvPr id="5" name="Content Placeholder 2">
            <a:extLst>
              <a:ext uri="{FF2B5EF4-FFF2-40B4-BE49-F238E27FC236}">
                <a16:creationId xmlns:a16="http://schemas.microsoft.com/office/drawing/2014/main" id="{10C463A4-A34F-1A7F-9073-F6DAF83B512E}"/>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18-25/0020r2 [Placeholder] </a:t>
            </a:r>
            <a:r>
              <a:rPr lang="en-US" sz="1800" spc="-5" dirty="0">
                <a:cs typeface="Arial"/>
              </a:rPr>
              <a:t>in response to the </a:t>
            </a:r>
            <a:r>
              <a:rPr lang="en-US" sz="1800" dirty="0"/>
              <a:t>Australian Communications and Media Authority (ACMA)</a:t>
            </a:r>
            <a:r>
              <a:rPr lang="en-US" sz="1800" spc="-5" dirty="0">
                <a:cs typeface="Arial"/>
              </a:rPr>
              <a:t>’s </a:t>
            </a:r>
            <a:r>
              <a:rPr lang="en-US" sz="1800" spc="-5" dirty="0">
                <a:solidFill>
                  <a:schemeClr val="tx1"/>
                </a:solidFill>
                <a:cs typeface="Arial"/>
              </a:rPr>
              <a:t>consultation </a:t>
            </a:r>
            <a:r>
              <a:rPr lang="en-US" sz="1800" dirty="0"/>
              <a:t>“</a:t>
            </a:r>
            <a:r>
              <a:rPr lang="en-GB" sz="1800" dirty="0"/>
              <a:t>Draft Five-year spectrum outlook 2025-30 and 2025-26 work program</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ACMA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1553774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17 April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4"/>
              </a:rPr>
              <a:t>Radio Standards Specification, RSS-247, Issue 4, February 2025</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dirty="0">
                <a:hlinkClick r:id="rId5"/>
              </a:rPr>
              <a:t>Proposals for AFC in Lower 6 GHz and mobile / Wi-Fi sharing in Upper 6 GHz</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TBD</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6"/>
              </a:rPr>
              <a:t>Promoting the Development of Positioning, Navigation, and Timing Technologies and Solutions (WT Docket No. 25-110 / Inquiry FCC-CIRC2503-01)</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a:t>
            </a:r>
            <a:r>
              <a:rPr lang="en-US" sz="2800">
                <a:solidFill>
                  <a:srgbClr val="0070C0"/>
                </a:solidFill>
              </a:rPr>
              <a:t>discussion 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None</a:t>
            </a:r>
          </a:p>
          <a:p>
            <a:pPr marL="400050" marR="117475" lvl="1" indent="0" algn="just">
              <a:buClrTx/>
              <a:tabLst>
                <a:tab pos="230188" algn="l"/>
              </a:tabLst>
            </a:pPr>
            <a:endParaRPr lang="en-US" sz="14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Colombia</a:t>
            </a:r>
          </a:p>
          <a:p>
            <a:pPr marL="1030288" marR="117475" lvl="2" indent="-230188" algn="just">
              <a:buClrTx/>
              <a:buFont typeface="Times New Roman" pitchFamily="16" charset="0"/>
              <a:buChar char="•"/>
              <a:tabLst>
                <a:tab pos="230188" algn="l"/>
              </a:tabLst>
            </a:pPr>
            <a:r>
              <a:rPr lang="en-US" sz="1400" dirty="0">
                <a:solidFill>
                  <a:schemeClr val="tx1"/>
                </a:solidFill>
              </a:rPr>
              <a:t>On 20 February 2025, National Spectrum Agency (ANE) </a:t>
            </a:r>
            <a:r>
              <a:rPr lang="en-US" sz="1400" dirty="0">
                <a:solidFill>
                  <a:schemeClr val="tx1"/>
                </a:solidFill>
                <a:hlinkClick r:id="rId3"/>
              </a:rPr>
              <a:t>published</a:t>
            </a:r>
            <a:r>
              <a:rPr lang="en-US" sz="1400" dirty="0">
                <a:solidFill>
                  <a:schemeClr val="tx1"/>
                </a:solidFill>
              </a:rPr>
              <a:t> the latest version of the Table of Frequency Allocation.</a:t>
            </a:r>
          </a:p>
          <a:p>
            <a:pPr marL="1030288" marR="117475" lvl="2" indent="-230188" algn="just">
              <a:buClrTx/>
              <a:buFont typeface="Times New Roman" pitchFamily="16" charset="0"/>
              <a:buChar char="•"/>
              <a:tabLst>
                <a:tab pos="230188" algn="l"/>
              </a:tabLst>
            </a:pPr>
            <a:endParaRPr lang="en-US" sz="14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South Korea</a:t>
            </a:r>
          </a:p>
          <a:p>
            <a:pPr marL="1030288" marR="117475" lvl="2" indent="-230188" algn="just">
              <a:buClrTx/>
              <a:buFont typeface="Times New Roman" pitchFamily="16" charset="0"/>
              <a:buChar char="•"/>
              <a:tabLst>
                <a:tab pos="230188" algn="l"/>
              </a:tabLst>
            </a:pPr>
            <a:r>
              <a:rPr lang="en-US" sz="1400" dirty="0">
                <a:solidFill>
                  <a:schemeClr val="tx1"/>
                </a:solidFill>
              </a:rPr>
              <a:t>On 17 February 2025, the Ministry of Science and ICT </a:t>
            </a:r>
            <a:r>
              <a:rPr lang="en-US" sz="1400" dirty="0">
                <a:solidFill>
                  <a:schemeClr val="tx1"/>
                </a:solidFill>
                <a:hlinkClick r:id="rId4"/>
              </a:rPr>
              <a:t>published</a:t>
            </a:r>
            <a:r>
              <a:rPr lang="en-US" sz="1400" dirty="0">
                <a:solidFill>
                  <a:schemeClr val="tx1"/>
                </a:solidFill>
              </a:rPr>
              <a:t> the latest version of the Table of Frequency Allocation. </a:t>
            </a:r>
            <a:endParaRPr lang="en-US" sz="1400" dirty="0"/>
          </a:p>
          <a:p>
            <a:pPr marL="1030288" marR="117475" lvl="2" indent="-230188" algn="just">
              <a:buClrTx/>
              <a:buFont typeface="Times New Roman" pitchFamily="16" charset="0"/>
              <a:buChar char="•"/>
              <a:tabLst>
                <a:tab pos="230188" algn="l"/>
              </a:tabLst>
            </a:pPr>
            <a:endParaRPr lang="en-US" sz="1600" dirty="0">
              <a:solidFill>
                <a:schemeClr val="tx1"/>
              </a:solidFil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May 2025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76851582"/>
              </p:ext>
            </p:extLst>
          </p:nvPr>
        </p:nvGraphicFramePr>
        <p:xfrm>
          <a:off x="914400" y="1705690"/>
          <a:ext cx="10287000" cy="296672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27 March 2025</a:t>
                      </a:r>
                      <a:r>
                        <a:rPr lang="en-US" sz="1500" baseline="0" dirty="0"/>
                        <a:t>, 3:00pm ET to 3:55pm ET</a:t>
                      </a:r>
                    </a:p>
                  </a:txBody>
                  <a:tcPr anchor="ct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3 April 2025</a:t>
                      </a:r>
                      <a:r>
                        <a:rPr lang="en-US" sz="1500" baseline="0" dirty="0"/>
                        <a:t>, 3:00pm ET to 3:55pm ET</a:t>
                      </a:r>
                    </a:p>
                  </a:txBody>
                  <a:tcPr anchor="ctr"/>
                </a:tc>
                <a:extLst>
                  <a:ext uri="{0D108BD9-81ED-4DB2-BD59-A6C34878D82A}">
                    <a16:rowId xmlns:a16="http://schemas.microsoft.com/office/drawing/2014/main" val="32008297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10 April 2025</a:t>
                      </a:r>
                      <a:r>
                        <a:rPr lang="en-US" sz="1500" baseline="0" dirty="0"/>
                        <a:t>, 3:00pm ET to 3:55pm ET</a:t>
                      </a:r>
                    </a:p>
                  </a:txBody>
                  <a:tcPr anchor="ctr"/>
                </a:tc>
                <a:extLst>
                  <a:ext uri="{0D108BD9-81ED-4DB2-BD59-A6C34878D82A}">
                    <a16:rowId xmlns:a16="http://schemas.microsoft.com/office/drawing/2014/main" val="32694689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17 April 2025</a:t>
                      </a:r>
                      <a:r>
                        <a:rPr lang="en-US" sz="1500" baseline="0" dirty="0"/>
                        <a:t>, 3:00pm ET to 3:55pm ET</a:t>
                      </a:r>
                    </a:p>
                  </a:txBody>
                  <a:tcPr anchor="ctr"/>
                </a:tc>
                <a:extLst>
                  <a:ext uri="{0D108BD9-81ED-4DB2-BD59-A6C34878D82A}">
                    <a16:rowId xmlns:a16="http://schemas.microsoft.com/office/drawing/2014/main" val="26862124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24 April 2025</a:t>
                      </a:r>
                      <a:r>
                        <a:rPr lang="en-US" sz="1500" baseline="0" dirty="0"/>
                        <a:t>, 3:00pm ET to 3:55pm ET</a:t>
                      </a:r>
                    </a:p>
                  </a:txBody>
                  <a:tcPr anchor="ctr"/>
                </a:tc>
                <a:extLst>
                  <a:ext uri="{0D108BD9-81ED-4DB2-BD59-A6C34878D82A}">
                    <a16:rowId xmlns:a16="http://schemas.microsoft.com/office/drawing/2014/main" val="15801324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 May 2025</a:t>
                      </a:r>
                      <a:r>
                        <a:rPr lang="en-US" sz="1500" baseline="0" dirty="0"/>
                        <a:t>, 3:00pm ET to 3:55pm ET</a:t>
                      </a:r>
                    </a:p>
                  </a:txBody>
                  <a:tcPr anchor="ctr"/>
                </a:tc>
                <a:extLst>
                  <a:ext uri="{0D108BD9-81ED-4DB2-BD59-A6C34878D82A}">
                    <a16:rowId xmlns:a16="http://schemas.microsoft.com/office/drawing/2014/main" val="3410328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8 May 2025</a:t>
                      </a:r>
                      <a:r>
                        <a:rPr lang="en-US" sz="1500" baseline="0" dirty="0"/>
                        <a:t>, 3:00pm ET to 3:55pm ET</a:t>
                      </a:r>
                    </a:p>
                  </a:txBody>
                  <a:tcPr anchor="ctr"/>
                </a:tc>
                <a:extLst>
                  <a:ext uri="{0D108BD9-81ED-4DB2-BD59-A6C34878D82A}">
                    <a16:rowId xmlns:a16="http://schemas.microsoft.com/office/drawing/2014/main" val="18569399"/>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10" name="Content Placeholder 2"/>
          <p:cNvSpPr txBox="1">
            <a:spLocks/>
          </p:cNvSpPr>
          <p:nvPr/>
        </p:nvSpPr>
        <p:spPr bwMode="auto">
          <a:xfrm>
            <a:off x="914400" y="1533334"/>
            <a:ext cx="108848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May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Hotel reservation</a:t>
            </a:r>
            <a:r>
              <a:rPr lang="en-US" sz="1800" kern="0" spc="-5" dirty="0">
                <a:solidFill>
                  <a:schemeClr val="tx1"/>
                </a:solidFill>
                <a:cs typeface="Arial"/>
              </a:rPr>
              <a:t> begins on 6 February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8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a:solidFill>
                  <a:schemeClr val="tx1"/>
                </a:solidFill>
                <a:latin typeface="+mj-lt"/>
                <a:cs typeface="Arial" panose="020B0604020202020204" pitchFamily="34" charset="0"/>
              </a:rPr>
              <a:t>14 March </a:t>
            </a:r>
            <a:r>
              <a:rPr lang="en-US" altLang="en-US" sz="1800" b="1" dirty="0">
                <a:solidFill>
                  <a:schemeClr val="tx1"/>
                </a:solidFill>
                <a:latin typeface="+mj-lt"/>
                <a:cs typeface="Arial" panose="020B0604020202020204" pitchFamily="34" charset="0"/>
              </a:rPr>
              <a:t>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6</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March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March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March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&amp; Motion:  Draft response to Australia ACMA’s consultation</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80018</TotalTime>
  <Words>1989</Words>
  <Application>Microsoft Office PowerPoint</Application>
  <PresentationFormat>Widescreen</PresentationFormat>
  <Paragraphs>353</Paragraphs>
  <Slides>18</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Unicode MS</vt:lpstr>
      <vt:lpstr>Calibri</vt:lpstr>
      <vt:lpstr>Monotype Sorts</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Australia ACMA’s consultation (1)</vt:lpstr>
      <vt:lpstr>Australia ACMA’s consultation (2)</vt:lpstr>
      <vt:lpstr>Status of ongoing consultations</vt:lpstr>
      <vt:lpstr>General discussion items</vt:lpstr>
      <vt:lpstr>Meeting schedule prior to May 2025 wireless interim</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18-25/0022r0</dc:title>
  <dc:creator>Edward Au</dc:creator>
  <cp:keywords>20 March 2025</cp:keywords>
  <cp:lastModifiedBy>Edward Au</cp:lastModifiedBy>
  <cp:revision>6531</cp:revision>
  <cp:lastPrinted>1601-01-01T00:00:00Z</cp:lastPrinted>
  <dcterms:created xsi:type="dcterms:W3CDTF">2016-03-03T14:54:45Z</dcterms:created>
  <dcterms:modified xsi:type="dcterms:W3CDTF">2025-03-18T18:39:15Z</dcterms:modified>
  <cp:category>IEEE 802.18 RR-TAG agenda</cp:category>
</cp:coreProperties>
</file>