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938" r:id="rId12"/>
    <p:sldId id="941" r:id="rId13"/>
    <p:sldId id="877" r:id="rId14"/>
    <p:sldId id="942" r:id="rId15"/>
    <p:sldId id="882"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43" autoAdjust="0"/>
    <p:restoredTop sz="96405" autoAdjust="0"/>
  </p:normalViewPr>
  <p:slideViewPr>
    <p:cSldViewPr>
      <p:cViewPr varScale="1">
        <p:scale>
          <a:sx n="124" d="100"/>
          <a:sy n="124" d="100"/>
        </p:scale>
        <p:origin x="192" y="232"/>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232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1/8/25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1176736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1027997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802.18-24/0133r2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132-00-0000-rr-tag-minutes-19-december-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www.arcep.fr/uploads/tx_gspublication/consultation-projdec-frequences-UWB_dec2024.pdf"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129&amp;is_group=0000&amp;is_year=2024"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arcep.fr/uploads/tx_gspublication/consultation-projdec-frequences-UWB_dec2024.pdf" TargetMode="External"/><Relationship Id="rId4" Type="http://schemas.openxmlformats.org/officeDocument/2006/relationships/hyperlink" Target="https://www.ofcom.org.uk/about-ofcom/annual-reports-and-plans/consultation-ofcoms-plan-of-work-202526/"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soumu.go.jp/main_content/000981646.pdf" TargetMode="External"/><Relationship Id="rId5" Type="http://schemas.openxmlformats.org/officeDocument/2006/relationships/hyperlink" Target="https://www.acma.gov.au/consultations/2024-05/planning-options-upper-6-ghz-band" TargetMode="External"/><Relationship Id="rId4" Type="http://schemas.openxmlformats.org/officeDocument/2006/relationships/hyperlink" Target="https://www.bipt.be/operators/publication/decision-of-19-november-2024-on-radio-interfaces-related-to-devices-using-the-ultra-wideband-technology-uwb"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docs.fcc.gov/public/attachments/DA-24-1256A1.pdf" TargetMode="External"/><Relationship Id="rId3" Type="http://schemas.openxmlformats.org/officeDocument/2006/relationships/hyperlink" Target="https://www.ift.org.mx/sites/default/files/comunicacion-y-medios/comunicados-ift/comunicado122ift_3.pdf" TargetMode="External"/><Relationship Id="rId7" Type="http://schemas.openxmlformats.org/officeDocument/2006/relationships/hyperlink" Target="https://docs.fcc.gov/public/attachments/DA-24-1218A1.pdf" TargetMode="External"/><Relationship Id="rId12"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docs.fcc.gov/public/attachments/DA-24-1215A1.pdf" TargetMode="External"/><Relationship Id="rId11" Type="http://schemas.openxmlformats.org/officeDocument/2006/relationships/hyperlink" Target="https://mentor.ieee.org/802.18/dcn/24/18-24-0131-00-0000-liaison-from-itu-r-working-party-5c-related-to-the-work-in-the-frequency-range-450-1000-ghz.docx" TargetMode="External"/><Relationship Id="rId5" Type="http://schemas.openxmlformats.org/officeDocument/2006/relationships/hyperlink" Target="https://docs.fcc.gov/public/attachments/DA-24-1216A1.pdf" TargetMode="External"/><Relationship Id="rId10" Type="http://schemas.openxmlformats.org/officeDocument/2006/relationships/hyperlink" Target="https://docs.fcc.gov/public/attachments/FCC-24-125A1.pdf" TargetMode="External"/><Relationship Id="rId4" Type="http://schemas.openxmlformats.org/officeDocument/2006/relationships/hyperlink" Target="https://docs.fcc.gov/public/attachments/DA-24-1217A1.pdf" TargetMode="External"/><Relationship Id="rId9" Type="http://schemas.openxmlformats.org/officeDocument/2006/relationships/hyperlink" Target="https://docs.fcc.gov/public/attachments/DOC-408129A1.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book.passkey.com/gt/220141266?gtid=cb7cb3e95060ae4d0a7690164c8ae8a7"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web.cvent.com/event/4fa8fa22-fa35-4058-a648-d08fdd56a1c1/" TargetMode="Externa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January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 January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a:t>
            </a:r>
            <a:r>
              <a:rPr lang="en-US" sz="1600" spc="-5" dirty="0" err="1">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 Rich Kennedy</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Unanimously approved</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19 December 2024 RR-TAG call as shown in the document </a:t>
            </a:r>
            <a:r>
              <a:rPr lang="en-US" sz="1800" spc="-5" dirty="0">
                <a:solidFill>
                  <a:srgbClr val="FF0000"/>
                </a:solidFill>
                <a:latin typeface="+mj-lt"/>
                <a:cs typeface="Arial"/>
                <a:hlinkClick r:id="rId3"/>
              </a:rPr>
              <a:t>18-24/0132r0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Al </a:t>
            </a:r>
            <a:r>
              <a:rPr lang="en-US" sz="1600" spc="-5" dirty="0" err="1">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 </a:t>
            </a:r>
            <a:r>
              <a:rPr lang="en-US" sz="1600" spc="-5" dirty="0" err="1">
                <a:cs typeface="Arial"/>
              </a:rPr>
              <a:t>Pelin</a:t>
            </a:r>
            <a:r>
              <a:rPr lang="en-US" sz="1600" spc="-5" dirty="0">
                <a:cs typeface="Arial"/>
              </a:rPr>
              <a:t> Salem</a:t>
            </a:r>
          </a:p>
          <a:p>
            <a:pPr marL="630238" marR="117475" lvl="1" indent="-230188" algn="just">
              <a:buChar char="•"/>
              <a:tabLst>
                <a:tab pos="230188" algn="l"/>
              </a:tabLst>
            </a:pPr>
            <a:r>
              <a:rPr lang="en-US" sz="1600" spc="-5" dirty="0">
                <a:cs typeface="Arial"/>
              </a:rPr>
              <a:t>Discussion: None.</a:t>
            </a:r>
          </a:p>
          <a:p>
            <a:pPr marL="630238" marR="117475" lvl="1" indent="-230188" algn="just">
              <a:buFont typeface="Times New Roman" pitchFamily="16" charset="0"/>
              <a:buChar char="•"/>
              <a:tabLst>
                <a:tab pos="230188" algn="l"/>
              </a:tabLst>
            </a:pPr>
            <a:r>
              <a:rPr lang="en-US" sz="1600" spc="-5" dirty="0">
                <a:cs typeface="Arial"/>
              </a:rPr>
              <a:t>Vote: </a:t>
            </a:r>
            <a:r>
              <a:rPr lang="en-US" sz="1600" spc="-5" dirty="0">
                <a:latin typeface="+mj-lt"/>
                <a:cs typeface="Arial"/>
              </a:rPr>
              <a:t>Unanimously approved</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(1)</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GB" sz="1800" dirty="0"/>
              <a:t>Draft decision repealing decision no. 2007-0683 of 24 July 2007 as amended and setting the conditions for use of radio frequencies for equipment operating using ultra-wideband technology</a:t>
            </a:r>
            <a:endParaRPr lang="en-US" sz="1800" dirty="0"/>
          </a:p>
          <a:p>
            <a:pPr marL="630238" marR="117475" lvl="1" indent="-230188" algn="just">
              <a:buChar char="•"/>
              <a:tabLst>
                <a:tab pos="230188" algn="l"/>
              </a:tabLst>
            </a:pPr>
            <a:r>
              <a:rPr lang="en-US" sz="1600" spc="-5" dirty="0">
                <a:cs typeface="Arial"/>
              </a:rPr>
              <a:t>Publication date:  9 December 2024</a:t>
            </a:r>
          </a:p>
          <a:p>
            <a:pPr marL="630238" marR="117475" lvl="1" indent="-230188" algn="just">
              <a:buChar char="•"/>
              <a:tabLst>
                <a:tab pos="230188" algn="l"/>
              </a:tabLst>
            </a:pPr>
            <a:r>
              <a:rPr lang="en-US" sz="1600" spc="-5" dirty="0">
                <a:cs typeface="Arial"/>
              </a:rPr>
              <a:t>Closing date for response:  21 January 2025</a:t>
            </a:r>
          </a:p>
          <a:p>
            <a:pPr marL="230188" marR="117475" indent="-230188" algn="just">
              <a:spcBef>
                <a:spcPts val="1800"/>
              </a:spcBef>
              <a:buChar char="•"/>
              <a:tabLst>
                <a:tab pos="230188" algn="l"/>
              </a:tabLst>
            </a:pPr>
            <a:r>
              <a:rPr lang="en-US" sz="1800" spc="-5" dirty="0">
                <a:latin typeface="+mj-lt"/>
                <a:cs typeface="Arial"/>
              </a:rPr>
              <a:t>For details, please visit </a:t>
            </a:r>
            <a:endParaRPr lang="en-US" sz="16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a:hlinkClick r:id="rId3"/>
              </a:rPr>
              <a:t>https://www.arcep.fr/uploads/tx_gspublication/consultation-projdec-frequences-UWB_dec2024.pdf</a:t>
            </a:r>
            <a:r>
              <a:rPr lang="en-US" sz="1600" dirty="0"/>
              <a:t> </a:t>
            </a: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18-24/0129</a:t>
            </a:r>
            <a:endParaRPr lang="en-US" sz="1600" spc="-5" dirty="0">
              <a:cs typeface="Arial"/>
            </a:endParaRPr>
          </a:p>
          <a:p>
            <a:endParaRPr lang="en-US" b="0" dirty="0"/>
          </a:p>
          <a:p>
            <a:r>
              <a:rPr lang="en-US" sz="1100" b="0" dirty="0"/>
              <a:t> </a:t>
            </a:r>
            <a:endParaRPr lang="en-US" sz="1400" spc="-5" dirty="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87048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France ARCEP’s consultation re UWB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(Technical):  Move to approve document </a:t>
            </a:r>
            <a:r>
              <a:rPr lang="en-GB" sz="1800" dirty="0">
                <a:solidFill>
                  <a:schemeClr val="accent2"/>
                </a:solidFill>
              </a:rPr>
              <a:t>18-24/0129r0 </a:t>
            </a:r>
            <a:r>
              <a:rPr lang="en-US" sz="1800" spc="-5" dirty="0">
                <a:cs typeface="Arial"/>
              </a:rPr>
              <a:t>in response to the </a:t>
            </a:r>
            <a:r>
              <a:rPr lang="en-US" sz="1800" dirty="0"/>
              <a:t>Electronic Communications, Postal and Print media distribution Regulatory Authority</a:t>
            </a:r>
            <a:r>
              <a:rPr lang="en-US" sz="1800" spc="-5" dirty="0">
                <a:cs typeface="Arial"/>
              </a:rPr>
              <a:t> </a:t>
            </a:r>
            <a:r>
              <a:rPr lang="en-US" sz="1800" dirty="0"/>
              <a:t>(ARCEP)</a:t>
            </a:r>
            <a:r>
              <a:rPr lang="en-US" sz="1800" spc="-5" dirty="0">
                <a:cs typeface="Arial"/>
              </a:rPr>
              <a:t>’s </a:t>
            </a:r>
            <a:r>
              <a:rPr lang="en-US" sz="1800" spc="-5" dirty="0">
                <a:solidFill>
                  <a:schemeClr val="tx1"/>
                </a:solidFill>
                <a:cs typeface="Arial"/>
              </a:rPr>
              <a:t>consultation </a:t>
            </a:r>
            <a:r>
              <a:rPr lang="en-US" sz="1800" dirty="0"/>
              <a:t>“</a:t>
            </a:r>
            <a:r>
              <a:rPr lang="en-GB" sz="1800" dirty="0"/>
              <a:t>Draft decision repealing decision no. 2007-0683 of 24 July 2007 as amended and setting the conditions for use of radio frequencies for equipment operating using ultra-wideband technology</a:t>
            </a:r>
            <a:r>
              <a:rPr lang="en-US" sz="1800" dirty="0"/>
              <a:t>”,</a:t>
            </a:r>
            <a:r>
              <a:rPr lang="en-US" sz="1800" spc="-5" dirty="0">
                <a:solidFill>
                  <a:schemeClr val="tx1"/>
                </a:solidFill>
                <a:cs typeface="Arial"/>
              </a:rPr>
              <a:t> </a:t>
            </a:r>
            <a:r>
              <a:rPr lang="en-US" sz="1800" spc="-5" dirty="0">
                <a:cs typeface="Arial"/>
              </a:rPr>
              <a:t>for review and approval by the IEEE 802 LMSC for submission </a:t>
            </a:r>
            <a:r>
              <a:rPr lang="en-GB" sz="1800" dirty="0"/>
              <a:t>to the ARCEP before the contribution deadline.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p>
          <a:p>
            <a:pPr marL="630238" marR="117475" lvl="1" indent="-230188" algn="just">
              <a:buChar char="•"/>
              <a:tabLst>
                <a:tab pos="230188" algn="l"/>
              </a:tabLst>
            </a:pPr>
            <a:r>
              <a:rPr lang="en-US" sz="1600" spc="-5" dirty="0">
                <a:latin typeface="+mj-lt"/>
                <a:cs typeface="Arial"/>
              </a:rPr>
              <a:t>Seconded:</a:t>
            </a:r>
          </a:p>
          <a:p>
            <a:pPr marL="630238" marR="117475" lvl="1" indent="-230188" algn="just">
              <a:buChar char="•"/>
              <a:tabLst>
                <a:tab pos="230188" algn="l"/>
              </a:tabLst>
            </a:pPr>
            <a:r>
              <a:rPr lang="en-US" sz="1600" spc="-5" dirty="0">
                <a:latin typeface="+mj-lt"/>
                <a:cs typeface="Arial"/>
              </a:rPr>
              <a:t>Discussion:</a:t>
            </a:r>
          </a:p>
          <a:p>
            <a:pPr marL="630238" marR="117475" lvl="1" indent="-230188" algn="just">
              <a:buChar char="•"/>
              <a:tabLst>
                <a:tab pos="230188" algn="l"/>
              </a:tabLst>
            </a:pPr>
            <a:r>
              <a:rPr lang="en-US" sz="1600" spc="-5" dirty="0">
                <a:latin typeface="+mj-lt"/>
                <a:cs typeface="Arial"/>
              </a:rPr>
              <a:t>Result:</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
        <p:nvSpPr>
          <p:cNvPr id="3" name="TextBox 2">
            <a:extLst>
              <a:ext uri="{FF2B5EF4-FFF2-40B4-BE49-F238E27FC236}">
                <a16:creationId xmlns:a16="http://schemas.microsoft.com/office/drawing/2014/main" id="{05CFE971-8A53-70DC-E981-8F5CA9C33A24}"/>
              </a:ext>
            </a:extLst>
          </p:cNvPr>
          <p:cNvSpPr txBox="1"/>
          <p:nvPr/>
        </p:nvSpPr>
        <p:spPr>
          <a:xfrm>
            <a:off x="3485092" y="5816964"/>
            <a:ext cx="5334000" cy="523220"/>
          </a:xfrm>
          <a:prstGeom prst="rect">
            <a:avLst/>
          </a:prstGeom>
          <a:noFill/>
        </p:spPr>
        <p:txBody>
          <a:bodyPr wrap="square" rtlCol="0">
            <a:spAutoFit/>
          </a:bodyPr>
          <a:lstStyle/>
          <a:p>
            <a:r>
              <a:rPr lang="en-US" sz="2800" i="1" dirty="0">
                <a:solidFill>
                  <a:srgbClr val="FF0000"/>
                </a:solidFill>
              </a:rPr>
              <a:t>Motion deferred due to lack to time</a:t>
            </a:r>
          </a:p>
        </p:txBody>
      </p:sp>
    </p:spTree>
    <p:extLst>
      <p:ext uri="{BB962C8B-B14F-4D97-AF65-F5344CB8AC3E}">
        <p14:creationId xmlns:p14="http://schemas.microsoft.com/office/powerpoint/2010/main" val="3777495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10:30pm JST, Tuesday, 14 January 2025</a:t>
            </a:r>
          </a:p>
          <a:p>
            <a:pPr marL="1030288" marR="117475" lvl="2" indent="-230188" algn="just">
              <a:spcBef>
                <a:spcPts val="600"/>
              </a:spcBef>
              <a:buFont typeface="Times New Roman" pitchFamily="16" charset="0"/>
              <a:buChar char="•"/>
              <a:tabLst>
                <a:tab pos="230188" algn="l"/>
              </a:tabLst>
            </a:pPr>
            <a:r>
              <a:rPr lang="en-US" sz="1400" dirty="0"/>
              <a:t>UK </a:t>
            </a:r>
            <a:r>
              <a:rPr lang="en-US" sz="1400" dirty="0" err="1"/>
              <a:t>Ofcom</a:t>
            </a:r>
            <a:r>
              <a:rPr lang="en-US" sz="1400" dirty="0"/>
              <a:t>:  </a:t>
            </a:r>
            <a:r>
              <a:rPr lang="en-US" sz="1400" dirty="0">
                <a:hlinkClick r:id="rId4"/>
              </a:rPr>
              <a:t>Ofcom’s Plan of Work 2025/26</a:t>
            </a:r>
            <a:endParaRPr lang="en-US" sz="1400" dirty="0"/>
          </a:p>
          <a:p>
            <a:pPr marL="1030288" marR="117475" lvl="2" indent="-230188" algn="just">
              <a:spcBef>
                <a:spcPts val="600"/>
              </a:spcBef>
              <a:buFont typeface="Times New Roman" pitchFamily="16" charset="0"/>
              <a:buChar char="•"/>
              <a:tabLst>
                <a:tab pos="230188" algn="l"/>
              </a:tabLst>
            </a:pPr>
            <a:r>
              <a:rPr lang="en-US" sz="1400" dirty="0"/>
              <a:t>France ARCEP:  </a:t>
            </a:r>
            <a:r>
              <a:rPr lang="en-GB" sz="1400" u="sng" dirty="0">
                <a:hlinkClick r:id="rId5"/>
              </a:rPr>
              <a:t>Draft decision repealing decision no. 2007-0683 of 24 July 2007 as amended and setting the conditions for use of radio frequencies for equipment operating using ultra-wideband technology</a:t>
            </a:r>
            <a:endParaRPr lang="en-US" sz="1400" dirty="0"/>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Belgium</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Belgian Institute for Postal Services and Telecommunications (BIPT) </a:t>
            </a:r>
            <a:r>
              <a:rPr lang="en-US" sz="1400" dirty="0">
                <a:solidFill>
                  <a:schemeClr val="tx1"/>
                </a:solidFill>
                <a:hlinkClick r:id="rId4"/>
              </a:rPr>
              <a:t>published</a:t>
            </a:r>
            <a:r>
              <a:rPr lang="en-US" sz="1400" dirty="0">
                <a:solidFill>
                  <a:schemeClr val="tx1"/>
                </a:solidFill>
              </a:rPr>
              <a:t> the official version of technical requirements on </a:t>
            </a:r>
            <a:r>
              <a:rPr lang="en-US" sz="1400" dirty="0"/>
              <a:t>radio interfaces related to devices using the ultra wideband technology (UWB) on 21 November 2024.</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Australia</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July 2024, Australian Communications and Media Authority (ACMA) </a:t>
            </a:r>
            <a:r>
              <a:rPr lang="en-US" sz="1400" dirty="0">
                <a:solidFill>
                  <a:schemeClr val="tx1"/>
                </a:solidFill>
                <a:hlinkClick r:id="rId5"/>
              </a:rPr>
              <a:t>published</a:t>
            </a:r>
            <a:r>
              <a:rPr lang="en-US" sz="1400" dirty="0">
                <a:solidFill>
                  <a:schemeClr val="tx1"/>
                </a:solidFill>
              </a:rPr>
              <a:t> the Outcomes Paper “Future use of the upper 6 GHz band” on 17 December 2024</a:t>
            </a:r>
            <a:r>
              <a:rPr lang="en-US" sz="1400" dirty="0"/>
              <a:t>.</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600" dirty="0">
                <a:solidFill>
                  <a:schemeClr val="tx1"/>
                </a:solidFill>
              </a:rPr>
              <a:t>Japan</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October 2024, Ministry of Internal Affairs (MIC) </a:t>
            </a:r>
            <a:r>
              <a:rPr lang="en-US" sz="1400" dirty="0">
                <a:solidFill>
                  <a:schemeClr val="tx1"/>
                </a:solidFill>
                <a:hlinkClick r:id="rId6"/>
              </a:rPr>
              <a:t>published</a:t>
            </a:r>
            <a:r>
              <a:rPr lang="en-US" sz="1400" dirty="0">
                <a:solidFill>
                  <a:schemeClr val="tx1"/>
                </a:solidFill>
              </a:rPr>
              <a:t> the official version of frequency reorganization plan 2024</a:t>
            </a:r>
            <a:r>
              <a:rPr lang="en-US" sz="1400" dirty="0"/>
              <a:t> on 13 December 2024.</a:t>
            </a:r>
            <a:endParaRPr lang="en-US" sz="1600" spc="-5" dirty="0">
              <a:solidFill>
                <a:schemeClr val="tx1"/>
              </a:solidFil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Mexico</a:t>
            </a:r>
          </a:p>
          <a:p>
            <a:pPr marL="1030288" marR="117475" lvl="2" indent="-230188" algn="just">
              <a:buClrTx/>
              <a:buFont typeface="Times New Roman" pitchFamily="16" charset="0"/>
              <a:buChar char="•"/>
              <a:tabLst>
                <a:tab pos="230188" algn="l"/>
              </a:tabLst>
            </a:pPr>
            <a:r>
              <a:rPr lang="en-US" sz="1400" dirty="0">
                <a:solidFill>
                  <a:schemeClr val="tx1"/>
                </a:solidFill>
              </a:rPr>
              <a:t>Following the consultation in September 2024, </a:t>
            </a:r>
            <a:r>
              <a:rPr lang="en-US" sz="1400" dirty="0"/>
              <a:t>Federal Telecommunications Institute (IFT) </a:t>
            </a:r>
            <a:r>
              <a:rPr lang="en-US" sz="1400" dirty="0">
                <a:hlinkClick r:id="rId3"/>
              </a:rPr>
              <a:t>approved</a:t>
            </a:r>
            <a:r>
              <a:rPr lang="en-US" sz="1400" dirty="0"/>
              <a:t> the classification of the 64 GHz to 71 GHz frequency band as license-exempt spectrum.</a:t>
            </a:r>
            <a:endParaRPr lang="en-US" sz="14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granted the following entities waiver on topics related to 6 GHz:  </a:t>
            </a:r>
            <a:r>
              <a:rPr lang="en-US" sz="1400" dirty="0">
                <a:solidFill>
                  <a:schemeClr val="tx1"/>
                </a:solidFill>
                <a:hlinkClick r:id="rId4"/>
              </a:rPr>
              <a:t>Wi-Fi Alliance</a:t>
            </a:r>
            <a:r>
              <a:rPr lang="en-US" sz="1400" dirty="0">
                <a:solidFill>
                  <a:schemeClr val="tx1"/>
                </a:solidFill>
              </a:rPr>
              <a:t>’s waiver </a:t>
            </a:r>
            <a:r>
              <a:rPr lang="en-US" sz="1400" dirty="0"/>
              <a:t>of section 15.407(l)(1) of the Commission's rules, </a:t>
            </a:r>
            <a:r>
              <a:rPr lang="en-US" sz="1400" dirty="0">
                <a:hlinkClick r:id="rId5"/>
              </a:rPr>
              <a:t>Axon Enterprise, Inc.</a:t>
            </a:r>
            <a:r>
              <a:rPr lang="en-US" sz="1400" dirty="0"/>
              <a:t>’s request to waive Sections 15.247(a) and 15.247(d) of the Commission's rules, and </a:t>
            </a:r>
            <a:r>
              <a:rPr lang="en-US" sz="1400" dirty="0">
                <a:hlinkClick r:id="rId6"/>
              </a:rPr>
              <a:t>Extreme Networks</a:t>
            </a:r>
            <a:r>
              <a:rPr lang="en-US" sz="1400" dirty="0"/>
              <a:t>’ request for a limited waiver of section 15.403 of the Commission's rules.</a:t>
            </a:r>
          </a:p>
          <a:p>
            <a:pPr marL="1030288" marR="117475" lvl="2" indent="-230188" algn="just">
              <a:buClrTx/>
              <a:buFont typeface="Times New Roman" pitchFamily="16" charset="0"/>
              <a:buChar char="•"/>
              <a:tabLst>
                <a:tab pos="230188" algn="l"/>
              </a:tabLst>
            </a:pPr>
            <a:r>
              <a:rPr lang="en-US" sz="1400" dirty="0">
                <a:solidFill>
                  <a:schemeClr val="tx1"/>
                </a:solidFill>
              </a:rPr>
              <a:t>On 5 December 2024, FCC announced conditional approval of </a:t>
            </a:r>
            <a:r>
              <a:rPr lang="en-US" sz="1400" dirty="0">
                <a:solidFill>
                  <a:schemeClr val="tx1"/>
                </a:solidFill>
                <a:hlinkClick r:id="rId7"/>
              </a:rPr>
              <a:t>Axon Networks</a:t>
            </a:r>
            <a:r>
              <a:rPr lang="en-US" sz="1400" dirty="0">
                <a:solidFill>
                  <a:schemeClr val="tx1"/>
                </a:solidFill>
              </a:rPr>
              <a:t>’ 6 GHz AFC system.</a:t>
            </a:r>
          </a:p>
          <a:p>
            <a:pPr marL="1030288" marR="117475" lvl="2" indent="-230188" algn="just">
              <a:buClrTx/>
              <a:buFont typeface="Times New Roman" pitchFamily="16" charset="0"/>
              <a:buChar char="•"/>
              <a:tabLst>
                <a:tab pos="230188" algn="l"/>
              </a:tabLst>
            </a:pPr>
            <a:r>
              <a:rPr lang="en-US" sz="1400" dirty="0">
                <a:solidFill>
                  <a:schemeClr val="tx1"/>
                </a:solidFill>
              </a:rPr>
              <a:t>On 13 December 2024, FCC approved request from </a:t>
            </a:r>
            <a:r>
              <a:rPr lang="en-US" sz="1400" dirty="0">
                <a:solidFill>
                  <a:schemeClr val="tx1"/>
                </a:solidFill>
                <a:hlinkClick r:id="rId8"/>
              </a:rPr>
              <a:t>Comsearch</a:t>
            </a:r>
            <a:r>
              <a:rPr lang="en-US" sz="1400" dirty="0">
                <a:solidFill>
                  <a:schemeClr val="tx1"/>
                </a:solidFill>
              </a:rPr>
              <a:t> to modify their AFC system.</a:t>
            </a:r>
          </a:p>
          <a:p>
            <a:pPr marL="1030288" marR="117475" lvl="2" indent="-230188" algn="just">
              <a:buClrTx/>
              <a:buFont typeface="Times New Roman" pitchFamily="16" charset="0"/>
              <a:buChar char="•"/>
              <a:tabLst>
                <a:tab pos="230188" algn="l"/>
              </a:tabLst>
            </a:pPr>
            <a:r>
              <a:rPr lang="en-US" sz="1400" dirty="0"/>
              <a:t>Following the open commission meeting on 11 December 2024, the FCC </a:t>
            </a:r>
            <a:r>
              <a:rPr lang="en-US" sz="1400" dirty="0">
                <a:hlinkClick r:id="rId9"/>
              </a:rPr>
              <a:t>adopted</a:t>
            </a:r>
            <a:r>
              <a:rPr lang="en-US" sz="1400" dirty="0"/>
              <a:t> new rules to expand very low power device operations across all 1,200 megahertz of the 6 GHz band alongside other unlicensed and Wi-Fi-enabled devices.  The adopted version is </a:t>
            </a:r>
            <a:r>
              <a:rPr lang="en-US" sz="1400" dirty="0">
                <a:hlinkClick r:id="rId10"/>
              </a:rPr>
              <a:t>released</a:t>
            </a:r>
            <a:r>
              <a:rPr lang="en-US" sz="1400" dirty="0"/>
              <a:t> on 13 December 2024.</a:t>
            </a:r>
          </a:p>
          <a:p>
            <a:pPr marL="1030288" marR="117475" lvl="2" indent="-230188" algn="just">
              <a:buClrTx/>
              <a:buFont typeface="Times New Roman" pitchFamily="16" charset="0"/>
              <a:buChar char="•"/>
              <a:tabLst>
                <a:tab pos="230188" algn="l"/>
              </a:tabLst>
            </a:pP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ITU-R</a:t>
            </a:r>
          </a:p>
          <a:p>
            <a:pPr marL="630238" marR="117475" lvl="1" indent="-230188" algn="just">
              <a:buClrTx/>
              <a:buFont typeface="Times New Roman" pitchFamily="16" charset="0"/>
              <a:buChar char="•"/>
              <a:tabLst>
                <a:tab pos="230188" algn="l"/>
              </a:tabLst>
            </a:pPr>
            <a:r>
              <a:rPr lang="en-US" sz="1600" dirty="0">
                <a:solidFill>
                  <a:schemeClr val="tx1"/>
                </a:solidFill>
              </a:rPr>
              <a:t>Working Party 5C</a:t>
            </a:r>
          </a:p>
          <a:p>
            <a:pPr marL="1030288" marR="117475" lvl="2" indent="-230188" algn="just">
              <a:buClrTx/>
              <a:buFont typeface="Times New Roman" pitchFamily="16" charset="0"/>
              <a:buChar char="•"/>
              <a:tabLst>
                <a:tab pos="230188" algn="l"/>
              </a:tabLst>
            </a:pPr>
            <a:r>
              <a:rPr lang="en-US" sz="1400" dirty="0">
                <a:hlinkClick r:id="rId11"/>
              </a:rPr>
              <a:t>Liaison</a:t>
            </a:r>
            <a:r>
              <a:rPr lang="en-US" sz="1400" dirty="0"/>
              <a:t> related to the work in the frequency range 450-1000 GHz</a:t>
            </a:r>
            <a:endParaRPr lang="en-US" sz="14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in the next two weeks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890361925"/>
              </p:ext>
            </p:extLst>
          </p:nvPr>
        </p:nvGraphicFramePr>
        <p:xfrm>
          <a:off x="914400" y="1705690"/>
          <a:ext cx="10287000" cy="129032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January</a:t>
                      </a:r>
                      <a:r>
                        <a:rPr lang="en-US" sz="1500" baseline="0" dirty="0"/>
                        <a:t> 2025 wireless interim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aseline="0" dirty="0"/>
                        <a:t>[An credited session]</a:t>
                      </a:r>
                      <a:endParaRPr lang="en-US" sz="1500" dirty="0"/>
                    </a:p>
                  </a:txBody>
                  <a:tcPr/>
                </a:tc>
                <a:tc>
                  <a:txBody>
                    <a:bodyPr/>
                    <a:lstStyle/>
                    <a:p>
                      <a:r>
                        <a:rPr lang="en-US" sz="1500" baseline="0" dirty="0"/>
                        <a:t>Opening meeting:  Tuesday, 14 January 2025, 10:30am JST to 12:30pm JST</a:t>
                      </a:r>
                    </a:p>
                    <a:p>
                      <a:r>
                        <a:rPr lang="en-US" sz="1500" baseline="0" dirty="0"/>
                        <a:t>Closing meeting:  Thursday, 16 January 2025, 8:00am JST to 10:00am JST</a:t>
                      </a: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23 January 2025</a:t>
                      </a:r>
                      <a:r>
                        <a:rPr lang="en-US" sz="1500" baseline="0" dirty="0"/>
                        <a:t>, 3:00pm ET to 3:55pm ET</a:t>
                      </a:r>
                    </a:p>
                  </a:txBody>
                  <a:tcPr anchor="ctr"/>
                </a:tc>
                <a:extLst>
                  <a:ext uri="{0D108BD9-81ED-4DB2-BD59-A6C34878D82A}">
                    <a16:rowId xmlns:a16="http://schemas.microsoft.com/office/drawing/2014/main" val="10002"/>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10" name="Content Placeholder 2"/>
          <p:cNvSpPr txBox="1">
            <a:spLocks/>
          </p:cNvSpPr>
          <p:nvPr/>
        </p:nvSpPr>
        <p:spPr bwMode="auto">
          <a:xfrm>
            <a:off x="914401" y="155007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January interim (credited session)</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29 November 2024</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Standard Registration until 3 January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Late Registration after 3 January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29 October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11 December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174313" y="1546827"/>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a:solidFill>
                  <a:schemeClr val="tx1"/>
                </a:solidFill>
                <a:latin typeface="Times New Roman" panose="02020603050405020304" pitchFamily="18" charset="0"/>
                <a:ea typeface="Times New Roman" panose="02020603050405020304" pitchFamily="18" charset="0"/>
              </a:rPr>
              <a:t>28 February </a:t>
            </a:r>
            <a:r>
              <a:rPr lang="en-US" sz="1400" kern="0" dirty="0">
                <a:solidFill>
                  <a:schemeClr val="tx1"/>
                </a:solidFill>
                <a:latin typeface="Times New Roman" panose="02020603050405020304" pitchFamily="18" charset="0"/>
                <a:ea typeface="Times New Roman" panose="02020603050405020304" pitchFamily="18" charset="0"/>
              </a:rPr>
              <a:t>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20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 16:00 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15 November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68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2</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10</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January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January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January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a:t>
            </a:r>
            <a:r>
              <a:rPr lang="en-US" sz="1800" i="1" dirty="0">
                <a:solidFill>
                  <a:srgbClr val="00B050"/>
                </a:solidFill>
              </a:rPr>
              <a:t>France ARCEP’s consultation re UWB</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79740</TotalTime>
  <Words>2450</Words>
  <Application>Microsoft Macintosh PowerPoint</Application>
  <PresentationFormat>Widescreen</PresentationFormat>
  <Paragraphs>377</Paragraphs>
  <Slides>19</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France ARCEP’s consultation re UWB (1)</vt:lpstr>
      <vt:lpstr>France ARCEP’s consultation re UWB (2)</vt:lpstr>
      <vt:lpstr>Status of ongoing consultations</vt:lpstr>
      <vt:lpstr>General discussion items (1)</vt:lpstr>
      <vt:lpstr>General discussion items (2)</vt:lpstr>
      <vt:lpstr>Meeting schedule in the next two weeks</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18-24/0133r1</dc:title>
  <dc:creator>Edward Au</dc:creator>
  <cp:keywords>9 January 2025</cp:keywords>
  <cp:lastModifiedBy>Patwardhan, Gaurav</cp:lastModifiedBy>
  <cp:revision>6448</cp:revision>
  <cp:lastPrinted>1601-01-01T00:00:00Z</cp:lastPrinted>
  <dcterms:created xsi:type="dcterms:W3CDTF">2016-03-03T14:54:45Z</dcterms:created>
  <dcterms:modified xsi:type="dcterms:W3CDTF">2025-01-10T08:46:25Z</dcterms:modified>
  <cp:category>IEEE 802.18 RR-TAG agenda</cp:category>
</cp:coreProperties>
</file>