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938" r:id="rId12"/>
    <p:sldId id="941" r:id="rId13"/>
    <p:sldId id="877" r:id="rId14"/>
    <p:sldId id="942" r:id="rId15"/>
    <p:sldId id="882"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1767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02799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802.18-24/0133r1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32-00-0000-rr-tag-minutes-19-dec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2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rcep.fr/uploads/tx_gspublication/consultation-projdec-frequences-UWB_dec2024.pdf" TargetMode="External"/><Relationship Id="rId4" Type="http://schemas.openxmlformats.org/officeDocument/2006/relationships/hyperlink" Target="https://www.ofcom.org.uk/about-ofcom/annual-reports-and-plans/consultation-ofcoms-plan-of-work-202526/"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soumu.go.jp/main_content/000981646.pdf" TargetMode="External"/><Relationship Id="rId5" Type="http://schemas.openxmlformats.org/officeDocument/2006/relationships/hyperlink" Target="https://www.acma.gov.au/consultations/2024-05/planning-options-upper-6-ghz-band" TargetMode="External"/><Relationship Id="rId4" Type="http://schemas.openxmlformats.org/officeDocument/2006/relationships/hyperlink" Target="https://www.bipt.be/operators/publication/decision-of-19-november-2024-on-radio-interfaces-related-to-devices-using-the-ultra-wideband-technology-uwb"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ocs.fcc.gov/public/attachments/DA-24-1256A1.pdf" TargetMode="External"/><Relationship Id="rId3" Type="http://schemas.openxmlformats.org/officeDocument/2006/relationships/hyperlink" Target="https://www.ift.org.mx/sites/default/files/comunicacion-y-medios/comunicados-ift/comunicado122ift_3.pdf" TargetMode="External"/><Relationship Id="rId7" Type="http://schemas.openxmlformats.org/officeDocument/2006/relationships/hyperlink" Target="https://docs.fcc.gov/public/attachments/DA-24-1218A1.pdf" TargetMode="External"/><Relationship Id="rId12"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DA-24-1215A1.pdf" TargetMode="External"/><Relationship Id="rId11" Type="http://schemas.openxmlformats.org/officeDocument/2006/relationships/hyperlink" Target="https://mentor.ieee.org/802.18/dcn/24/18-24-0131-00-0000-liaison-from-itu-r-working-party-5c-related-to-the-work-in-the-frequency-range-450-1000-ghz.docx" TargetMode="External"/><Relationship Id="rId5" Type="http://schemas.openxmlformats.org/officeDocument/2006/relationships/hyperlink" Target="https://docs.fcc.gov/public/attachments/DA-24-1216A1.pdf" TargetMode="External"/><Relationship Id="rId10" Type="http://schemas.openxmlformats.org/officeDocument/2006/relationships/hyperlink" Target="https://docs.fcc.gov/public/attachments/FCC-24-125A1.pdf" TargetMode="External"/><Relationship Id="rId4" Type="http://schemas.openxmlformats.org/officeDocument/2006/relationships/hyperlink" Target="https://docs.fcc.gov/public/attachments/DA-24-1217A1.pdf" TargetMode="External"/><Relationship Id="rId9" Type="http://schemas.openxmlformats.org/officeDocument/2006/relationships/hyperlink" Target="https://docs.fcc.gov/public/attachments/DOC-408129A1.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book.passkey.com/gt/220141266?gtid=cb7cb3e95060ae4d0a7690164c8ae8a7"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4fa8fa22-fa35-4058-a648-d08fdd56a1c1/" TargetMode="Externa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9 January 2025</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smtClean="0">
                          <a:solidFill>
                            <a:schemeClr val="tx1"/>
                          </a:solidFill>
                          <a:latin typeface="+mn-lt"/>
                          <a:ea typeface="+mn-ea"/>
                          <a:cs typeface="Arial" panose="020B0604020202020204" pitchFamily="34" charset="0"/>
                        </a:rPr>
                        <a:t>Jones-</a:t>
                      </a:r>
                      <a:r>
                        <a:rPr lang="en-US" altLang="en-US" sz="1400" kern="1200" dirty="0" err="1" smtClean="0">
                          <a:solidFill>
                            <a:schemeClr val="tx1"/>
                          </a:solidFill>
                          <a:latin typeface="+mn-lt"/>
                          <a:ea typeface="+mn-ea"/>
                          <a:cs typeface="Arial" panose="020B0604020202020204" pitchFamily="34" charset="0"/>
                        </a:rPr>
                        <a:t>Petrick</a:t>
                      </a:r>
                      <a:r>
                        <a:rPr lang="en-US" altLang="en-US" sz="1400" kern="1200" dirty="0" smtClean="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19 December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18-24/0132r0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France ARCEP’s consultation re UWB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smtClean="0"/>
              <a:t>Draft </a:t>
            </a:r>
            <a:r>
              <a:rPr lang="en-GB" sz="1800" dirty="0"/>
              <a:t>decision repealing decision no. 2007-0683 of 24 July 2007 as amended and setting the conditions for use of radio frequencies for equipment operating using ultra-wideband </a:t>
            </a:r>
            <a:r>
              <a:rPr lang="en-GB" sz="1800" dirty="0" smtClean="0"/>
              <a:t>technology</a:t>
            </a:r>
            <a:endParaRPr lang="en-US" sz="1800" dirty="0"/>
          </a:p>
          <a:p>
            <a:pPr marL="630238" marR="117475" lvl="1" indent="-230188" algn="just">
              <a:buChar char="•"/>
              <a:tabLst>
                <a:tab pos="230188" algn="l"/>
              </a:tabLst>
            </a:pPr>
            <a:r>
              <a:rPr lang="en-US" sz="1600" spc="-5" dirty="0" smtClean="0">
                <a:cs typeface="Arial"/>
              </a:rPr>
              <a:t>Publication date:  9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21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www.arcep.fr/uploads/tx_gspublication/consultation-projdec-frequences-UWB_dec2024.pdf</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18-24/0129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87048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France ARCEP’s consultation re UWB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18-24/0129r0 </a:t>
            </a:r>
            <a:r>
              <a:rPr lang="en-US" sz="1800" spc="-5" dirty="0" smtClean="0">
                <a:cs typeface="Arial"/>
              </a:rPr>
              <a:t>in response to the </a:t>
            </a:r>
            <a:r>
              <a:rPr lang="en-US" sz="1800" dirty="0"/>
              <a:t>Electronic Communications, Postal and Print media distribution Regulatory Authority</a:t>
            </a:r>
            <a:r>
              <a:rPr lang="en-US" sz="1800" spc="-5" dirty="0" smtClean="0">
                <a:cs typeface="Arial"/>
              </a:rPr>
              <a:t> </a:t>
            </a:r>
            <a:r>
              <a:rPr lang="en-US" sz="1800" dirty="0" smtClean="0"/>
              <a:t>(ARCEP)</a:t>
            </a:r>
            <a:r>
              <a:rPr lang="en-US" sz="1800" spc="-5" dirty="0" smtClean="0">
                <a:cs typeface="Arial"/>
              </a:rPr>
              <a:t>’s </a:t>
            </a:r>
            <a:r>
              <a:rPr lang="en-US" sz="1800" spc="-5" dirty="0" smtClean="0">
                <a:solidFill>
                  <a:schemeClr val="tx1"/>
                </a:solidFill>
                <a:cs typeface="Arial"/>
              </a:rPr>
              <a:t>consultation </a:t>
            </a:r>
            <a:r>
              <a:rPr lang="en-US" sz="1800" dirty="0" smtClean="0"/>
              <a:t>“</a:t>
            </a:r>
            <a:r>
              <a:rPr lang="en-GB" sz="1800" dirty="0"/>
              <a:t>Draft decision repealing decision no. 2007-0683 of 24 July 2007 as amended and setting the conditions for use of radio frequencies for equipment operating using ultra-wideband technology</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ARCEP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777495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10:30pm JST</a:t>
            </a:r>
            <a:r>
              <a:rPr lang="en-US" sz="1600" spc="-5" dirty="0">
                <a:solidFill>
                  <a:schemeClr val="tx1"/>
                </a:solidFill>
                <a:cs typeface="Arial"/>
              </a:rPr>
              <a:t>, </a:t>
            </a:r>
            <a:r>
              <a:rPr lang="en-US" sz="1600" spc="-5" dirty="0" smtClean="0">
                <a:solidFill>
                  <a:schemeClr val="tx1"/>
                </a:solidFill>
                <a:cs typeface="Arial"/>
              </a:rPr>
              <a:t>Tuesday, 14 January 2025</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smtClean="0"/>
              <a:t>Ofcom</a:t>
            </a:r>
            <a:r>
              <a:rPr lang="en-US" sz="1400" dirty="0" smtClean="0"/>
              <a:t>:  </a:t>
            </a:r>
            <a:r>
              <a:rPr lang="en-US" sz="1400" dirty="0" smtClean="0">
                <a:hlinkClick r:id="rId4"/>
              </a:rPr>
              <a:t>Ofcom’s Plan of Work 2025/26</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France ARCEP:  </a:t>
            </a:r>
            <a:r>
              <a:rPr lang="en-GB" sz="1400" u="sng" dirty="0" smtClean="0">
                <a:hlinkClick r:id="rId5"/>
              </a:rPr>
              <a:t>Draft decision repealing decision no. 2007-0683 of 24 July 2007 as amended and setting the conditions for use of radio frequencies for equipment operating using ultra-wideband technology</a:t>
            </a:r>
            <a:endParaRPr lang="en-US" sz="1400" dirty="0" smtClean="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a:t>
            </a:r>
            <a:r>
              <a:rPr lang="en-US" sz="1400" dirty="0" smtClean="0"/>
              <a:t>continues </a:t>
            </a:r>
            <a:r>
              <a:rPr lang="en-US" sz="1400" dirty="0"/>
              <a:t>to apply beyond 31 December 2024 until 31 December 2025.</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Belgium</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October </a:t>
            </a:r>
            <a:r>
              <a:rPr lang="en-US" sz="1400" dirty="0">
                <a:solidFill>
                  <a:schemeClr val="tx1"/>
                </a:solidFill>
              </a:rPr>
              <a:t>2024, Belgian Institute for Postal Services and </a:t>
            </a:r>
            <a:r>
              <a:rPr lang="en-US" sz="1400" dirty="0" smtClean="0">
                <a:solidFill>
                  <a:schemeClr val="tx1"/>
                </a:solidFill>
              </a:rPr>
              <a:t>Telecommunications (</a:t>
            </a:r>
            <a:r>
              <a:rPr lang="en-US" sz="1400" dirty="0">
                <a:solidFill>
                  <a:schemeClr val="tx1"/>
                </a:solidFill>
              </a:rPr>
              <a:t>BIPT</a:t>
            </a:r>
            <a:r>
              <a:rPr lang="en-US" sz="1400" dirty="0" smtClean="0">
                <a:solidFill>
                  <a:schemeClr val="tx1"/>
                </a:solidFill>
              </a:rPr>
              <a:t>) </a:t>
            </a:r>
            <a:r>
              <a:rPr lang="en-US" sz="1400" dirty="0">
                <a:solidFill>
                  <a:schemeClr val="tx1"/>
                </a:solidFill>
                <a:hlinkClick r:id="rId4"/>
              </a:rPr>
              <a:t>published</a:t>
            </a:r>
            <a:r>
              <a:rPr lang="en-US" sz="1400" dirty="0">
                <a:solidFill>
                  <a:schemeClr val="tx1"/>
                </a:solidFill>
              </a:rPr>
              <a:t> the official version of </a:t>
            </a:r>
            <a:r>
              <a:rPr lang="en-US" sz="1400" dirty="0" smtClean="0">
                <a:solidFill>
                  <a:schemeClr val="tx1"/>
                </a:solidFill>
              </a:rPr>
              <a:t>technical requirements on </a:t>
            </a:r>
            <a:r>
              <a:rPr lang="en-US" sz="1400" dirty="0"/>
              <a:t>radio interfaces related to devices using the ultra wideband technology (</a:t>
            </a:r>
            <a:r>
              <a:rPr lang="en-US" sz="1400" dirty="0" smtClean="0"/>
              <a:t>UWB) on 21 November 2024.</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5"/>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6"/>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Mexico</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September </a:t>
            </a:r>
            <a:r>
              <a:rPr lang="en-US" sz="1400" dirty="0">
                <a:solidFill>
                  <a:schemeClr val="tx1"/>
                </a:solidFill>
              </a:rPr>
              <a:t>2024, </a:t>
            </a:r>
            <a:r>
              <a:rPr lang="en-US" sz="1400" dirty="0" smtClean="0"/>
              <a:t>Federal </a:t>
            </a:r>
            <a:r>
              <a:rPr lang="en-US" sz="1400" dirty="0"/>
              <a:t>Telecommunications Institute (IFT) </a:t>
            </a:r>
            <a:r>
              <a:rPr lang="en-US" sz="1400" dirty="0">
                <a:hlinkClick r:id="rId3"/>
              </a:rPr>
              <a:t>approved</a:t>
            </a:r>
            <a:r>
              <a:rPr lang="en-US" sz="1400" dirty="0"/>
              <a:t> the classification of the </a:t>
            </a:r>
            <a:r>
              <a:rPr lang="en-US" sz="1400" dirty="0" smtClean="0"/>
              <a:t>64 GHz to 71 </a:t>
            </a:r>
            <a:r>
              <a:rPr lang="en-US" sz="1400" dirty="0"/>
              <a:t>GHz frequency band as </a:t>
            </a:r>
            <a:r>
              <a:rPr lang="en-US" sz="1400" dirty="0" smtClean="0"/>
              <a:t>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USA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FCC granted the following entities waiver on topics related to 6 GHz:  </a:t>
            </a:r>
            <a:r>
              <a:rPr lang="en-US" sz="1400" dirty="0" smtClean="0">
                <a:solidFill>
                  <a:schemeClr val="tx1"/>
                </a:solidFill>
                <a:hlinkClick r:id="rId4"/>
              </a:rPr>
              <a:t>Wi-Fi Alliance</a:t>
            </a:r>
            <a:r>
              <a:rPr lang="en-US" sz="1400" dirty="0" smtClean="0">
                <a:solidFill>
                  <a:schemeClr val="tx1"/>
                </a:solidFill>
              </a:rPr>
              <a:t>’s waiver </a:t>
            </a:r>
            <a:r>
              <a:rPr lang="en-US" sz="1400" dirty="0"/>
              <a:t>of section 15.407(l)(1) of the Commission's </a:t>
            </a:r>
            <a:r>
              <a:rPr lang="en-US" sz="1400" dirty="0" smtClean="0"/>
              <a:t>rules, </a:t>
            </a:r>
            <a:r>
              <a:rPr lang="en-US" sz="1400" dirty="0">
                <a:hlinkClick r:id="rId5"/>
              </a:rPr>
              <a:t>Axon Enterprise, </a:t>
            </a:r>
            <a:r>
              <a:rPr lang="en-US" sz="1400" dirty="0" smtClean="0">
                <a:hlinkClick r:id="rId5"/>
              </a:rPr>
              <a:t>Inc.</a:t>
            </a:r>
            <a:r>
              <a:rPr lang="en-US" sz="1400" dirty="0" smtClean="0"/>
              <a:t>’s </a:t>
            </a:r>
            <a:r>
              <a:rPr lang="en-US" sz="1400" dirty="0"/>
              <a:t>request to waive Sections 15.247(a) and 15.247(d) of the Commission's </a:t>
            </a:r>
            <a:r>
              <a:rPr lang="en-US" sz="1400" dirty="0" smtClean="0"/>
              <a:t>rules, and </a:t>
            </a:r>
            <a:r>
              <a:rPr lang="en-US" sz="1400" dirty="0">
                <a:hlinkClick r:id="rId6"/>
              </a:rPr>
              <a:t>Extreme </a:t>
            </a:r>
            <a:r>
              <a:rPr lang="en-US" sz="1400" dirty="0" smtClean="0">
                <a:hlinkClick r:id="rId6"/>
              </a:rPr>
              <a:t>Networks</a:t>
            </a:r>
            <a:r>
              <a:rPr lang="en-US" sz="1400" dirty="0" smtClean="0"/>
              <a:t>’ </a:t>
            </a:r>
            <a:r>
              <a:rPr lang="en-US" sz="1400" dirty="0"/>
              <a:t>request for a limited waiver of section 15.403 of the Commission's </a:t>
            </a:r>
            <a:r>
              <a:rPr lang="en-US" sz="1400" dirty="0" smtClean="0"/>
              <a:t>rules.</a:t>
            </a: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a:t>
            </a:r>
            <a:r>
              <a:rPr lang="en-US" sz="1400" dirty="0">
                <a:solidFill>
                  <a:schemeClr val="tx1"/>
                </a:solidFill>
              </a:rPr>
              <a:t>FCC announced </a:t>
            </a:r>
            <a:r>
              <a:rPr lang="en-US" sz="1400" dirty="0" smtClean="0">
                <a:solidFill>
                  <a:schemeClr val="tx1"/>
                </a:solidFill>
              </a:rPr>
              <a:t>conditional approval of </a:t>
            </a:r>
            <a:r>
              <a:rPr lang="en-US" sz="1400" dirty="0" smtClean="0">
                <a:solidFill>
                  <a:schemeClr val="tx1"/>
                </a:solidFill>
                <a:hlinkClick r:id="rId7"/>
              </a:rPr>
              <a:t>Axon Networks</a:t>
            </a:r>
            <a:r>
              <a:rPr lang="en-US" sz="1400" dirty="0" smtClean="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smtClean="0">
                <a:solidFill>
                  <a:schemeClr val="tx1"/>
                </a:solidFill>
              </a:rPr>
              <a:t>On 13 December 2024, FCC approved request from </a:t>
            </a:r>
            <a:r>
              <a:rPr lang="en-US" sz="1400" dirty="0" smtClean="0">
                <a:solidFill>
                  <a:schemeClr val="tx1"/>
                </a:solidFill>
                <a:hlinkClick r:id="rId8"/>
              </a:rPr>
              <a:t>Comsearch</a:t>
            </a:r>
            <a:r>
              <a:rPr lang="en-US" sz="1400" dirty="0" smtClean="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smtClean="0"/>
              <a:t>Following </a:t>
            </a:r>
            <a:r>
              <a:rPr lang="en-US" sz="1400" dirty="0"/>
              <a:t>the </a:t>
            </a:r>
            <a:r>
              <a:rPr lang="en-US" sz="1400" dirty="0" smtClean="0"/>
              <a:t>open </a:t>
            </a:r>
            <a:r>
              <a:rPr lang="en-US" sz="1400" dirty="0"/>
              <a:t>commission meeting on 11 December 2024, the FCC </a:t>
            </a:r>
            <a:r>
              <a:rPr lang="en-US" sz="1400" dirty="0" smtClean="0">
                <a:hlinkClick r:id="rId9"/>
              </a:rPr>
              <a:t>adopted</a:t>
            </a:r>
            <a:r>
              <a:rPr lang="en-US" sz="1400" dirty="0" smtClean="0"/>
              <a:t> </a:t>
            </a:r>
            <a:r>
              <a:rPr lang="en-US" sz="1400" dirty="0"/>
              <a:t>new rules to expand very low power device operations across all 1,200 megahertz of the 6 GHz band alongside other unlicensed and Wi-Fi-enabled devices</a:t>
            </a:r>
            <a:r>
              <a:rPr lang="en-US" sz="1400" dirty="0" smtClean="0"/>
              <a:t>.  The adopted version is </a:t>
            </a:r>
            <a:r>
              <a:rPr lang="en-US" sz="1400" dirty="0" smtClean="0">
                <a:hlinkClick r:id="rId10"/>
              </a:rPr>
              <a:t>released</a:t>
            </a:r>
            <a:r>
              <a:rPr lang="en-US" sz="1400" dirty="0" smtClean="0"/>
              <a:t> on 13 December 2024.</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5C</a:t>
            </a:r>
          </a:p>
          <a:p>
            <a:pPr marL="1030288" marR="117475" lvl="2" indent="-230188" algn="just">
              <a:buClrTx/>
              <a:buFont typeface="Times New Roman" pitchFamily="16" charset="0"/>
              <a:buChar char="•"/>
              <a:tabLst>
                <a:tab pos="230188" algn="l"/>
              </a:tabLst>
            </a:pPr>
            <a:r>
              <a:rPr lang="en-US" sz="1400" dirty="0">
                <a:hlinkClick r:id="rId11"/>
              </a:rPr>
              <a:t>Liaison</a:t>
            </a:r>
            <a:r>
              <a:rPr lang="en-US" sz="1400" dirty="0"/>
              <a:t> related to the work in the frequency range 450-1000 GHz</a:t>
            </a: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a:t>
            </a:r>
            <a:r>
              <a:rPr lang="en-US" sz="2800" dirty="0">
                <a:solidFill>
                  <a:srgbClr val="0070C0"/>
                </a:solidFill>
              </a:rPr>
              <a:t>next </a:t>
            </a:r>
            <a:r>
              <a:rPr lang="en-US" sz="2800" dirty="0" smtClean="0">
                <a:solidFill>
                  <a:srgbClr val="0070C0"/>
                </a:solidFill>
              </a:rPr>
              <a:t>two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890361925"/>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January</a:t>
                      </a:r>
                      <a:r>
                        <a:rPr lang="en-US" sz="1500" baseline="0" dirty="0" smtClean="0"/>
                        <a:t>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t>[An credited session]</a:t>
                      </a:r>
                      <a:endParaRPr lang="en-US" sz="1500" dirty="0"/>
                    </a:p>
                  </a:txBody>
                  <a:tcPr/>
                </a:tc>
                <a:tc>
                  <a:txBody>
                    <a:bodyPr/>
                    <a:lstStyle/>
                    <a:p>
                      <a:r>
                        <a:rPr lang="en-US" sz="1500" baseline="0" dirty="0" smtClean="0"/>
                        <a:t>Opening meeting:  Tuesday, 14 January 2025, 10:30am JST to 12:30pm JST</a:t>
                      </a:r>
                    </a:p>
                    <a:p>
                      <a:r>
                        <a:rPr lang="en-US" sz="1500" baseline="0" dirty="0" smtClean="0"/>
                        <a:t>Closing meeting:  Thursday, 16 January 2025, 8:00am JST to 10:00am JST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a:t>
                      </a:r>
                      <a:r>
                        <a:rPr lang="en-US" sz="1500" dirty="0" smtClean="0"/>
                        <a:t>teleconference </a:t>
                      </a:r>
                      <a:endParaRPr lang="en-US" sz="1500" dirty="0"/>
                    </a:p>
                  </a:txBody>
                  <a:tcPr/>
                </a:tc>
                <a:tc>
                  <a:txBody>
                    <a:bodyPr/>
                    <a:lstStyle/>
                    <a:p>
                      <a:r>
                        <a:rPr lang="en-US" sz="1500" dirty="0" smtClean="0"/>
                        <a:t>Thursday, 23 January 2025</a:t>
                      </a:r>
                      <a:r>
                        <a:rPr lang="en-US" sz="1500" baseline="0" dirty="0" smtClean="0"/>
                        <a:t>, </a:t>
                      </a:r>
                      <a:r>
                        <a:rPr lang="en-US" sz="1500" baseline="0" dirty="0"/>
                        <a:t>3:00pm ET to 3:55pm </a:t>
                      </a:r>
                      <a:r>
                        <a:rPr lang="en-US" sz="1500" baseline="0" dirty="0" smtClean="0"/>
                        <a:t>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0" name="Content Placeholder 2"/>
          <p:cNvSpPr txBox="1">
            <a:spLocks/>
          </p:cNvSpPr>
          <p:nvPr/>
        </p:nvSpPr>
        <p:spPr bwMode="auto">
          <a:xfrm>
            <a:off x="914401" y="155007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3 January 2025</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a:t>
            </a:r>
            <a:r>
              <a:rPr lang="en-US" sz="1400" kern="0" dirty="0" smtClean="0">
                <a:solidFill>
                  <a:srgbClr val="FF0000"/>
                </a:solidFill>
                <a:latin typeface="Times New Roman" panose="02020603050405020304" pitchFamily="18" charset="0"/>
                <a:ea typeface="Times New Roman" panose="02020603050405020304" pitchFamily="18" charset="0"/>
              </a:rPr>
              <a:t>3 January 2025</a:t>
            </a:r>
            <a:endParaRPr lang="en-US" sz="1400" kern="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11 December 2024.</a:t>
            </a:r>
            <a:endParaRPr lang="en-US" sz="1400" strike="sngStrike"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174313" y="1546827"/>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March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smtClean="0">
                <a:solidFill>
                  <a:schemeClr val="tx1"/>
                </a:solidFill>
                <a:latin typeface="Times New Roman" panose="02020603050405020304" pitchFamily="18" charset="0"/>
                <a:ea typeface="Times New Roman" panose="02020603050405020304" pitchFamily="18" charset="0"/>
              </a:rPr>
              <a:t>28 February </a:t>
            </a:r>
            <a:r>
              <a:rPr lang="en-US" sz="1400" kern="0" dirty="0" smtClean="0">
                <a:solidFill>
                  <a:schemeClr val="tx1"/>
                </a:solidFill>
                <a:latin typeface="Times New Roman" panose="02020603050405020304" pitchFamily="18" charset="0"/>
                <a:ea typeface="Times New Roman" panose="02020603050405020304" pitchFamily="18" charset="0"/>
              </a:rPr>
              <a:t>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TBD</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&amp; Motion:  </a:t>
            </a:r>
            <a:r>
              <a:rPr lang="en-US" sz="1800" i="1" dirty="0" smtClean="0">
                <a:solidFill>
                  <a:srgbClr val="00B050"/>
                </a:solidFill>
              </a:rPr>
              <a:t>France ARCEP’s </a:t>
            </a:r>
            <a:r>
              <a:rPr lang="en-US" sz="1800" i="1" dirty="0">
                <a:solidFill>
                  <a:srgbClr val="00B050"/>
                </a:solidFill>
              </a:rPr>
              <a:t>consultation re </a:t>
            </a:r>
            <a:r>
              <a:rPr lang="en-US" sz="1800" i="1" dirty="0" smtClean="0">
                <a:solidFill>
                  <a:srgbClr val="00B050"/>
                </a:solidFill>
              </a:rPr>
              <a:t>UWB</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77541</TotalTime>
  <Words>1985</Words>
  <Application>Microsoft Office PowerPoint</Application>
  <PresentationFormat>Widescreen</PresentationFormat>
  <Paragraphs>375</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France ARCEP’s consultation re UWB (1)</vt:lpstr>
      <vt:lpstr>France ARCEP’s consultation re UWB (2)</vt:lpstr>
      <vt:lpstr>Status of ongoing consultations</vt:lpstr>
      <vt:lpstr>General discussion items (1)</vt:lpstr>
      <vt:lpstr>General discussion items (2)</vt:lpstr>
      <vt:lpstr>Meeting schedule in the next two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18-24/0133r1</dc:title>
  <dc:creator>Edward Au</dc:creator>
  <cp:keywords>9 January 2025</cp:keywords>
  <cp:lastModifiedBy>Edward Au</cp:lastModifiedBy>
  <cp:revision>6443</cp:revision>
  <cp:lastPrinted>1601-01-01T00:00:00Z</cp:lastPrinted>
  <dcterms:created xsi:type="dcterms:W3CDTF">2016-03-03T14:54:45Z</dcterms:created>
  <dcterms:modified xsi:type="dcterms:W3CDTF">2025-01-02T20:13:05Z</dcterms:modified>
  <cp:category>IEEE 802.18 RR-TAG agenda</cp:category>
</cp:coreProperties>
</file>