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0"/>
  </p:notesMasterIdLst>
  <p:handoutMasterIdLst>
    <p:handoutMasterId r:id="rId21"/>
  </p:handoutMasterIdLst>
  <p:sldIdLst>
    <p:sldId id="256" r:id="rId2"/>
    <p:sldId id="876" r:id="rId3"/>
    <p:sldId id="857" r:id="rId4"/>
    <p:sldId id="908" r:id="rId5"/>
    <p:sldId id="604" r:id="rId6"/>
    <p:sldId id="624" r:id="rId7"/>
    <p:sldId id="605" r:id="rId8"/>
    <p:sldId id="843" r:id="rId9"/>
    <p:sldId id="866" r:id="rId10"/>
    <p:sldId id="845" r:id="rId11"/>
    <p:sldId id="938" r:id="rId12"/>
    <p:sldId id="877" r:id="rId13"/>
    <p:sldId id="882" r:id="rId14"/>
    <p:sldId id="940" r:id="rId15"/>
    <p:sldId id="898" r:id="rId16"/>
    <p:sldId id="933" r:id="rId17"/>
    <p:sldId id="856" r:id="rId18"/>
    <p:sldId id="86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618" autoAdjust="0"/>
    <p:restoredTop sz="92624" autoAdjust="0"/>
  </p:normalViewPr>
  <p:slideViewPr>
    <p:cSldViewPr>
      <p:cViewPr varScale="1">
        <p:scale>
          <a:sx n="79" d="100"/>
          <a:sy n="79" d="100"/>
        </p:scale>
        <p:origin x="1114" y="72"/>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2328"/>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12/20/2024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0754259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117673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4019993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December 2024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December 2024</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December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802.18-24/0128r1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4/18-24-0126-00-0000-rr-tag-minutes-5-december-2024.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www.arcep.fr/uploads/tx_gspublication/consultation-projdec-frequences-UWB_dec2024.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129&amp;is_group=0000&amp;is_year=2024"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7"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www.arcep.fr/uploads/tx_gspublication/consultation-projdec-frequences-UWB_dec2024.pdf" TargetMode="External"/><Relationship Id="rId5" Type="http://schemas.openxmlformats.org/officeDocument/2006/relationships/hyperlink" Target="https://www.ofcom.org.uk/about-ofcom/annual-reports-and-plans/consultation-ofcoms-plan-of-work-202526/" TargetMode="External"/><Relationship Id="rId4" Type="http://schemas.openxmlformats.org/officeDocument/2006/relationships/hyperlink" Target="https://radio-spectrum-policy-group.ec.europa.eu/document/download/73cd8110-0c48-41a5-96e6-ab7332ae0ec6_en?filename=RSPG24-030final-Draft_RSPG_Report_on_6G_strategic_vision.pdf"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docs.fcc.gov/public/attachments/DOC-408129A1.pdf" TargetMode="External"/><Relationship Id="rId3" Type="http://schemas.openxmlformats.org/officeDocument/2006/relationships/hyperlink" Target="https://www.bipt.be/operators/publication/decision-of-19-november-2024-on-radio-interfaces-related-to-devices-using-the-ultra-wideband-technology-uwb" TargetMode="External"/><Relationship Id="rId7" Type="http://schemas.openxmlformats.org/officeDocument/2006/relationships/hyperlink" Target="https://docs.fcc.gov/public/attachments/DA-24-1218A1.pdf"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docs.fcc.gov/public/attachments/DA-24-1215A1.pdf" TargetMode="External"/><Relationship Id="rId5" Type="http://schemas.openxmlformats.org/officeDocument/2006/relationships/hyperlink" Target="https://docs.fcc.gov/public/attachments/DA-24-1216A1.pdf" TargetMode="External"/><Relationship Id="rId4" Type="http://schemas.openxmlformats.org/officeDocument/2006/relationships/hyperlink" Target="https://docs.fcc.gov/public/attachments/DA-24-1217A1.pdf" TargetMode="External"/><Relationship Id="rId9"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hyperlink" Target="https://www.soumu.go.jp/main_content/000981646.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cn/24/18-24-0131-00-0000-liaison-from-itu-r-working-party-5c-related-to-the-work-in-the-frequency-range-450-1000-ghz.docx"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book.passkey.com/gt/220141266?gtid=cb7cb3e95060ae4d0a7690164c8ae8a7"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web.cvent.com/event/4fa8fa22-fa35-4058-a648-d08fdd56a1c1/" TargetMode="External"/><Relationship Id="rId5" Type="http://schemas.openxmlformats.org/officeDocument/2006/relationships/hyperlink" Target="https://touchpoint.eventsair.com/2025-jan-ieee-802-wireless-interim-session/accommodation" TargetMode="External"/><Relationship Id="rId4" Type="http://schemas.openxmlformats.org/officeDocument/2006/relationships/hyperlink" Target="https://touchpoint.eventsair.com/2025-jan-ieee-802-wireless-interim-session/registration"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11-15.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December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19 December 2024</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3954111275"/>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 xmlns:a16="http://schemas.microsoft.com/office/drawing/2014/main" val="20000"/>
                    </a:ext>
                  </a:extLst>
                </a:gridCol>
                <a:gridCol w="2209800">
                  <a:extLst>
                    <a:ext uri="{9D8B030D-6E8A-4147-A177-3AD203B41FA5}">
                      <a16:colId xmlns="" xmlns:a16="http://schemas.microsoft.com/office/drawing/2014/main" val="20001"/>
                    </a:ext>
                  </a:extLst>
                </a:gridCol>
                <a:gridCol w="990600">
                  <a:extLst>
                    <a:ext uri="{9D8B030D-6E8A-4147-A177-3AD203B41FA5}">
                      <a16:colId xmlns="" xmlns:a16="http://schemas.microsoft.com/office/drawing/2014/main" val="20002"/>
                    </a:ext>
                  </a:extLst>
                </a:gridCol>
                <a:gridCol w="990600">
                  <a:extLst>
                    <a:ext uri="{9D8B030D-6E8A-4147-A177-3AD203B41FA5}">
                      <a16:colId xmlns="" xmlns:a16="http://schemas.microsoft.com/office/drawing/2014/main" val="20003"/>
                    </a:ext>
                  </a:extLst>
                </a:gridCol>
                <a:gridCol w="2514601">
                  <a:extLst>
                    <a:ext uri="{9D8B030D-6E8A-4147-A177-3AD203B41FA5}">
                      <a16:colId xmlns=""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 xmlns:a16="http://schemas.microsoft.com/office/drawing/2014/main" val="10002"/>
                  </a:ext>
                </a:extLst>
              </a:tr>
              <a:tr h="370840">
                <a:tc>
                  <a:txBody>
                    <a:bodyPr/>
                    <a:lstStyle/>
                    <a:p>
                      <a:r>
                        <a:rPr lang="en-US" sz="1400" dirty="0"/>
                        <a:t>Al </a:t>
                      </a:r>
                      <a:r>
                        <a:rPr lang="en-US" sz="1400" dirty="0" err="1"/>
                        <a:t>Petrick</a:t>
                      </a:r>
                      <a:endParaRPr lang="en-US" sz="1400" dirty="0"/>
                    </a:p>
                  </a:txBody>
                  <a:tcPr/>
                </a:tc>
                <a:tc>
                  <a:txBody>
                    <a:bodyPr/>
                    <a:lstStyle/>
                    <a:p>
                      <a:r>
                        <a:rPr lang="en-US" sz="1400" dirty="0"/>
                        <a:t>Skyworks</a:t>
                      </a:r>
                      <a:r>
                        <a:rPr lang="en-US" sz="1400" baseline="0" dirty="0"/>
                        <a:t> Solutions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 xmlns:a16="http://schemas.microsoft.com/office/drawing/2014/main"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December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Ben Rolfe</a:t>
            </a:r>
          </a:p>
          <a:p>
            <a:pPr marL="630238" marR="117475" lvl="1" indent="-230188" algn="just">
              <a:buChar char="•"/>
              <a:tabLst>
                <a:tab pos="230188" algn="l"/>
              </a:tabLst>
            </a:pPr>
            <a:r>
              <a:rPr lang="en-US" sz="1600" spc="-5" dirty="0" smtClean="0">
                <a:latin typeface="+mj-lt"/>
                <a:cs typeface="Arial"/>
              </a:rPr>
              <a:t>Discussion: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a:t>
            </a:r>
            <a:r>
              <a:rPr lang="en-US" sz="1800" spc="-5" dirty="0" smtClean="0">
                <a:latin typeface="+mj-lt"/>
                <a:cs typeface="Arial"/>
              </a:rPr>
              <a:t>5 December 2024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18-24/0126r0</a:t>
            </a:r>
            <a:r>
              <a:rPr lang="en-US" sz="1800" spc="-5" dirty="0" smtClean="0">
                <a:latin typeface="+mj-lt"/>
                <a:cs typeface="Arial"/>
              </a:rPr>
              <a:t>, </a:t>
            </a:r>
            <a:r>
              <a:rPr lang="en-US" sz="1800" spc="-5" dirty="0">
                <a:latin typeface="+mj-lt"/>
                <a:cs typeface="Arial"/>
              </a:rPr>
              <a:t>with editorial privilege for the IEEE 802.18 Chair. </a:t>
            </a:r>
          </a:p>
          <a:p>
            <a:pPr marL="630238" marR="117475" lvl="1" indent="-230188" algn="just">
              <a:buChar char="•"/>
              <a:tabLst>
                <a:tab pos="230188" algn="l"/>
              </a:tabLst>
            </a:pPr>
            <a:r>
              <a:rPr lang="en-US" sz="1600" spc="-5" dirty="0">
                <a:cs typeface="Arial"/>
              </a:rPr>
              <a:t>Moved</a:t>
            </a:r>
            <a:r>
              <a:rPr lang="en-US" sz="1600" spc="-5" dirty="0" smtClean="0">
                <a:cs typeface="Arial"/>
              </a:rPr>
              <a:t>:  Al </a:t>
            </a:r>
            <a:r>
              <a:rPr lang="en-US" sz="1600" spc="-5" dirty="0" err="1" smtClean="0">
                <a:cs typeface="Arial"/>
              </a:rPr>
              <a:t>Petrick</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  Ben Rolfe</a:t>
            </a:r>
            <a:endParaRPr lang="en-US" sz="1600" spc="-5" dirty="0">
              <a:cs typeface="Arial"/>
            </a:endParaRPr>
          </a:p>
          <a:p>
            <a:pPr marL="630238" marR="117475" lvl="1" indent="-230188" algn="just">
              <a:buChar char="•"/>
              <a:tabLst>
                <a:tab pos="230188" algn="l"/>
              </a:tabLst>
            </a:pPr>
            <a:r>
              <a:rPr lang="en-US" sz="1600" spc="-5" dirty="0">
                <a:cs typeface="Arial"/>
              </a:rPr>
              <a:t>Discussion</a:t>
            </a:r>
            <a:r>
              <a:rPr lang="en-US" sz="1600" spc="-5" dirty="0" smtClean="0">
                <a:cs typeface="Arial"/>
              </a:rPr>
              <a:t>:  None.</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a:cs typeface="Arial"/>
              </a:rPr>
              <a:t>Vote</a:t>
            </a:r>
            <a:r>
              <a:rPr lang="en-US" sz="1600" spc="-5" dirty="0" smtClean="0">
                <a:cs typeface="Arial"/>
              </a:rPr>
              <a:t>:  </a:t>
            </a:r>
            <a:r>
              <a:rPr lang="en-US" sz="1600" spc="-5" dirty="0">
                <a:cs typeface="Arial"/>
              </a:rPr>
              <a:t>Approved with unanimous consent</a:t>
            </a: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France ARCEP’s consultation re UWB</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GB" sz="1800" dirty="0" smtClean="0"/>
              <a:t>Draft </a:t>
            </a:r>
            <a:r>
              <a:rPr lang="en-GB" sz="1800" dirty="0"/>
              <a:t>decision repealing decision no. 2007-0683 of 24 July 2007 as amended and setting the conditions for use of radio frequencies for equipment operating using ultra-wideband </a:t>
            </a:r>
            <a:r>
              <a:rPr lang="en-GB" sz="1800" dirty="0" smtClean="0"/>
              <a:t>technology</a:t>
            </a:r>
            <a:endParaRPr lang="en-US" sz="1800" dirty="0"/>
          </a:p>
          <a:p>
            <a:pPr marL="630238" marR="117475" lvl="1" indent="-230188" algn="just">
              <a:buChar char="•"/>
              <a:tabLst>
                <a:tab pos="230188" algn="l"/>
              </a:tabLst>
            </a:pPr>
            <a:r>
              <a:rPr lang="en-US" sz="1600" spc="-5" dirty="0" smtClean="0">
                <a:cs typeface="Arial"/>
              </a:rPr>
              <a:t>Publication date:  9 December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21 January 2025</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smtClean="0">
                <a:hlinkClick r:id="rId3"/>
              </a:rPr>
              <a:t>https</a:t>
            </a:r>
            <a:r>
              <a:rPr lang="en-US" sz="1600" dirty="0">
                <a:hlinkClick r:id="rId3"/>
              </a:rPr>
              <a:t>://</a:t>
            </a:r>
            <a:r>
              <a:rPr lang="en-US" sz="1600" dirty="0" smtClean="0">
                <a:hlinkClick r:id="rId3"/>
              </a:rPr>
              <a:t>www.arcep.fr/uploads/tx_gspublication/consultation-projdec-frequences-UWB_dec2024.pdf</a:t>
            </a:r>
            <a:r>
              <a:rPr lang="en-US" sz="1600" dirty="0" smtClean="0"/>
              <a:t> </a:t>
            </a:r>
            <a:endParaRPr lang="en-US" sz="1600" dirty="0"/>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18-24/0129</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December 2024</a:t>
            </a:r>
            <a:endParaRPr lang="en-GB" dirty="0"/>
          </a:p>
        </p:txBody>
      </p:sp>
    </p:spTree>
    <p:extLst>
      <p:ext uri="{BB962C8B-B14F-4D97-AF65-F5344CB8AC3E}">
        <p14:creationId xmlns:p14="http://schemas.microsoft.com/office/powerpoint/2010/main" val="1870484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3:00pm </a:t>
            </a:r>
            <a:r>
              <a:rPr lang="en-US" sz="1600" spc="-5" dirty="0">
                <a:solidFill>
                  <a:schemeClr val="tx1"/>
                </a:solidFill>
                <a:cs typeface="Arial"/>
              </a:rPr>
              <a:t>ET, Thursday, </a:t>
            </a:r>
            <a:r>
              <a:rPr lang="en-US" sz="1600" spc="-5" dirty="0" smtClean="0">
                <a:solidFill>
                  <a:schemeClr val="tx1"/>
                </a:solidFill>
                <a:cs typeface="Arial"/>
              </a:rPr>
              <a:t>12 </a:t>
            </a:r>
            <a:r>
              <a:rPr lang="en-US" sz="1600" spc="-5" dirty="0">
                <a:solidFill>
                  <a:schemeClr val="tx1"/>
                </a:solidFill>
                <a:cs typeface="Arial"/>
              </a:rPr>
              <a:t>December 2024</a:t>
            </a:r>
          </a:p>
          <a:p>
            <a:pPr marL="1030288" marR="117475" lvl="2" indent="-230188" algn="just">
              <a:spcBef>
                <a:spcPts val="600"/>
              </a:spcBef>
              <a:buFont typeface="Times New Roman" pitchFamily="16" charset="0"/>
              <a:buChar char="•"/>
              <a:tabLst>
                <a:tab pos="230188" algn="l"/>
              </a:tabLst>
            </a:pPr>
            <a:r>
              <a:rPr lang="en-US" sz="1400" dirty="0" smtClean="0"/>
              <a:t>EC RSPG:  </a:t>
            </a:r>
            <a:r>
              <a:rPr lang="en-US" sz="1400" dirty="0" smtClean="0">
                <a:hlinkClick r:id="rId4"/>
              </a:rPr>
              <a:t>Public Consultation on the Draft RSPG Report on 6G Strategic vision</a:t>
            </a:r>
            <a:endParaRPr lang="en-US" sz="1400" dirty="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10:30pm JST</a:t>
            </a:r>
            <a:r>
              <a:rPr lang="en-US" sz="1600" spc="-5" dirty="0">
                <a:solidFill>
                  <a:schemeClr val="tx1"/>
                </a:solidFill>
                <a:cs typeface="Arial"/>
              </a:rPr>
              <a:t>, </a:t>
            </a:r>
            <a:r>
              <a:rPr lang="en-US" sz="1600" spc="-5" dirty="0" smtClean="0">
                <a:solidFill>
                  <a:schemeClr val="tx1"/>
                </a:solidFill>
                <a:cs typeface="Arial"/>
              </a:rPr>
              <a:t>Tuesday, 14 January 2025</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dirty="0" smtClean="0"/>
              <a:t>UK </a:t>
            </a:r>
            <a:r>
              <a:rPr lang="en-US" sz="1400" dirty="0" err="1" smtClean="0"/>
              <a:t>Ofcom</a:t>
            </a:r>
            <a:r>
              <a:rPr lang="en-US" sz="1400" dirty="0" smtClean="0"/>
              <a:t>:  </a:t>
            </a:r>
            <a:r>
              <a:rPr lang="en-US" sz="1400" dirty="0" smtClean="0">
                <a:hlinkClick r:id="rId5"/>
              </a:rPr>
              <a:t>Ofcom’s Plan of Work 2025/26</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smtClean="0"/>
              <a:t>France ARCEP:  </a:t>
            </a:r>
            <a:r>
              <a:rPr lang="en-GB" sz="1400" u="sng" dirty="0" smtClean="0">
                <a:hlinkClick r:id="rId6"/>
              </a:rPr>
              <a:t>Draft </a:t>
            </a:r>
            <a:r>
              <a:rPr lang="en-GB" sz="1400" u="sng" dirty="0">
                <a:hlinkClick r:id="rId6"/>
              </a:rPr>
              <a:t>decision repealing decision no. 2007-0683 of 24 July 2007 as amended and setting the conditions for use of radio frequencies for equipment operating using ultra-wideband technology</a:t>
            </a:r>
            <a:endParaRPr lang="en-US" sz="1400" dirty="0"/>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December 2024</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December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(1)</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dirty="0" smtClean="0">
                <a:solidFill>
                  <a:schemeClr val="tx1"/>
                </a:solidFill>
              </a:rPr>
              <a:t>Belgium</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400" dirty="0">
                <a:solidFill>
                  <a:schemeClr val="tx1"/>
                </a:solidFill>
              </a:rPr>
              <a:t>Following the consultation in </a:t>
            </a:r>
            <a:r>
              <a:rPr lang="en-US" sz="1400" dirty="0" smtClean="0">
                <a:solidFill>
                  <a:schemeClr val="tx1"/>
                </a:solidFill>
              </a:rPr>
              <a:t>October </a:t>
            </a:r>
            <a:r>
              <a:rPr lang="en-US" sz="1400" dirty="0">
                <a:solidFill>
                  <a:schemeClr val="tx1"/>
                </a:solidFill>
              </a:rPr>
              <a:t>2024, Belgian Institute for Postal Services and </a:t>
            </a:r>
            <a:r>
              <a:rPr lang="en-US" sz="1400" dirty="0" smtClean="0">
                <a:solidFill>
                  <a:schemeClr val="tx1"/>
                </a:solidFill>
              </a:rPr>
              <a:t>Telecommunications (</a:t>
            </a:r>
            <a:r>
              <a:rPr lang="en-US" sz="1400" dirty="0">
                <a:solidFill>
                  <a:schemeClr val="tx1"/>
                </a:solidFill>
              </a:rPr>
              <a:t>BIPT</a:t>
            </a:r>
            <a:r>
              <a:rPr lang="en-US" sz="1400" dirty="0" smtClean="0">
                <a:solidFill>
                  <a:schemeClr val="tx1"/>
                </a:solidFill>
              </a:rPr>
              <a:t>) </a:t>
            </a:r>
            <a:r>
              <a:rPr lang="en-US" sz="1400" dirty="0">
                <a:solidFill>
                  <a:schemeClr val="tx1"/>
                </a:solidFill>
                <a:hlinkClick r:id="rId3"/>
              </a:rPr>
              <a:t>published</a:t>
            </a:r>
            <a:r>
              <a:rPr lang="en-US" sz="1400" dirty="0">
                <a:solidFill>
                  <a:schemeClr val="tx1"/>
                </a:solidFill>
              </a:rPr>
              <a:t> the official version of </a:t>
            </a:r>
            <a:r>
              <a:rPr lang="en-US" sz="1400" dirty="0" smtClean="0">
                <a:solidFill>
                  <a:schemeClr val="tx1"/>
                </a:solidFill>
              </a:rPr>
              <a:t>technical requirements on </a:t>
            </a:r>
            <a:r>
              <a:rPr lang="en-US" sz="1400" dirty="0"/>
              <a:t>radio interfaces related to devices using the ultra wideband technology (</a:t>
            </a:r>
            <a:r>
              <a:rPr lang="en-US" sz="1400" dirty="0" smtClean="0"/>
              <a:t>UWB) on 21 November 2024.</a:t>
            </a:r>
            <a:endParaRPr lang="en-US" sz="1600" spc="-5" dirty="0">
              <a:solidFill>
                <a:schemeClr val="tx1"/>
              </a:solidFill>
              <a:latin typeface="+mj-lt"/>
              <a:cs typeface="Arial"/>
            </a:endParaRP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a:solidFill>
                  <a:schemeClr val="tx1"/>
                </a:solidFill>
              </a:rPr>
              <a:t>USA</a:t>
            </a:r>
          </a:p>
          <a:p>
            <a:pPr marL="1030288" marR="117475" lvl="2" indent="-230188" algn="just">
              <a:buClrTx/>
              <a:buFont typeface="Times New Roman" pitchFamily="16" charset="0"/>
              <a:buChar char="•"/>
              <a:tabLst>
                <a:tab pos="230188" algn="l"/>
              </a:tabLst>
            </a:pPr>
            <a:r>
              <a:rPr lang="en-US" sz="1400" dirty="0" smtClean="0">
                <a:solidFill>
                  <a:schemeClr val="tx1"/>
                </a:solidFill>
              </a:rPr>
              <a:t>On 5 December 2024, FCC granted the following entities waiver on topics related to 6 GHz:  </a:t>
            </a:r>
            <a:r>
              <a:rPr lang="en-US" sz="1400" dirty="0" smtClean="0">
                <a:solidFill>
                  <a:schemeClr val="tx1"/>
                </a:solidFill>
                <a:hlinkClick r:id="rId4"/>
              </a:rPr>
              <a:t>Wi-Fi Alliance</a:t>
            </a:r>
            <a:r>
              <a:rPr lang="en-US" sz="1400" dirty="0" smtClean="0">
                <a:solidFill>
                  <a:schemeClr val="tx1"/>
                </a:solidFill>
              </a:rPr>
              <a:t>’s waiver </a:t>
            </a:r>
            <a:r>
              <a:rPr lang="en-US" sz="1400" dirty="0"/>
              <a:t>of section 15.407(l)(1) of the Commission's </a:t>
            </a:r>
            <a:r>
              <a:rPr lang="en-US" sz="1400" dirty="0" smtClean="0"/>
              <a:t>rules, </a:t>
            </a:r>
            <a:r>
              <a:rPr lang="en-US" sz="1400" dirty="0">
                <a:hlinkClick r:id="rId5"/>
              </a:rPr>
              <a:t>Axon Enterprise, </a:t>
            </a:r>
            <a:r>
              <a:rPr lang="en-US" sz="1400" dirty="0" smtClean="0">
                <a:hlinkClick r:id="rId5"/>
              </a:rPr>
              <a:t>Inc.</a:t>
            </a:r>
            <a:r>
              <a:rPr lang="en-US" sz="1400" dirty="0" smtClean="0"/>
              <a:t>’s </a:t>
            </a:r>
            <a:r>
              <a:rPr lang="en-US" sz="1400" dirty="0"/>
              <a:t>request to waive Sections 15.247(a) and 15.247(d) of the Commission's </a:t>
            </a:r>
            <a:r>
              <a:rPr lang="en-US" sz="1400" dirty="0" smtClean="0"/>
              <a:t>rules, and </a:t>
            </a:r>
            <a:r>
              <a:rPr lang="en-US" sz="1400" dirty="0">
                <a:hlinkClick r:id="rId6"/>
              </a:rPr>
              <a:t>Extreme </a:t>
            </a:r>
            <a:r>
              <a:rPr lang="en-US" sz="1400" dirty="0" smtClean="0">
                <a:hlinkClick r:id="rId6"/>
              </a:rPr>
              <a:t>Networks</a:t>
            </a:r>
            <a:r>
              <a:rPr lang="en-US" sz="1400" dirty="0" smtClean="0"/>
              <a:t>’ </a:t>
            </a:r>
            <a:r>
              <a:rPr lang="en-US" sz="1400" dirty="0"/>
              <a:t>request for a limited waiver of section 15.403 of the Commission's </a:t>
            </a:r>
            <a:r>
              <a:rPr lang="en-US" sz="1400" dirty="0" smtClean="0"/>
              <a:t>rules.</a:t>
            </a:r>
          </a:p>
          <a:p>
            <a:pPr marL="1030288" marR="117475" lvl="2" indent="-230188" algn="just">
              <a:buClrTx/>
              <a:buFont typeface="Times New Roman" pitchFamily="16" charset="0"/>
              <a:buChar char="•"/>
              <a:tabLst>
                <a:tab pos="230188" algn="l"/>
              </a:tabLst>
            </a:pPr>
            <a:r>
              <a:rPr lang="en-US" sz="1400" dirty="0" smtClean="0">
                <a:solidFill>
                  <a:schemeClr val="tx1"/>
                </a:solidFill>
              </a:rPr>
              <a:t>On 5 December 2024, </a:t>
            </a:r>
            <a:r>
              <a:rPr lang="en-US" sz="1400" dirty="0">
                <a:solidFill>
                  <a:schemeClr val="tx1"/>
                </a:solidFill>
              </a:rPr>
              <a:t>FCC announced </a:t>
            </a:r>
            <a:r>
              <a:rPr lang="en-US" sz="1400" dirty="0" smtClean="0">
                <a:solidFill>
                  <a:schemeClr val="tx1"/>
                </a:solidFill>
              </a:rPr>
              <a:t>conditional approval of </a:t>
            </a:r>
            <a:r>
              <a:rPr lang="en-US" sz="1400" dirty="0" smtClean="0">
                <a:solidFill>
                  <a:schemeClr val="tx1"/>
                </a:solidFill>
                <a:hlinkClick r:id="rId7"/>
              </a:rPr>
              <a:t>Axon Networks</a:t>
            </a:r>
            <a:r>
              <a:rPr lang="en-US" sz="1400" dirty="0" smtClean="0">
                <a:solidFill>
                  <a:schemeClr val="tx1"/>
                </a:solidFill>
              </a:rPr>
              <a:t>’ 6 GHz AFC system.</a:t>
            </a:r>
          </a:p>
          <a:p>
            <a:pPr marL="1030288" marR="117475" lvl="2" indent="-230188" algn="just">
              <a:buClrTx/>
              <a:buFont typeface="Times New Roman" pitchFamily="16" charset="0"/>
              <a:buChar char="•"/>
              <a:tabLst>
                <a:tab pos="230188" algn="l"/>
              </a:tabLst>
            </a:pPr>
            <a:r>
              <a:rPr lang="en-US" sz="1400" dirty="0" smtClean="0"/>
              <a:t>Following </a:t>
            </a:r>
            <a:r>
              <a:rPr lang="en-US" sz="1400" dirty="0"/>
              <a:t>the </a:t>
            </a:r>
            <a:r>
              <a:rPr lang="en-US" sz="1400" dirty="0" smtClean="0"/>
              <a:t>open </a:t>
            </a:r>
            <a:r>
              <a:rPr lang="en-US" sz="1400" dirty="0"/>
              <a:t>commission meeting on 11 December 2024, the FCC </a:t>
            </a:r>
            <a:r>
              <a:rPr lang="en-US" sz="1400" dirty="0" smtClean="0">
                <a:hlinkClick r:id="rId8"/>
              </a:rPr>
              <a:t>adopted</a:t>
            </a:r>
            <a:r>
              <a:rPr lang="en-US" sz="1400" dirty="0" smtClean="0"/>
              <a:t> </a:t>
            </a:r>
            <a:r>
              <a:rPr lang="en-US" sz="1400" dirty="0"/>
              <a:t>new rules to expand very low power device operations across all 1,200 megahertz of the 6 GHz band alongside other unlicensed and Wi-Fi-enabled devices.</a:t>
            </a:r>
            <a:endParaRPr lang="en-US" sz="1400" dirty="0">
              <a:solidFill>
                <a:schemeClr val="tx1"/>
              </a:solidFil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December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(2)</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600" dirty="0" smtClean="0">
                <a:solidFill>
                  <a:schemeClr val="tx1"/>
                </a:solidFill>
              </a:rPr>
              <a:t>Japan</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400" dirty="0">
                <a:solidFill>
                  <a:schemeClr val="tx1"/>
                </a:solidFill>
              </a:rPr>
              <a:t>Following the consultation in October 2024, </a:t>
            </a:r>
            <a:r>
              <a:rPr lang="en-US" sz="1400" dirty="0" smtClean="0">
                <a:solidFill>
                  <a:schemeClr val="tx1"/>
                </a:solidFill>
              </a:rPr>
              <a:t>Ministry of Internal Affairs (MIC) </a:t>
            </a:r>
            <a:r>
              <a:rPr lang="en-US" sz="1400" dirty="0" smtClean="0">
                <a:solidFill>
                  <a:schemeClr val="tx1"/>
                </a:solidFill>
                <a:hlinkClick r:id="rId3"/>
              </a:rPr>
              <a:t>published</a:t>
            </a:r>
            <a:r>
              <a:rPr lang="en-US" sz="1400" dirty="0" smtClean="0">
                <a:solidFill>
                  <a:schemeClr val="tx1"/>
                </a:solidFill>
              </a:rPr>
              <a:t> </a:t>
            </a:r>
            <a:r>
              <a:rPr lang="en-US" sz="1400" dirty="0">
                <a:solidFill>
                  <a:schemeClr val="tx1"/>
                </a:solidFill>
              </a:rPr>
              <a:t>the official version of </a:t>
            </a:r>
            <a:r>
              <a:rPr lang="en-US" sz="1400" dirty="0" smtClean="0">
                <a:solidFill>
                  <a:schemeClr val="tx1"/>
                </a:solidFill>
              </a:rPr>
              <a:t>frequency reorganization plan 2024</a:t>
            </a:r>
            <a:r>
              <a:rPr lang="en-US" sz="1400" dirty="0"/>
              <a:t> </a:t>
            </a:r>
            <a:r>
              <a:rPr lang="en-US" sz="1400" dirty="0" smtClean="0"/>
              <a:t>on 13 December 2024.</a:t>
            </a:r>
            <a:endParaRPr lang="en-US" sz="1600" spc="-5" dirty="0">
              <a:solidFill>
                <a:schemeClr val="tx1"/>
              </a:solidFill>
              <a:cs typeface="Arial"/>
            </a:endParaRPr>
          </a:p>
          <a:p>
            <a:pPr marL="400050" marR="117475" lvl="1" indent="0" algn="just">
              <a:tabLst>
                <a:tab pos="230188" algn="l"/>
              </a:tabLst>
            </a:pPr>
            <a:endParaRPr lang="en-US" sz="1600" spc="-5" dirty="0">
              <a:latin typeface="Arial"/>
              <a:cs typeface="Arial"/>
            </a:endParaRPr>
          </a:p>
          <a:p>
            <a:pPr marL="230188" marR="117475" indent="-230188" algn="just">
              <a:buFont typeface="Times New Roman" pitchFamily="16" charset="0"/>
              <a:buChar char="•"/>
              <a:tabLst>
                <a:tab pos="230188" algn="l"/>
              </a:tabLst>
            </a:pPr>
            <a:r>
              <a:rPr lang="en-US" sz="1800" spc="-5" dirty="0" smtClean="0">
                <a:cs typeface="Arial"/>
              </a:rPr>
              <a:t>ITU-R</a:t>
            </a:r>
            <a:endParaRPr lang="en-US" sz="1800" spc="-5" dirty="0">
              <a:cs typeface="Arial"/>
            </a:endParaRPr>
          </a:p>
          <a:p>
            <a:pPr marL="630238" marR="117475" lvl="1" indent="-230188" algn="just">
              <a:buClrTx/>
              <a:buFont typeface="Times New Roman" pitchFamily="16" charset="0"/>
              <a:buChar char="•"/>
              <a:tabLst>
                <a:tab pos="230188" algn="l"/>
              </a:tabLst>
            </a:pPr>
            <a:r>
              <a:rPr lang="en-US" sz="1600" dirty="0" smtClean="0">
                <a:solidFill>
                  <a:schemeClr val="tx1"/>
                </a:solidFill>
              </a:rPr>
              <a:t>Working Party 5C</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400" dirty="0">
                <a:hlinkClick r:id="rId4"/>
              </a:rPr>
              <a:t>Liaison</a:t>
            </a:r>
            <a:r>
              <a:rPr lang="en-US" sz="1400" dirty="0"/>
              <a:t> </a:t>
            </a:r>
            <a:r>
              <a:rPr lang="en-US" sz="1400" dirty="0" smtClean="0"/>
              <a:t>related </a:t>
            </a:r>
            <a:r>
              <a:rPr lang="en-US" sz="1400" dirty="0"/>
              <a:t>to the work in the frequency range 450-1000 GHz</a:t>
            </a: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254488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t>
            </a:r>
            <a:r>
              <a:rPr lang="en-US" sz="2800" dirty="0" smtClean="0">
                <a:solidFill>
                  <a:srgbClr val="0070C0"/>
                </a:solidFill>
              </a:rPr>
              <a:t>schedule in the </a:t>
            </a:r>
            <a:r>
              <a:rPr lang="en-US" sz="2800" dirty="0">
                <a:solidFill>
                  <a:srgbClr val="0070C0"/>
                </a:solidFill>
              </a:rPr>
              <a:t>next </a:t>
            </a:r>
            <a:r>
              <a:rPr lang="en-US" sz="2800" dirty="0" smtClean="0">
                <a:solidFill>
                  <a:srgbClr val="0070C0"/>
                </a:solidFill>
              </a:rPr>
              <a:t>few weeks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152574228"/>
              </p:ext>
            </p:extLst>
          </p:nvPr>
        </p:nvGraphicFramePr>
        <p:xfrm>
          <a:off x="914400" y="1705690"/>
          <a:ext cx="10287000" cy="1483360"/>
        </p:xfrm>
        <a:graphic>
          <a:graphicData uri="http://schemas.openxmlformats.org/drawingml/2006/table">
            <a:tbl>
              <a:tblPr firstRow="1" bandRow="1">
                <a:tableStyleId>{21E4AEA4-8DFA-4A89-87EB-49C32662AFE0}</a:tableStyleId>
              </a:tblPr>
              <a:tblGrid>
                <a:gridCol w="4191000">
                  <a:extLst>
                    <a:ext uri="{9D8B030D-6E8A-4147-A177-3AD203B41FA5}">
                      <a16:colId xmlns="" xmlns:a16="http://schemas.microsoft.com/office/drawing/2014/main" val="20000"/>
                    </a:ext>
                  </a:extLst>
                </a:gridCol>
                <a:gridCol w="6096000">
                  <a:extLst>
                    <a:ext uri="{9D8B030D-6E8A-4147-A177-3AD203B41FA5}">
                      <a16:colId xmlns=""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a:t>
                      </a:r>
                      <a:r>
                        <a:rPr lang="en-US" sz="1500" dirty="0" smtClean="0"/>
                        <a:t>teleconference [Propose to cancel]</a:t>
                      </a:r>
                      <a:endParaRPr lang="en-US" sz="1500" dirty="0"/>
                    </a:p>
                  </a:txBody>
                  <a:tcPr/>
                </a:tc>
                <a:tc>
                  <a:txBody>
                    <a:bodyPr/>
                    <a:lstStyle/>
                    <a:p>
                      <a:r>
                        <a:rPr lang="en-US" sz="1500" dirty="0" smtClean="0"/>
                        <a:t>Thursday, 26</a:t>
                      </a:r>
                      <a:r>
                        <a:rPr lang="en-US" sz="1500" baseline="0" dirty="0" smtClean="0"/>
                        <a:t> </a:t>
                      </a:r>
                      <a:r>
                        <a:rPr lang="en-US" sz="1500" dirty="0" smtClean="0"/>
                        <a:t>December </a:t>
                      </a:r>
                      <a:r>
                        <a:rPr lang="en-US" sz="1500" baseline="0" dirty="0" smtClean="0"/>
                        <a:t>2024</a:t>
                      </a:r>
                      <a:r>
                        <a:rPr lang="en-US" sz="1500" baseline="0" dirty="0"/>
                        <a:t>, 3:00pm ET to 3:55pm </a:t>
                      </a:r>
                      <a:r>
                        <a:rPr lang="en-US" sz="1500" baseline="0" dirty="0" smtClean="0"/>
                        <a:t>ET</a:t>
                      </a:r>
                    </a:p>
                  </a:txBody>
                  <a:tcPr anchor="ct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a:t>
                      </a:r>
                      <a:r>
                        <a:rPr lang="en-US" sz="1500" dirty="0" smtClean="0"/>
                        <a:t>teleconference [Propose to cancel]</a:t>
                      </a:r>
                      <a:endParaRPr lang="en-US" sz="1500" dirty="0"/>
                    </a:p>
                  </a:txBody>
                  <a:tcPr/>
                </a:tc>
                <a:tc>
                  <a:txBody>
                    <a:bodyPr/>
                    <a:lstStyle/>
                    <a:p>
                      <a:r>
                        <a:rPr lang="en-US" sz="1500" dirty="0" smtClean="0"/>
                        <a:t>Thursday, 2 January 2025</a:t>
                      </a:r>
                      <a:r>
                        <a:rPr lang="en-US" sz="1500" baseline="0" dirty="0" smtClean="0"/>
                        <a:t>, </a:t>
                      </a:r>
                      <a:r>
                        <a:rPr lang="en-US" sz="1500" baseline="0" dirty="0"/>
                        <a:t>3:00pm ET to 3:55pm </a:t>
                      </a:r>
                      <a:r>
                        <a:rPr lang="en-US" sz="1500" baseline="0" dirty="0" smtClean="0"/>
                        <a:t>ET</a:t>
                      </a:r>
                    </a:p>
                  </a:txBody>
                  <a:tcPr anchor="ct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a:t>
                      </a:r>
                      <a:r>
                        <a:rPr lang="en-US" sz="1500" dirty="0" smtClean="0"/>
                        <a:t>teleconference </a:t>
                      </a:r>
                      <a:endParaRPr lang="en-US" sz="1500" dirty="0"/>
                    </a:p>
                  </a:txBody>
                  <a:tcPr/>
                </a:tc>
                <a:tc>
                  <a:txBody>
                    <a:bodyPr/>
                    <a:lstStyle/>
                    <a:p>
                      <a:r>
                        <a:rPr lang="en-US" sz="1500" dirty="0" smtClean="0"/>
                        <a:t>Thursday, 9 January 2025</a:t>
                      </a:r>
                      <a:r>
                        <a:rPr lang="en-US" sz="1500" baseline="0" dirty="0" smtClean="0"/>
                        <a:t>, </a:t>
                      </a:r>
                      <a:r>
                        <a:rPr lang="en-US" sz="1500" baseline="0" dirty="0"/>
                        <a:t>3:00pm ET to 3:55pm </a:t>
                      </a:r>
                      <a:r>
                        <a:rPr lang="en-US" sz="1500" baseline="0" dirty="0" smtClean="0"/>
                        <a:t>ET</a:t>
                      </a:r>
                    </a:p>
                  </a:txBody>
                  <a:tcPr anchor="ct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December 2024</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December 2024</a:t>
            </a:r>
            <a:endParaRPr lang="en-GB" dirty="0"/>
          </a:p>
        </p:txBody>
      </p:sp>
      <p:sp>
        <p:nvSpPr>
          <p:cNvPr id="10" name="Content Placeholder 2"/>
          <p:cNvSpPr txBox="1">
            <a:spLocks/>
          </p:cNvSpPr>
          <p:nvPr/>
        </p:nvSpPr>
        <p:spPr bwMode="auto">
          <a:xfrm>
            <a:off x="914401" y="1550070"/>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smtClean="0">
                <a:solidFill>
                  <a:schemeClr val="tx1"/>
                </a:solidFill>
                <a:cs typeface="Arial"/>
              </a:rPr>
              <a:t>2025 January interim (credited session)</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a:t>
            </a:r>
            <a:r>
              <a:rPr lang="en-US" sz="1800" kern="0" spc="-5" dirty="0" smtClean="0">
                <a:solidFill>
                  <a:schemeClr val="tx1"/>
                </a:solidFill>
                <a:cs typeface="Arial"/>
              </a:rPr>
              <a:t>29 October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a:t>
            </a:r>
            <a:r>
              <a:rPr lang="en-US" sz="1400" strike="sngStrike" kern="0" dirty="0" smtClean="0">
                <a:solidFill>
                  <a:schemeClr val="tx1"/>
                </a:solidFill>
                <a:latin typeface="Times New Roman" panose="02020603050405020304" pitchFamily="18" charset="0"/>
                <a:ea typeface="Times New Roman" panose="02020603050405020304" pitchFamily="18" charset="0"/>
              </a:rPr>
              <a:t>29 November 2024</a:t>
            </a:r>
            <a:endParaRPr lang="en-US" sz="1400" strike="sngStrike"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a:t>
            </a:r>
            <a:r>
              <a:rPr lang="en-US" sz="1400" kern="0" dirty="0" smtClean="0">
                <a:solidFill>
                  <a:srgbClr val="FF0000"/>
                </a:solidFill>
                <a:latin typeface="Times New Roman" panose="02020603050405020304" pitchFamily="18" charset="0"/>
                <a:ea typeface="Times New Roman" panose="02020603050405020304" pitchFamily="18" charset="0"/>
              </a:rPr>
              <a:t>3 January 2025</a:t>
            </a:r>
            <a:endParaRPr lang="en-US" sz="1400" kern="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3 January 2025</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 </a:t>
            </a:r>
            <a:r>
              <a:rPr lang="en-US" sz="1800" kern="0" spc="-5" dirty="0">
                <a:solidFill>
                  <a:schemeClr val="tx1"/>
                </a:solidFill>
                <a:cs typeface="Arial"/>
              </a:rPr>
              <a:t>begins on </a:t>
            </a:r>
            <a:r>
              <a:rPr lang="en-US" sz="1800" kern="0" spc="-5" dirty="0" smtClean="0">
                <a:solidFill>
                  <a:schemeClr val="tx1"/>
                </a:solidFill>
                <a:cs typeface="Arial"/>
              </a:rPr>
              <a:t>29 October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Group rate is available </a:t>
            </a:r>
            <a:r>
              <a:rPr lang="en-US" sz="1400" strike="sngStrike" kern="0" dirty="0">
                <a:solidFill>
                  <a:schemeClr val="tx1"/>
                </a:solidFill>
              </a:rPr>
              <a:t>until </a:t>
            </a:r>
            <a:r>
              <a:rPr lang="en-US" sz="1400" strike="sngStrike" kern="0" dirty="0" smtClean="0">
                <a:solidFill>
                  <a:schemeClr val="tx1"/>
                </a:solidFill>
              </a:rPr>
              <a:t>11 December 2024.</a:t>
            </a:r>
            <a:endParaRPr lang="en-US" sz="1400" strike="sngStrike" kern="0" dirty="0">
              <a:solidFill>
                <a:schemeClr val="tx1"/>
              </a:solidFil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6174313" y="1546827"/>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smtClean="0">
                <a:solidFill>
                  <a:schemeClr val="tx1"/>
                </a:solidFill>
                <a:cs typeface="Arial"/>
              </a:rPr>
              <a:t>2025 March plenary</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Meeting reservation</a:t>
            </a:r>
            <a:r>
              <a:rPr lang="en-US" sz="1800" kern="0" spc="-5" dirty="0">
                <a:solidFill>
                  <a:schemeClr val="tx1"/>
                </a:solidFill>
                <a:cs typeface="Arial"/>
              </a:rPr>
              <a:t> begins on </a:t>
            </a:r>
            <a:r>
              <a:rPr lang="en-US" sz="1800" kern="0" spc="-5" dirty="0" smtClean="0">
                <a:solidFill>
                  <a:schemeClr val="tx1"/>
                </a:solidFill>
                <a:cs typeface="Arial"/>
              </a:rPr>
              <a:t>3 December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a:t>
            </a:r>
            <a:r>
              <a:rPr lang="en-US" sz="1400" kern="0" dirty="0" smtClean="0">
                <a:solidFill>
                  <a:schemeClr val="tx1"/>
                </a:solidFill>
                <a:latin typeface="Times New Roman" panose="02020603050405020304" pitchFamily="18" charset="0"/>
                <a:ea typeface="Times New Roman" panose="02020603050405020304" pitchFamily="18" charset="0"/>
              </a:rPr>
              <a:t>31 January 2025</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a:t>
            </a:r>
            <a:r>
              <a:rPr lang="en-US" sz="1400" kern="0" dirty="0" smtClean="0">
                <a:solidFill>
                  <a:schemeClr val="tx1"/>
                </a:solidFill>
                <a:latin typeface="Times New Roman" panose="02020603050405020304" pitchFamily="18" charset="0"/>
                <a:ea typeface="Times New Roman" panose="02020603050405020304" pitchFamily="18" charset="0"/>
              </a:rPr>
              <a:t>28 February 2025</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smtClean="0">
                <a:solidFill>
                  <a:schemeClr val="tx1"/>
                </a:solidFill>
                <a:latin typeface="Times New Roman" panose="02020603050405020304" pitchFamily="18" charset="0"/>
                <a:ea typeface="Times New Roman" panose="02020603050405020304" pitchFamily="18" charset="0"/>
              </a:rPr>
              <a:t>28 February </a:t>
            </a:r>
            <a:r>
              <a:rPr lang="en-US" sz="1400" kern="0" dirty="0" smtClean="0">
                <a:solidFill>
                  <a:schemeClr val="tx1"/>
                </a:solidFill>
                <a:latin typeface="Times New Roman" panose="02020603050405020304" pitchFamily="18" charset="0"/>
                <a:ea typeface="Times New Roman" panose="02020603050405020304" pitchFamily="18" charset="0"/>
              </a:rPr>
              <a:t>2025</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7"/>
              </a:rPr>
              <a:t>Hotel reservation</a:t>
            </a:r>
            <a:r>
              <a:rPr lang="en-US" sz="1800" kern="0" spc="-5" dirty="0">
                <a:solidFill>
                  <a:schemeClr val="tx1"/>
                </a:solidFill>
                <a:cs typeface="Arial"/>
              </a:rPr>
              <a:t> begins on </a:t>
            </a:r>
            <a:r>
              <a:rPr lang="en-US" sz="1800" kern="0" spc="-5" dirty="0" smtClean="0">
                <a:solidFill>
                  <a:schemeClr val="tx1"/>
                </a:solidFill>
                <a:cs typeface="Arial"/>
              </a:rPr>
              <a:t>3 December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a:t>
            </a:r>
            <a:r>
              <a:rPr lang="en-US" sz="1400" kern="0" dirty="0" smtClean="0">
                <a:solidFill>
                  <a:schemeClr val="tx1"/>
                </a:solidFill>
              </a:rPr>
              <a:t>20 February 2025.</a:t>
            </a:r>
            <a:endParaRPr lang="en-US" sz="1400" kern="0" dirty="0">
              <a:solidFill>
                <a:schemeClr val="tx1"/>
              </a:solidFil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December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b="0" kern="0" spc="-5" dirty="0" smtClean="0">
                <a:solidFill>
                  <a:schemeClr val="tx1"/>
                </a:solidFill>
                <a:latin typeface="+mj-lt"/>
                <a:cs typeface="Arial"/>
              </a:rPr>
              <a:t>None</a:t>
            </a:r>
            <a:endParaRPr lang="en-US" sz="1800" b="0" kern="0" spc="-5" dirty="0">
              <a:solidFill>
                <a:schemeClr val="tx1"/>
              </a:solidFill>
              <a:latin typeface="+mj-lt"/>
              <a:cs typeface="Arial"/>
            </a:endParaRP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December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None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smtClean="0">
                <a:latin typeface="+mj-lt"/>
                <a:cs typeface="Arial"/>
              </a:rPr>
              <a:t>at 3:35pm ET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December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Petrick (Skyworks Solutions)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15 November 2024</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68 </a:t>
            </a:r>
            <a:r>
              <a:rPr lang="en-US" altLang="en-US" sz="1600" dirty="0">
                <a:solidFill>
                  <a:schemeClr val="tx1"/>
                </a:solidFill>
                <a:latin typeface="+mj-lt"/>
                <a:cs typeface="Arial" panose="020B0604020202020204" pitchFamily="34" charset="0"/>
              </a:rPr>
              <a:t>(10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2</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a:t>
            </a:r>
            <a:r>
              <a:rPr lang="en-US" altLang="en-US" sz="1600" dirty="0" smtClean="0">
                <a:solidFill>
                  <a:schemeClr val="tx1"/>
                </a:solidFill>
                <a:latin typeface="+mj-lt"/>
                <a:cs typeface="Arial" panose="020B0604020202020204" pitchFamily="34" charset="0"/>
              </a:rPr>
              <a:t>10</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December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December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December 2024</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December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December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December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December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a:t>
            </a:r>
            <a:r>
              <a:rPr lang="en-US" sz="1800" spc="-5" dirty="0" smtClean="0">
                <a:latin typeface="+mj-lt"/>
                <a:cs typeface="Arial"/>
              </a:rPr>
              <a:t>minutes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a:t>
            </a:r>
            <a:r>
              <a:rPr lang="en-US" sz="1800" i="1" dirty="0" smtClean="0">
                <a:solidFill>
                  <a:srgbClr val="00B050"/>
                </a:solidFill>
              </a:rPr>
              <a:t>France ARCEP’s </a:t>
            </a:r>
            <a:r>
              <a:rPr lang="en-US" sz="1800" i="1" dirty="0">
                <a:solidFill>
                  <a:srgbClr val="00B050"/>
                </a:solidFill>
              </a:rPr>
              <a:t>consultation re </a:t>
            </a:r>
            <a:r>
              <a:rPr lang="en-US" sz="1800" i="1" dirty="0" smtClean="0">
                <a:solidFill>
                  <a:srgbClr val="00B050"/>
                </a:solidFill>
              </a:rPr>
              <a:t>UWB</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77445</TotalTime>
  <Words>1742</Words>
  <Application>Microsoft Office PowerPoint</Application>
  <PresentationFormat>Widescreen</PresentationFormat>
  <Paragraphs>357</Paragraphs>
  <Slides>18</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France ARCEP’s consultation re UWB</vt:lpstr>
      <vt:lpstr>Status of ongoing consultations</vt:lpstr>
      <vt:lpstr>General discussion items (1)</vt:lpstr>
      <vt:lpstr>General discussion items (2)</vt:lpstr>
      <vt:lpstr>Meeting schedule in the next few weeks</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18-24/0128r1</dc:title>
  <dc:creator>Edward Au</dc:creator>
  <cp:keywords>19 December 2024</cp:keywords>
  <cp:lastModifiedBy>Edward Au</cp:lastModifiedBy>
  <cp:revision>6419</cp:revision>
  <cp:lastPrinted>1601-01-01T00:00:00Z</cp:lastPrinted>
  <dcterms:created xsi:type="dcterms:W3CDTF">2016-03-03T14:54:45Z</dcterms:created>
  <dcterms:modified xsi:type="dcterms:W3CDTF">2024-12-20T18:14:10Z</dcterms:modified>
  <cp:category>IEEE 802.18 RR-TAG agenda</cp:category>
</cp:coreProperties>
</file>