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20"/>
  </p:notesMasterIdLst>
  <p:handoutMasterIdLst>
    <p:handoutMasterId r:id="rId21"/>
  </p:handoutMasterIdLst>
  <p:sldIdLst>
    <p:sldId id="256" r:id="rId2"/>
    <p:sldId id="876" r:id="rId3"/>
    <p:sldId id="857" r:id="rId4"/>
    <p:sldId id="908" r:id="rId5"/>
    <p:sldId id="604" r:id="rId6"/>
    <p:sldId id="624" r:id="rId7"/>
    <p:sldId id="605" r:id="rId8"/>
    <p:sldId id="843" r:id="rId9"/>
    <p:sldId id="866" r:id="rId10"/>
    <p:sldId id="845" r:id="rId11"/>
    <p:sldId id="938" r:id="rId12"/>
    <p:sldId id="877" r:id="rId13"/>
    <p:sldId id="882" r:id="rId14"/>
    <p:sldId id="940" r:id="rId15"/>
    <p:sldId id="898" r:id="rId16"/>
    <p:sldId id="933" r:id="rId17"/>
    <p:sldId id="856" r:id="rId18"/>
    <p:sldId id="864" r:id="rId1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 id="2" name="Al Petrick" initials="AP" lastIdx="1" clrIdx="1">
    <p:extLst>
      <p:ext uri="{19B8F6BF-5375-455C-9EA6-DF929625EA0E}">
        <p15:presenceInfo xmlns:p15="http://schemas.microsoft.com/office/powerpoint/2012/main" userId="b177fa8dd07d8d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F7C8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7618" autoAdjust="0"/>
    <p:restoredTop sz="92624" autoAdjust="0"/>
  </p:normalViewPr>
  <p:slideViewPr>
    <p:cSldViewPr>
      <p:cViewPr varScale="1">
        <p:scale>
          <a:sx n="79" d="100"/>
          <a:sy n="79" d="100"/>
        </p:scale>
        <p:origin x="1114" y="72"/>
      </p:cViewPr>
      <p:guideLst>
        <p:guide orient="horz" pos="2160"/>
        <p:guide pos="3840"/>
      </p:guideLst>
    </p:cSldViewPr>
  </p:slideViewPr>
  <p:outlineViewPr>
    <p:cViewPr varScale="1">
      <p:scale>
        <a:sx n="170" d="200"/>
        <a:sy n="170" d="200"/>
      </p:scale>
      <p:origin x="0" y="-79147"/>
    </p:cViewPr>
  </p:outlineViewPr>
  <p:notesTextViewPr>
    <p:cViewPr>
      <p:scale>
        <a:sx n="3" d="2"/>
        <a:sy n="3" d="2"/>
      </p:scale>
      <p:origin x="0" y="0"/>
    </p:cViewPr>
  </p:notesTextViewPr>
  <p:sorterViewPr>
    <p:cViewPr varScale="1">
      <p:scale>
        <a:sx n="1" d="1"/>
        <a:sy n="1" d="1"/>
      </p:scale>
      <p:origin x="0" y="-2328"/>
    </p:cViewPr>
  </p:sorterViewPr>
  <p:notesViewPr>
    <p:cSldViewPr>
      <p:cViewPr varScale="1">
        <p:scale>
          <a:sx n="64" d="100"/>
          <a:sy n="64" d="100"/>
        </p:scale>
        <p:origin x="3101" y="77"/>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12/20/2024</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289449788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207542597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188102845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87530595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123420672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28821303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2</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2</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8951218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775642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6826509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33991332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8011488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39082182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41176736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40199936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December 2024</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dirty="0" smtClean="0"/>
              <a:t>December 2024</a:t>
            </a:r>
            <a:endParaRPr lang="en-GB" dirty="0"/>
          </a:p>
        </p:txBody>
      </p:sp>
      <p:sp>
        <p:nvSpPr>
          <p:cNvPr id="3" name="Footer Placeholder 2"/>
          <p:cNvSpPr>
            <a:spLocks noGrp="1"/>
          </p:cNvSpPr>
          <p:nvPr>
            <p:ph type="ftr" idx="11"/>
          </p:nvPr>
        </p:nvSpPr>
        <p:spPr/>
        <p:txBody>
          <a:bodyPr/>
          <a:lstStyle>
            <a:lvl1pPr>
              <a:defRPr/>
            </a:lvl1pPr>
          </a:lstStyle>
          <a:p>
            <a:r>
              <a:rPr lang="en-US" dirty="0"/>
              <a:t>Edward Au (Huawei)</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December 2024</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029" name="Rectangle 5"/>
          <p:cNvSpPr>
            <a:spLocks noGrp="1" noChangeArrowheads="1"/>
          </p:cNvSpPr>
          <p:nvPr>
            <p:ph type="sldNum"/>
          </p:nvPr>
        </p:nvSpPr>
        <p:spPr bwMode="auto">
          <a:xfrm>
            <a:off x="5588001"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861484" y="628628"/>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534117"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802.18-24/0128r1</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8/dcn/24/18-24-0126-00-0000-rr-tag-minutes-5-december-2024.docx"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1.xml.rels><?xml version="1.0" encoding="UTF-8" standalone="yes"?>
<Relationships xmlns="http://schemas.openxmlformats.org/package/2006/relationships"><Relationship Id="rId3" Type="http://schemas.openxmlformats.org/officeDocument/2006/relationships/hyperlink" Target="https://www.arcep.fr/uploads/tx_gspublication/consultation-projdec-frequences-UWB_dec2024.pdf"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mentor.ieee.org/802.18/documents?is_dcn=129&amp;is_group=0000&amp;is_year=2024"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8/documents?is_dcn=0001&amp;is_group=0000&amp;is_year=2024" TargetMode="External"/><Relationship Id="rId7"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https://www.arcep.fr/uploads/tx_gspublication/consultation-projdec-frequences-UWB_dec2024.pdf" TargetMode="External"/><Relationship Id="rId5" Type="http://schemas.openxmlformats.org/officeDocument/2006/relationships/hyperlink" Target="https://www.ofcom.org.uk/about-ofcom/annual-reports-and-plans/consultation-ofcoms-plan-of-work-202526/" TargetMode="External"/><Relationship Id="rId4" Type="http://schemas.openxmlformats.org/officeDocument/2006/relationships/hyperlink" Target="https://radio-spectrum-policy-group.ec.europa.eu/document/download/73cd8110-0c48-41a5-96e6-ab7332ae0ec6_en?filename=RSPG24-030final-Draft_RSPG_Report_on_6G_strategic_vision.pdf" TargetMode="External"/></Relationships>
</file>

<file path=ppt/slides/_rels/slide13.xml.rels><?xml version="1.0" encoding="UTF-8" standalone="yes"?>
<Relationships xmlns="http://schemas.openxmlformats.org/package/2006/relationships"><Relationship Id="rId8" Type="http://schemas.openxmlformats.org/officeDocument/2006/relationships/hyperlink" Target="https://docs.fcc.gov/public/attachments/DOC-408129A1.pdf" TargetMode="External"/><Relationship Id="rId3" Type="http://schemas.openxmlformats.org/officeDocument/2006/relationships/hyperlink" Target="https://www.bipt.be/operators/publication/decision-of-19-november-2024-on-radio-interfaces-related-to-devices-using-the-ultra-wideband-technology-uwb" TargetMode="External"/><Relationship Id="rId7" Type="http://schemas.openxmlformats.org/officeDocument/2006/relationships/hyperlink" Target="https://docs.fcc.gov/public/attachments/DA-24-1218A1.pdf"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6" Type="http://schemas.openxmlformats.org/officeDocument/2006/relationships/hyperlink" Target="https://docs.fcc.gov/public/attachments/DA-24-1215A1.pdf" TargetMode="External"/><Relationship Id="rId5" Type="http://schemas.openxmlformats.org/officeDocument/2006/relationships/hyperlink" Target="https://docs.fcc.gov/public/attachments/DA-24-1216A1.pdf" TargetMode="External"/><Relationship Id="rId4" Type="http://schemas.openxmlformats.org/officeDocument/2006/relationships/hyperlink" Target="https://docs.fcc.gov/public/attachments/DA-24-1217A1.pdf" TargetMode="External"/><Relationship Id="rId9" Type="http://schemas.openxmlformats.org/officeDocument/2006/relationships/image" Target="../media/image1.png"/></Relationships>
</file>

<file path=ppt/slides/_rels/slide14.xml.rels><?xml version="1.0" encoding="UTF-8" standalone="yes"?>
<Relationships xmlns="http://schemas.openxmlformats.org/package/2006/relationships"><Relationship Id="rId3" Type="http://schemas.openxmlformats.org/officeDocument/2006/relationships/hyperlink" Target="https://www.soumu.go.jp/main_content/000981646.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mentor.ieee.org/802.18/dcn/24/18-24-0131-00-0000-liaison-from-itu-r-working-party-5c-related-to-the-work-in-the-frequency-range-450-1000-ghz.docx" TargetMode="Externa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hyperlink" Target="https://calendar.google.com/calendar/u/0/embed?src=c2gedttabtbj4bps23j4847004@group.calendar.google.com&amp;ctz=America/New_York" TargetMode="Externa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hyperlink" Target="https://book.passkey.com/gt/220141266?gtid=cb7cb3e95060ae4d0a7690164c8ae8a7"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6" Type="http://schemas.openxmlformats.org/officeDocument/2006/relationships/hyperlink" Target="https://web.cvent.com/event/4fa8fa22-fa35-4058-a648-d08fdd56a1c1/" TargetMode="External"/><Relationship Id="rId5" Type="http://schemas.openxmlformats.org/officeDocument/2006/relationships/hyperlink" Target="https://touchpoint.eventsair.com/2025-jan-ieee-802-wireless-interim-session/accommodation" TargetMode="External"/><Relationship Id="rId4" Type="http://schemas.openxmlformats.org/officeDocument/2006/relationships/hyperlink" Target="https://touchpoint.eventsair.com/2025-jan-ieee-802-wireless-interim-session/registration" TargetMode="Externa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ieee802.org/18/RR-TAG%20-%20Membership%20List%20-%202024-11-15.pdf"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develop/policies/antitrust.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mailto:patcom@ieee.org"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www.ieee.org/about/corporate/governance"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896949" y="336550"/>
            <a:ext cx="2303451" cy="273050"/>
          </a:xfrm>
        </p:spPr>
        <p:txBody>
          <a:bodyPr/>
          <a:lstStyle/>
          <a:p>
            <a:r>
              <a:rPr lang="en-US" dirty="0"/>
              <a:t>December 2024</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505200" y="1435894"/>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Weekly Teleconference Agenda</a:t>
            </a:r>
            <a:endParaRPr lang="en-GB" dirty="0"/>
          </a:p>
        </p:txBody>
      </p:sp>
      <p:sp>
        <p:nvSpPr>
          <p:cNvPr id="3074" name="Rectangle 2"/>
          <p:cNvSpPr>
            <a:spLocks noGrp="1" noChangeArrowheads="1"/>
          </p:cNvSpPr>
          <p:nvPr>
            <p:ph type="body" idx="1"/>
          </p:nvPr>
        </p:nvSpPr>
        <p:spPr>
          <a:xfrm>
            <a:off x="3505200"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smtClean="0"/>
              <a:t>19 December 2024</a:t>
            </a:r>
            <a:endParaRPr lang="en-GB" sz="2000" b="0" dirty="0"/>
          </a:p>
        </p:txBody>
      </p:sp>
      <p:pic>
        <p:nvPicPr>
          <p:cNvPr id="10" name="Picture 9"/>
          <p:cNvPicPr>
            <a:picLocks noChangeAspect="1"/>
          </p:cNvPicPr>
          <p:nvPr/>
        </p:nvPicPr>
        <p:blipFill>
          <a:blip r:embed="rId3"/>
          <a:stretch>
            <a:fillRect/>
          </a:stretch>
        </p:blipFill>
        <p:spPr>
          <a:xfrm>
            <a:off x="7162800" y="6452587"/>
            <a:ext cx="4334632" cy="329213"/>
          </a:xfrm>
          <a:prstGeom prst="rect">
            <a:avLst/>
          </a:prstGeom>
        </p:spPr>
      </p:pic>
      <p:sp>
        <p:nvSpPr>
          <p:cNvPr id="11" name="Rectangle 4"/>
          <p:cNvSpPr>
            <a:spLocks noChangeArrowheads="1"/>
          </p:cNvSpPr>
          <p:nvPr/>
        </p:nvSpPr>
        <p:spPr bwMode="auto">
          <a:xfrm>
            <a:off x="2971801" y="3657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graphicFrame>
        <p:nvGraphicFramePr>
          <p:cNvPr id="2" name="Table 1"/>
          <p:cNvGraphicFramePr>
            <a:graphicFrameLocks noGrp="1"/>
          </p:cNvGraphicFramePr>
          <p:nvPr>
            <p:extLst>
              <p:ext uri="{D42A27DB-BD31-4B8C-83A1-F6EECF244321}">
                <p14:modId xmlns:p14="http://schemas.microsoft.com/office/powerpoint/2010/main" val="3954111275"/>
              </p:ext>
            </p:extLst>
          </p:nvPr>
        </p:nvGraphicFramePr>
        <p:xfrm>
          <a:off x="3048000" y="4191000"/>
          <a:ext cx="8305801" cy="1502021"/>
        </p:xfrm>
        <a:graphic>
          <a:graphicData uri="http://schemas.openxmlformats.org/drawingml/2006/table">
            <a:tbl>
              <a:tblPr firstRow="1" bandRow="1">
                <a:tableStyleId>{5940675A-B579-460E-94D1-54222C63F5DA}</a:tableStyleId>
              </a:tblPr>
              <a:tblGrid>
                <a:gridCol w="1600200">
                  <a:extLst>
                    <a:ext uri="{9D8B030D-6E8A-4147-A177-3AD203B41FA5}">
                      <a16:colId xmlns="" xmlns:a16="http://schemas.microsoft.com/office/drawing/2014/main" val="20000"/>
                    </a:ext>
                  </a:extLst>
                </a:gridCol>
                <a:gridCol w="2209800">
                  <a:extLst>
                    <a:ext uri="{9D8B030D-6E8A-4147-A177-3AD203B41FA5}">
                      <a16:colId xmlns="" xmlns:a16="http://schemas.microsoft.com/office/drawing/2014/main" val="20001"/>
                    </a:ext>
                  </a:extLst>
                </a:gridCol>
                <a:gridCol w="990600">
                  <a:extLst>
                    <a:ext uri="{9D8B030D-6E8A-4147-A177-3AD203B41FA5}">
                      <a16:colId xmlns="" xmlns:a16="http://schemas.microsoft.com/office/drawing/2014/main" val="20002"/>
                    </a:ext>
                  </a:extLst>
                </a:gridCol>
                <a:gridCol w="990600">
                  <a:extLst>
                    <a:ext uri="{9D8B030D-6E8A-4147-A177-3AD203B41FA5}">
                      <a16:colId xmlns="" xmlns:a16="http://schemas.microsoft.com/office/drawing/2014/main" val="20003"/>
                    </a:ext>
                  </a:extLst>
                </a:gridCol>
                <a:gridCol w="2514601">
                  <a:extLst>
                    <a:ext uri="{9D8B030D-6E8A-4147-A177-3AD203B41FA5}">
                      <a16:colId xmlns="" xmlns:a16="http://schemas.microsoft.com/office/drawing/2014/main" val="20004"/>
                    </a:ext>
                  </a:extLst>
                </a:gridCol>
              </a:tblGrid>
              <a:tr h="389501">
                <a:tc>
                  <a:txBody>
                    <a:bodyPr/>
                    <a:lstStyle/>
                    <a:p>
                      <a:r>
                        <a:rPr lang="en-US" sz="1400" b="1" dirty="0"/>
                        <a:t>Name</a:t>
                      </a:r>
                    </a:p>
                  </a:txBody>
                  <a:tcPr/>
                </a:tc>
                <a:tc>
                  <a:txBody>
                    <a:bodyPr/>
                    <a:lstStyle/>
                    <a:p>
                      <a:r>
                        <a:rPr lang="en-US" sz="1400" b="1" dirty="0"/>
                        <a:t>Company</a:t>
                      </a:r>
                    </a:p>
                  </a:txBody>
                  <a:tcPr/>
                </a:tc>
                <a:tc>
                  <a:txBody>
                    <a:bodyPr/>
                    <a:lstStyle/>
                    <a:p>
                      <a:r>
                        <a:rPr lang="en-US" sz="1400" b="1" dirty="0"/>
                        <a:t>Address</a:t>
                      </a:r>
                    </a:p>
                  </a:txBody>
                  <a:tcPr/>
                </a:tc>
                <a:tc>
                  <a:txBody>
                    <a:bodyPr/>
                    <a:lstStyle/>
                    <a:p>
                      <a:r>
                        <a:rPr lang="en-US" sz="1400" b="1" dirty="0"/>
                        <a:t>Phone</a:t>
                      </a:r>
                    </a:p>
                  </a:txBody>
                  <a:tcPr/>
                </a:tc>
                <a:tc>
                  <a:txBody>
                    <a:bodyPr/>
                    <a:lstStyle/>
                    <a:p>
                      <a:r>
                        <a:rPr lang="en-US" sz="1400" b="1" dirty="0"/>
                        <a:t>Email</a:t>
                      </a:r>
                    </a:p>
                  </a:txBody>
                  <a:tcPr/>
                </a:tc>
                <a:extLst>
                  <a:ext uri="{0D108BD9-81ED-4DB2-BD59-A6C34878D82A}">
                    <a16:rowId xmlns="" xmlns:a16="http://schemas.microsoft.com/office/drawing/2014/main" val="10000"/>
                  </a:ext>
                </a:extLst>
              </a:tr>
              <a:tr h="370840">
                <a:tc>
                  <a:txBody>
                    <a:bodyPr/>
                    <a:lstStyle/>
                    <a:p>
                      <a:r>
                        <a:rPr lang="en-US" sz="1400" dirty="0"/>
                        <a:t>Edward Au</a:t>
                      </a:r>
                    </a:p>
                  </a:txBody>
                  <a:tcPr/>
                </a:tc>
                <a:tc>
                  <a:txBody>
                    <a:bodyPr/>
                    <a:lstStyle/>
                    <a:p>
                      <a:r>
                        <a:rPr lang="en-US" sz="1400" dirty="0"/>
                        <a:t>Huawei Technologies</a:t>
                      </a:r>
                    </a:p>
                  </a:txBody>
                  <a:tcPr/>
                </a:tc>
                <a:tc>
                  <a:txBody>
                    <a:bodyPr/>
                    <a:lstStyle/>
                    <a:p>
                      <a:endParaRPr lang="en-US" sz="1400" dirty="0"/>
                    </a:p>
                  </a:txBody>
                  <a:tcPr/>
                </a:tc>
                <a:tc>
                  <a:txBody>
                    <a:bodyPr/>
                    <a:lstStyle/>
                    <a:p>
                      <a:endParaRPr lang="en-US" sz="1400" dirty="0"/>
                    </a:p>
                  </a:txBody>
                  <a:tcPr/>
                </a:tc>
                <a:tc>
                  <a:txBody>
                    <a:bodyPr/>
                    <a:lstStyle/>
                    <a:p>
                      <a:r>
                        <a:rPr lang="en-US" sz="1400" dirty="0"/>
                        <a:t>edward.ks.au@gmail.com</a:t>
                      </a:r>
                    </a:p>
                  </a:txBody>
                  <a:tcPr/>
                </a:tc>
                <a:extLst>
                  <a:ext uri="{0D108BD9-81ED-4DB2-BD59-A6C34878D82A}">
                    <a16:rowId xmlns="" xmlns:a16="http://schemas.microsoft.com/office/drawing/2014/main" val="10001"/>
                  </a:ext>
                </a:extLst>
              </a:tr>
              <a:tr h="370840">
                <a:tc>
                  <a:txBody>
                    <a:bodyPr/>
                    <a:lstStyle/>
                    <a:p>
                      <a:r>
                        <a:rPr lang="en-US" sz="1400" dirty="0"/>
                        <a:t>Gaurav </a:t>
                      </a:r>
                      <a:r>
                        <a:rPr lang="en-US" sz="1400" dirty="0" err="1"/>
                        <a:t>Patwardhan</a:t>
                      </a:r>
                      <a:r>
                        <a:rPr lang="en-US" sz="1400" dirty="0"/>
                        <a:t> </a:t>
                      </a:r>
                    </a:p>
                  </a:txBody>
                  <a:tcPr/>
                </a:tc>
                <a:tc>
                  <a:txBody>
                    <a:bodyPr/>
                    <a:lstStyle/>
                    <a:p>
                      <a:r>
                        <a:rPr lang="en-US" sz="1400" dirty="0"/>
                        <a:t>Hewlett Packard Enterprise</a:t>
                      </a:r>
                    </a:p>
                  </a:txBody>
                  <a:tcPr/>
                </a:tc>
                <a:tc>
                  <a:txBody>
                    <a:bodyPr/>
                    <a:lstStyle/>
                    <a:p>
                      <a:endParaRPr lang="en-US" sz="1400" dirty="0"/>
                    </a:p>
                  </a:txBody>
                  <a:tcPr/>
                </a:tc>
                <a:tc>
                  <a:txBody>
                    <a:bodyPr/>
                    <a:lstStyle/>
                    <a:p>
                      <a:endParaRPr lang="en-US" sz="1400" dirty="0"/>
                    </a:p>
                  </a:txBody>
                  <a:tcPr/>
                </a:tc>
                <a:tc>
                  <a:txBody>
                    <a:bodyPr/>
                    <a:lstStyle/>
                    <a:p>
                      <a:r>
                        <a:rPr lang="en-US" sz="1400" dirty="0"/>
                        <a:t>gauravpatwardhan1@gmail.com</a:t>
                      </a:r>
                    </a:p>
                  </a:txBody>
                  <a:tcPr/>
                </a:tc>
                <a:extLst>
                  <a:ext uri="{0D108BD9-81ED-4DB2-BD59-A6C34878D82A}">
                    <a16:rowId xmlns="" xmlns:a16="http://schemas.microsoft.com/office/drawing/2014/main" val="10002"/>
                  </a:ext>
                </a:extLst>
              </a:tr>
              <a:tr h="370840">
                <a:tc>
                  <a:txBody>
                    <a:bodyPr/>
                    <a:lstStyle/>
                    <a:p>
                      <a:r>
                        <a:rPr lang="en-US" sz="1400" dirty="0"/>
                        <a:t>Al </a:t>
                      </a:r>
                      <a:r>
                        <a:rPr lang="en-US" sz="1400" dirty="0" err="1"/>
                        <a:t>Petrick</a:t>
                      </a:r>
                      <a:endParaRPr lang="en-US" sz="1400" dirty="0"/>
                    </a:p>
                  </a:txBody>
                  <a:tcPr/>
                </a:tc>
                <a:tc>
                  <a:txBody>
                    <a:bodyPr/>
                    <a:lstStyle/>
                    <a:p>
                      <a:r>
                        <a:rPr lang="en-US" sz="1400" dirty="0"/>
                        <a:t>Skyworks</a:t>
                      </a:r>
                      <a:r>
                        <a:rPr lang="en-US" sz="1400" baseline="0" dirty="0"/>
                        <a:t> Solutions</a:t>
                      </a:r>
                      <a:endParaRPr lang="en-US" sz="1400" dirty="0"/>
                    </a:p>
                  </a:txBody>
                  <a:tcPr/>
                </a:tc>
                <a:tc>
                  <a:txBody>
                    <a:bodyPr/>
                    <a:lstStyle/>
                    <a:p>
                      <a:endParaRPr lang="en-US" sz="1400" dirty="0"/>
                    </a:p>
                  </a:txBody>
                  <a:tcPr/>
                </a:tc>
                <a:tc>
                  <a:txBody>
                    <a:bodyPr/>
                    <a:lstStyle/>
                    <a:p>
                      <a:endParaRPr lang="en-US" sz="1400" dirty="0"/>
                    </a:p>
                  </a:txBody>
                  <a:tcPr/>
                </a:tc>
                <a:tc>
                  <a:txBody>
                    <a:bodyPr/>
                    <a:lstStyle/>
                    <a:p>
                      <a:r>
                        <a:rPr lang="en-US" sz="1400" dirty="0"/>
                        <a:t>apetrick123@gmail.com</a:t>
                      </a:r>
                    </a:p>
                  </a:txBody>
                  <a:tcPr/>
                </a:tc>
                <a:extLst>
                  <a:ext uri="{0D108BD9-81ED-4DB2-BD59-A6C34878D82A}">
                    <a16:rowId xmlns="" xmlns:a16="http://schemas.microsoft.com/office/drawing/2014/main" val="10003"/>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10</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December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Administrative motions</a:t>
            </a: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#1 (Procedural):  To approve the agenda as presented on the previous slide.</a:t>
            </a: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  Al </a:t>
            </a:r>
            <a:r>
              <a:rPr lang="en-US" sz="1600" spc="-5" dirty="0" err="1" smtClean="0">
                <a:latin typeface="+mj-lt"/>
                <a:cs typeface="Arial"/>
              </a:rPr>
              <a:t>Petrick</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  Ben Rolfe</a:t>
            </a:r>
          </a:p>
          <a:p>
            <a:pPr marL="630238" marR="117475" lvl="1" indent="-230188" algn="just">
              <a:buChar char="•"/>
              <a:tabLst>
                <a:tab pos="230188" algn="l"/>
              </a:tabLst>
            </a:pPr>
            <a:r>
              <a:rPr lang="en-US" sz="1600" spc="-5" dirty="0" smtClean="0">
                <a:latin typeface="+mj-lt"/>
                <a:cs typeface="Arial"/>
              </a:rPr>
              <a:t>Discussion:  None.</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Vote</a:t>
            </a:r>
            <a:r>
              <a:rPr lang="en-US" sz="1600" spc="-5" dirty="0" smtClean="0">
                <a:latin typeface="+mj-lt"/>
                <a:cs typeface="Arial"/>
              </a:rPr>
              <a:t>:  Approved with unanimous consent</a:t>
            </a:r>
            <a:endParaRPr lang="en-US" sz="1600" spc="-5" dirty="0">
              <a:latin typeface="+mj-lt"/>
              <a:cs typeface="Arial"/>
            </a:endParaRPr>
          </a:p>
          <a:p>
            <a:pPr marL="630238" marR="117475" lvl="1" indent="-230188" algn="just">
              <a:buChar char="•"/>
              <a:tabLst>
                <a:tab pos="230188" algn="l"/>
              </a:tabLst>
            </a:pPr>
            <a:endParaRPr lang="en-US" sz="1400" spc="-5" dirty="0">
              <a:latin typeface="+mj-lt"/>
              <a:cs typeface="Arial"/>
            </a:endParaRPr>
          </a:p>
          <a:p>
            <a:pPr marL="230188" marR="117475" indent="-230188" algn="just">
              <a:buChar char="•"/>
              <a:tabLst>
                <a:tab pos="230188" algn="l"/>
              </a:tabLst>
            </a:pPr>
            <a:r>
              <a:rPr lang="en-US" sz="1800" spc="-5" dirty="0">
                <a:latin typeface="+mj-lt"/>
                <a:cs typeface="Arial"/>
              </a:rPr>
              <a:t>Motion #2 (Procedural):  To approve the weekly meeting minutes of the </a:t>
            </a:r>
            <a:r>
              <a:rPr lang="en-US" sz="1800" spc="-5" dirty="0" smtClean="0">
                <a:latin typeface="+mj-lt"/>
                <a:cs typeface="Arial"/>
              </a:rPr>
              <a:t>5 December 2024 </a:t>
            </a:r>
            <a:r>
              <a:rPr lang="en-US" sz="1800" spc="-5" dirty="0">
                <a:latin typeface="+mj-lt"/>
                <a:cs typeface="Arial"/>
              </a:rPr>
              <a:t>RR-TAG call as shown in the document </a:t>
            </a:r>
            <a:r>
              <a:rPr lang="en-US" sz="1800" spc="-5" dirty="0" smtClean="0">
                <a:solidFill>
                  <a:srgbClr val="FF0000"/>
                </a:solidFill>
                <a:latin typeface="+mj-lt"/>
                <a:cs typeface="Arial"/>
                <a:hlinkClick r:id="rId3"/>
              </a:rPr>
              <a:t>18-24/0126r0</a:t>
            </a:r>
            <a:r>
              <a:rPr lang="en-US" sz="1800" spc="-5" dirty="0" smtClean="0">
                <a:latin typeface="+mj-lt"/>
                <a:cs typeface="Arial"/>
              </a:rPr>
              <a:t>, </a:t>
            </a:r>
            <a:r>
              <a:rPr lang="en-US" sz="1800" spc="-5" dirty="0">
                <a:latin typeface="+mj-lt"/>
                <a:cs typeface="Arial"/>
              </a:rPr>
              <a:t>with editorial privilege for the IEEE 802.18 Chair. </a:t>
            </a:r>
          </a:p>
          <a:p>
            <a:pPr marL="630238" marR="117475" lvl="1" indent="-230188" algn="just">
              <a:buChar char="•"/>
              <a:tabLst>
                <a:tab pos="230188" algn="l"/>
              </a:tabLst>
            </a:pPr>
            <a:r>
              <a:rPr lang="en-US" sz="1600" spc="-5" dirty="0">
                <a:cs typeface="Arial"/>
              </a:rPr>
              <a:t>Moved</a:t>
            </a:r>
            <a:r>
              <a:rPr lang="en-US" sz="1600" spc="-5" dirty="0" smtClean="0">
                <a:cs typeface="Arial"/>
              </a:rPr>
              <a:t>:  Al </a:t>
            </a:r>
            <a:r>
              <a:rPr lang="en-US" sz="1600" spc="-5" dirty="0" err="1" smtClean="0">
                <a:cs typeface="Arial"/>
              </a:rPr>
              <a:t>Petrick</a:t>
            </a:r>
            <a:endParaRPr lang="en-US" sz="1600" spc="-5" dirty="0">
              <a:cs typeface="Arial"/>
            </a:endParaRPr>
          </a:p>
          <a:p>
            <a:pPr marL="630238" marR="117475" lvl="1" indent="-230188" algn="just">
              <a:buChar char="•"/>
              <a:tabLst>
                <a:tab pos="230188" algn="l"/>
              </a:tabLst>
            </a:pPr>
            <a:r>
              <a:rPr lang="en-US" sz="1600" spc="-5" dirty="0">
                <a:cs typeface="Arial"/>
              </a:rPr>
              <a:t>Seconded</a:t>
            </a:r>
            <a:r>
              <a:rPr lang="en-US" sz="1600" spc="-5" dirty="0" smtClean="0">
                <a:cs typeface="Arial"/>
              </a:rPr>
              <a:t>:  Ben Rolfe</a:t>
            </a:r>
            <a:endParaRPr lang="en-US" sz="1600" spc="-5" dirty="0">
              <a:cs typeface="Arial"/>
            </a:endParaRPr>
          </a:p>
          <a:p>
            <a:pPr marL="630238" marR="117475" lvl="1" indent="-230188" algn="just">
              <a:buChar char="•"/>
              <a:tabLst>
                <a:tab pos="230188" algn="l"/>
              </a:tabLst>
            </a:pPr>
            <a:r>
              <a:rPr lang="en-US" sz="1600" spc="-5" dirty="0">
                <a:cs typeface="Arial"/>
              </a:rPr>
              <a:t>Discussion</a:t>
            </a:r>
            <a:r>
              <a:rPr lang="en-US" sz="1600" spc="-5" dirty="0" smtClean="0">
                <a:cs typeface="Arial"/>
              </a:rPr>
              <a:t>:  None.</a:t>
            </a:r>
            <a:endParaRPr lang="en-US" sz="1600" spc="-5" dirty="0">
              <a:cs typeface="Arial"/>
            </a:endParaRPr>
          </a:p>
          <a:p>
            <a:pPr marL="630238" marR="117475" lvl="1" indent="-230188" algn="just">
              <a:buFont typeface="Times New Roman" pitchFamily="16" charset="0"/>
              <a:buChar char="•"/>
              <a:tabLst>
                <a:tab pos="230188" algn="l"/>
              </a:tabLst>
            </a:pPr>
            <a:r>
              <a:rPr lang="en-US" sz="1600" spc="-5" dirty="0">
                <a:cs typeface="Arial"/>
              </a:rPr>
              <a:t>Vote</a:t>
            </a:r>
            <a:r>
              <a:rPr lang="en-US" sz="1600" spc="-5" dirty="0" smtClean="0">
                <a:cs typeface="Arial"/>
              </a:rPr>
              <a:t>:  </a:t>
            </a:r>
            <a:r>
              <a:rPr lang="en-US" sz="1600" spc="-5" dirty="0">
                <a:cs typeface="Arial"/>
              </a:rPr>
              <a:t>Approved with unanimous consent</a:t>
            </a: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75705444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11</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France ARCEP’s consultation re UWB</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a:t>Consultation:  </a:t>
            </a:r>
            <a:r>
              <a:rPr lang="en-GB" sz="1800" dirty="0" smtClean="0"/>
              <a:t>Draft </a:t>
            </a:r>
            <a:r>
              <a:rPr lang="en-GB" sz="1800" dirty="0"/>
              <a:t>decision repealing decision no. 2007-0683 of 24 July 2007 as amended and setting the conditions for use of radio frequencies for equipment operating using ultra-wideband </a:t>
            </a:r>
            <a:r>
              <a:rPr lang="en-GB" sz="1800" dirty="0" smtClean="0"/>
              <a:t>technology</a:t>
            </a:r>
            <a:endParaRPr lang="en-US" sz="1800" dirty="0"/>
          </a:p>
          <a:p>
            <a:pPr marL="630238" marR="117475" lvl="1" indent="-230188" algn="just">
              <a:buChar char="•"/>
              <a:tabLst>
                <a:tab pos="230188" algn="l"/>
              </a:tabLst>
            </a:pPr>
            <a:r>
              <a:rPr lang="en-US" sz="1600" spc="-5" dirty="0" smtClean="0">
                <a:cs typeface="Arial"/>
              </a:rPr>
              <a:t>Publication date:  9 December 2024</a:t>
            </a:r>
          </a:p>
          <a:p>
            <a:pPr marL="630238" marR="117475" lvl="1" indent="-230188" algn="just">
              <a:buChar char="•"/>
              <a:tabLst>
                <a:tab pos="230188" algn="l"/>
              </a:tabLst>
            </a:pPr>
            <a:r>
              <a:rPr lang="en-US" sz="1600" spc="-5" dirty="0" smtClean="0">
                <a:cs typeface="Arial"/>
              </a:rPr>
              <a:t>Closing </a:t>
            </a:r>
            <a:r>
              <a:rPr lang="en-US" sz="1600" spc="-5" dirty="0">
                <a:cs typeface="Arial"/>
              </a:rPr>
              <a:t>date for response</a:t>
            </a:r>
            <a:r>
              <a:rPr lang="en-US" sz="1600" spc="-5" dirty="0" smtClean="0">
                <a:cs typeface="Arial"/>
              </a:rPr>
              <a:t>:  21 January 2025</a:t>
            </a:r>
          </a:p>
          <a:p>
            <a:pPr marL="230188" marR="117475" indent="-230188" algn="just">
              <a:spcBef>
                <a:spcPts val="1800"/>
              </a:spcBef>
              <a:buChar char="•"/>
              <a:tabLst>
                <a:tab pos="230188" algn="l"/>
              </a:tabLst>
            </a:pPr>
            <a:r>
              <a:rPr lang="en-US" sz="1800" spc="-5" dirty="0" smtClean="0">
                <a:latin typeface="+mj-lt"/>
                <a:cs typeface="Arial"/>
              </a:rPr>
              <a:t>For details, please visit </a:t>
            </a:r>
            <a:endParaRPr lang="en-US" sz="1600" spc="-5" dirty="0" smtClean="0">
              <a:latin typeface="+mj-lt"/>
              <a:cs typeface="Arial"/>
            </a:endParaRPr>
          </a:p>
          <a:p>
            <a:pPr marL="630238" marR="117475" lvl="1" indent="-230188" algn="just">
              <a:spcBef>
                <a:spcPts val="600"/>
              </a:spcBef>
              <a:buFont typeface="Times New Roman" pitchFamily="16" charset="0"/>
              <a:buChar char="•"/>
              <a:tabLst>
                <a:tab pos="230188" algn="l"/>
              </a:tabLst>
            </a:pPr>
            <a:r>
              <a:rPr lang="en-US" sz="1600" dirty="0" smtClean="0">
                <a:hlinkClick r:id="rId3"/>
              </a:rPr>
              <a:t>https</a:t>
            </a:r>
            <a:r>
              <a:rPr lang="en-US" sz="1600" dirty="0">
                <a:hlinkClick r:id="rId3"/>
              </a:rPr>
              <a:t>://</a:t>
            </a:r>
            <a:r>
              <a:rPr lang="en-US" sz="1600" dirty="0" smtClean="0">
                <a:hlinkClick r:id="rId3"/>
              </a:rPr>
              <a:t>www.arcep.fr/uploads/tx_gspublication/consultation-projdec-frequences-UWB_dec2024.pdf</a:t>
            </a:r>
            <a:r>
              <a:rPr lang="en-US" sz="1600" dirty="0" smtClean="0"/>
              <a:t> </a:t>
            </a:r>
            <a:endParaRPr lang="en-US" sz="1600" dirty="0"/>
          </a:p>
          <a:p>
            <a:pPr marL="230188" marR="117475" indent="-230188" algn="just">
              <a:spcBef>
                <a:spcPts val="1800"/>
              </a:spcBef>
              <a:buChar char="•"/>
              <a:tabLst>
                <a:tab pos="230188" algn="l"/>
              </a:tabLst>
            </a:pPr>
            <a:r>
              <a:rPr lang="en-US" sz="1800" spc="-5" dirty="0" smtClean="0">
                <a:cs typeface="Arial"/>
              </a:rPr>
              <a:t>Draft </a:t>
            </a:r>
            <a:r>
              <a:rPr lang="en-US" sz="1800" spc="-5" dirty="0">
                <a:cs typeface="Arial"/>
              </a:rPr>
              <a:t>response</a:t>
            </a:r>
            <a:endParaRPr lang="en-US" sz="1600" spc="-5" dirty="0">
              <a:cs typeface="Arial"/>
            </a:endParaRPr>
          </a:p>
          <a:p>
            <a:pPr marL="630238" marR="117475" lvl="1" indent="-230188" algn="just">
              <a:spcBef>
                <a:spcPts val="600"/>
              </a:spcBef>
              <a:buChar char="•"/>
              <a:tabLst>
                <a:tab pos="230188" algn="l"/>
              </a:tabLst>
            </a:pPr>
            <a:r>
              <a:rPr lang="en-US" sz="1600" spc="-5" dirty="0" smtClean="0">
                <a:cs typeface="Arial"/>
                <a:hlinkClick r:id="rId4"/>
              </a:rPr>
              <a:t>18-24/0129</a:t>
            </a:r>
            <a:endParaRPr lang="en-US" sz="1600" spc="-5" dirty="0">
              <a:cs typeface="Arial"/>
            </a:endParaRPr>
          </a:p>
          <a:p>
            <a:endParaRPr lang="en-US" b="0" dirty="0"/>
          </a:p>
          <a:p>
            <a:r>
              <a:rPr lang="en-US" sz="1100" b="0" dirty="0"/>
              <a:t> </a:t>
            </a:r>
            <a:endParaRPr lang="en-US" sz="1400" spc="-5" dirty="0" smtClean="0">
              <a:latin typeface="+mj-lt"/>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December 2024</a:t>
            </a:r>
            <a:endParaRPr lang="en-GB" dirty="0"/>
          </a:p>
        </p:txBody>
      </p:sp>
    </p:spTree>
    <p:extLst>
      <p:ext uri="{BB962C8B-B14F-4D97-AF65-F5344CB8AC3E}">
        <p14:creationId xmlns:p14="http://schemas.microsoft.com/office/powerpoint/2010/main" val="18704845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12</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a:solidFill>
                  <a:srgbClr val="0070C0"/>
                </a:solidFill>
              </a:rPr>
              <a:t>Status of ongoing consultations</a:t>
            </a:r>
            <a:endParaRPr lang="en-US" sz="2800" dirty="0">
              <a:solidFill>
                <a:srgbClr val="0070C0"/>
              </a:solidFill>
            </a:endParaRPr>
          </a:p>
        </p:txBody>
      </p:sp>
      <p:sp>
        <p:nvSpPr>
          <p:cNvPr id="10" name="Content Placeholder 2"/>
          <p:cNvSpPr>
            <a:spLocks noGrp="1"/>
          </p:cNvSpPr>
          <p:nvPr>
            <p:ph idx="1"/>
          </p:nvPr>
        </p:nvSpPr>
        <p:spPr>
          <a:xfrm>
            <a:off x="914400" y="1524000"/>
            <a:ext cx="10443626" cy="50292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Tracking document:  </a:t>
            </a:r>
            <a:r>
              <a:rPr lang="en-US" sz="1800" spc="-5" dirty="0">
                <a:solidFill>
                  <a:srgbClr val="FF0000"/>
                </a:solidFill>
                <a:latin typeface="+mj-lt"/>
                <a:cs typeface="Arial"/>
                <a:hlinkClick r:id="rId3"/>
              </a:rPr>
              <a:t>18-24/0001</a:t>
            </a:r>
            <a:endParaRPr lang="en-US" sz="1800" spc="-5" dirty="0">
              <a:solidFill>
                <a:srgbClr val="FF0000"/>
              </a:solidFill>
              <a:latin typeface="+mj-lt"/>
              <a:cs typeface="Arial"/>
            </a:endParaRPr>
          </a:p>
          <a:p>
            <a:pPr marL="230188" marR="117475" indent="-230188" algn="just">
              <a:spcBef>
                <a:spcPts val="1200"/>
              </a:spcBef>
              <a:buFont typeface="Times New Roman" pitchFamily="16" charset="0"/>
              <a:buChar char="•"/>
              <a:tabLst>
                <a:tab pos="230188" algn="l"/>
              </a:tabLst>
            </a:pPr>
            <a:r>
              <a:rPr lang="en-US" sz="1800" spc="-5" dirty="0">
                <a:latin typeface="+mj-lt"/>
                <a:cs typeface="Arial"/>
              </a:rPr>
              <a:t>Pending </a:t>
            </a:r>
            <a:r>
              <a:rPr lang="en-US" sz="1800" spc="-5" dirty="0">
                <a:cs typeface="Arial"/>
              </a:rPr>
              <a:t>for interested members to prepare response in the order of </a:t>
            </a:r>
            <a:r>
              <a:rPr lang="en-US" sz="1800" u="sng" spc="-5" dirty="0">
                <a:solidFill>
                  <a:srgbClr val="FF0000"/>
                </a:solidFill>
                <a:cs typeface="Arial"/>
              </a:rPr>
              <a:t>internal deadline</a:t>
            </a:r>
            <a:r>
              <a:rPr lang="en-US" sz="1800" spc="-5" dirty="0">
                <a:cs typeface="Arial"/>
              </a:rPr>
              <a:t>:</a:t>
            </a: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smtClean="0">
                <a:solidFill>
                  <a:schemeClr val="tx1"/>
                </a:solidFill>
                <a:cs typeface="Arial"/>
              </a:rPr>
              <a:t>3:00pm </a:t>
            </a:r>
            <a:r>
              <a:rPr lang="en-US" sz="1600" spc="-5" dirty="0">
                <a:solidFill>
                  <a:schemeClr val="tx1"/>
                </a:solidFill>
                <a:cs typeface="Arial"/>
              </a:rPr>
              <a:t>ET, Thursday, </a:t>
            </a:r>
            <a:r>
              <a:rPr lang="en-US" sz="1600" spc="-5" dirty="0" smtClean="0">
                <a:solidFill>
                  <a:schemeClr val="tx1"/>
                </a:solidFill>
                <a:cs typeface="Arial"/>
              </a:rPr>
              <a:t>12 </a:t>
            </a:r>
            <a:r>
              <a:rPr lang="en-US" sz="1600" spc="-5" dirty="0">
                <a:solidFill>
                  <a:schemeClr val="tx1"/>
                </a:solidFill>
                <a:cs typeface="Arial"/>
              </a:rPr>
              <a:t>December 2024</a:t>
            </a:r>
          </a:p>
          <a:p>
            <a:pPr marL="1030288" marR="117475" lvl="2" indent="-230188" algn="just">
              <a:spcBef>
                <a:spcPts val="600"/>
              </a:spcBef>
              <a:buFont typeface="Times New Roman" pitchFamily="16" charset="0"/>
              <a:buChar char="•"/>
              <a:tabLst>
                <a:tab pos="230188" algn="l"/>
              </a:tabLst>
            </a:pPr>
            <a:r>
              <a:rPr lang="en-US" sz="1400" dirty="0" smtClean="0"/>
              <a:t>EC RSPG:  </a:t>
            </a:r>
            <a:r>
              <a:rPr lang="en-US" sz="1400" dirty="0" smtClean="0">
                <a:hlinkClick r:id="rId4"/>
              </a:rPr>
              <a:t>Public Consultation on the Draft RSPG Report on 6G Strategic vision</a:t>
            </a:r>
            <a:endParaRPr lang="en-US" sz="1400" dirty="0"/>
          </a:p>
          <a:p>
            <a:pPr marL="630238" marR="117475" lvl="1" indent="-230188" algn="just">
              <a:spcBef>
                <a:spcPts val="600"/>
              </a:spcBef>
              <a:buFont typeface="Times New Roman" pitchFamily="16" charset="0"/>
              <a:buChar char="•"/>
              <a:tabLst>
                <a:tab pos="230188" algn="l"/>
              </a:tabLst>
            </a:pPr>
            <a:r>
              <a:rPr lang="en-US" sz="1600" spc="-5" dirty="0" smtClean="0">
                <a:solidFill>
                  <a:schemeClr val="tx1"/>
                </a:solidFill>
                <a:cs typeface="Arial"/>
              </a:rPr>
              <a:t>10:30pm JST</a:t>
            </a:r>
            <a:r>
              <a:rPr lang="en-US" sz="1600" spc="-5" dirty="0">
                <a:solidFill>
                  <a:schemeClr val="tx1"/>
                </a:solidFill>
                <a:cs typeface="Arial"/>
              </a:rPr>
              <a:t>, </a:t>
            </a:r>
            <a:r>
              <a:rPr lang="en-US" sz="1600" spc="-5" dirty="0" smtClean="0">
                <a:solidFill>
                  <a:schemeClr val="tx1"/>
                </a:solidFill>
                <a:cs typeface="Arial"/>
              </a:rPr>
              <a:t>Tuesday, 14 January 2025</a:t>
            </a: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r>
              <a:rPr lang="en-US" sz="1400" dirty="0" smtClean="0"/>
              <a:t>UK </a:t>
            </a:r>
            <a:r>
              <a:rPr lang="en-US" sz="1400" dirty="0" err="1" smtClean="0"/>
              <a:t>Ofcom</a:t>
            </a:r>
            <a:r>
              <a:rPr lang="en-US" sz="1400" dirty="0" smtClean="0"/>
              <a:t>:  </a:t>
            </a:r>
            <a:r>
              <a:rPr lang="en-US" sz="1400" dirty="0" smtClean="0">
                <a:hlinkClick r:id="rId5"/>
              </a:rPr>
              <a:t>Ofcom’s Plan of Work 2025/26</a:t>
            </a:r>
            <a:endParaRPr lang="en-US" sz="1400" dirty="0" smtClean="0"/>
          </a:p>
          <a:p>
            <a:pPr marL="1030288" marR="117475" lvl="2" indent="-230188" algn="just">
              <a:spcBef>
                <a:spcPts val="600"/>
              </a:spcBef>
              <a:buFont typeface="Times New Roman" pitchFamily="16" charset="0"/>
              <a:buChar char="•"/>
              <a:tabLst>
                <a:tab pos="230188" algn="l"/>
              </a:tabLst>
            </a:pPr>
            <a:r>
              <a:rPr lang="en-US" sz="1400" dirty="0" smtClean="0"/>
              <a:t>France ARCEP:  </a:t>
            </a:r>
            <a:r>
              <a:rPr lang="en-GB" sz="1400" u="sng" dirty="0" smtClean="0">
                <a:hlinkClick r:id="rId6"/>
              </a:rPr>
              <a:t>Draft </a:t>
            </a:r>
            <a:r>
              <a:rPr lang="en-GB" sz="1400" u="sng" dirty="0">
                <a:hlinkClick r:id="rId6"/>
              </a:rPr>
              <a:t>decision repealing decision no. 2007-0683 of 24 July 2007 as amended and setting the conditions for use of radio frequencies for equipment operating using ultra-wideband technology</a:t>
            </a:r>
            <a:endParaRPr lang="en-US" sz="1400" dirty="0"/>
          </a:p>
          <a:p>
            <a:pPr marL="1030288" marR="117475" lvl="2" indent="-230188" algn="just">
              <a:spcBef>
                <a:spcPts val="600"/>
              </a:spcBef>
              <a:buFont typeface="Times New Roman" pitchFamily="16" charset="0"/>
              <a:buChar char="•"/>
              <a:tabLst>
                <a:tab pos="230188" algn="l"/>
              </a:tabLst>
            </a:pPr>
            <a:endParaRPr lang="en-GB" sz="1400" dirty="0"/>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7"/>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December 2024</a:t>
            </a:r>
            <a:endParaRPr lang="en-GB" dirty="0"/>
          </a:p>
        </p:txBody>
      </p:sp>
    </p:spTree>
    <p:extLst>
      <p:ext uri="{BB962C8B-B14F-4D97-AF65-F5344CB8AC3E}">
        <p14:creationId xmlns:p14="http://schemas.microsoft.com/office/powerpoint/2010/main" val="90722054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13</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December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a:t>
            </a:r>
            <a:r>
              <a:rPr lang="en-US" sz="2800" dirty="0" smtClean="0">
                <a:solidFill>
                  <a:srgbClr val="0070C0"/>
                </a:solidFill>
              </a:rPr>
              <a:t>items (1)</a:t>
            </a:r>
            <a:endParaRPr lang="en-US" sz="2800" dirty="0">
              <a:solidFill>
                <a:srgbClr val="0070C0"/>
              </a:solidFill>
            </a:endParaRP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Europe, Middle East, and Africa</a:t>
            </a:r>
          </a:p>
          <a:p>
            <a:pPr marL="630238" marR="117475" lvl="1" indent="-230188" algn="just">
              <a:buClrTx/>
              <a:buFont typeface="Times New Roman" pitchFamily="16" charset="0"/>
              <a:buChar char="•"/>
              <a:tabLst>
                <a:tab pos="230188" algn="l"/>
              </a:tabLst>
            </a:pPr>
            <a:r>
              <a:rPr lang="en-US" sz="1600" dirty="0" smtClean="0">
                <a:solidFill>
                  <a:schemeClr val="tx1"/>
                </a:solidFill>
              </a:rPr>
              <a:t>Belgium</a:t>
            </a:r>
            <a:endParaRPr lang="en-US" sz="1600" dirty="0">
              <a:solidFill>
                <a:schemeClr val="tx1"/>
              </a:solidFill>
            </a:endParaRPr>
          </a:p>
          <a:p>
            <a:pPr marL="1030288" marR="117475" lvl="2" indent="-230188" algn="just">
              <a:buClrTx/>
              <a:buFont typeface="Times New Roman" pitchFamily="16" charset="0"/>
              <a:buChar char="•"/>
              <a:tabLst>
                <a:tab pos="230188" algn="l"/>
              </a:tabLst>
            </a:pPr>
            <a:r>
              <a:rPr lang="en-US" sz="1400" dirty="0">
                <a:solidFill>
                  <a:schemeClr val="tx1"/>
                </a:solidFill>
              </a:rPr>
              <a:t>Following the consultation in </a:t>
            </a:r>
            <a:r>
              <a:rPr lang="en-US" sz="1400" dirty="0" smtClean="0">
                <a:solidFill>
                  <a:schemeClr val="tx1"/>
                </a:solidFill>
              </a:rPr>
              <a:t>October </a:t>
            </a:r>
            <a:r>
              <a:rPr lang="en-US" sz="1400" dirty="0">
                <a:solidFill>
                  <a:schemeClr val="tx1"/>
                </a:solidFill>
              </a:rPr>
              <a:t>2024, Belgian Institute for Postal Services and </a:t>
            </a:r>
            <a:r>
              <a:rPr lang="en-US" sz="1400" dirty="0" smtClean="0">
                <a:solidFill>
                  <a:schemeClr val="tx1"/>
                </a:solidFill>
              </a:rPr>
              <a:t>Telecommunications (</a:t>
            </a:r>
            <a:r>
              <a:rPr lang="en-US" sz="1400" dirty="0">
                <a:solidFill>
                  <a:schemeClr val="tx1"/>
                </a:solidFill>
              </a:rPr>
              <a:t>BIPT</a:t>
            </a:r>
            <a:r>
              <a:rPr lang="en-US" sz="1400" dirty="0" smtClean="0">
                <a:solidFill>
                  <a:schemeClr val="tx1"/>
                </a:solidFill>
              </a:rPr>
              <a:t>) </a:t>
            </a:r>
            <a:r>
              <a:rPr lang="en-US" sz="1400" dirty="0">
                <a:solidFill>
                  <a:schemeClr val="tx1"/>
                </a:solidFill>
                <a:hlinkClick r:id="rId3"/>
              </a:rPr>
              <a:t>published</a:t>
            </a:r>
            <a:r>
              <a:rPr lang="en-US" sz="1400" dirty="0">
                <a:solidFill>
                  <a:schemeClr val="tx1"/>
                </a:solidFill>
              </a:rPr>
              <a:t> the official version of </a:t>
            </a:r>
            <a:r>
              <a:rPr lang="en-US" sz="1400" dirty="0" smtClean="0">
                <a:solidFill>
                  <a:schemeClr val="tx1"/>
                </a:solidFill>
              </a:rPr>
              <a:t>technical requirements on </a:t>
            </a:r>
            <a:r>
              <a:rPr lang="en-US" sz="1400" dirty="0"/>
              <a:t>radio interfaces related to devices using the ultra wideband technology (</a:t>
            </a:r>
            <a:r>
              <a:rPr lang="en-US" sz="1400" dirty="0" smtClean="0"/>
              <a:t>UWB) on 21 November 2024.</a:t>
            </a:r>
            <a:endParaRPr lang="en-US" sz="1600" spc="-5" dirty="0">
              <a:solidFill>
                <a:schemeClr val="tx1"/>
              </a:solidFill>
              <a:latin typeface="+mj-lt"/>
              <a:cs typeface="Arial"/>
            </a:endParaRPr>
          </a:p>
          <a:p>
            <a:pPr marL="230188" marR="117475" indent="-230188" algn="just">
              <a:buFont typeface="Times New Roman" pitchFamily="16" charset="0"/>
              <a:buChar char="•"/>
              <a:tabLst>
                <a:tab pos="230188" algn="l"/>
              </a:tabLst>
            </a:pPr>
            <a:r>
              <a:rPr lang="en-US" sz="1800" spc="-5" dirty="0">
                <a:cs typeface="Arial"/>
              </a:rPr>
              <a:t>Americas</a:t>
            </a:r>
          </a:p>
          <a:p>
            <a:pPr marL="630238" marR="117475" lvl="1" indent="-230188" algn="just">
              <a:buClrTx/>
              <a:buFont typeface="Times New Roman" pitchFamily="16" charset="0"/>
              <a:buChar char="•"/>
              <a:tabLst>
                <a:tab pos="230188" algn="l"/>
              </a:tabLst>
            </a:pPr>
            <a:r>
              <a:rPr lang="en-US" sz="1600" dirty="0">
                <a:solidFill>
                  <a:schemeClr val="tx1"/>
                </a:solidFill>
              </a:rPr>
              <a:t>USA</a:t>
            </a:r>
          </a:p>
          <a:p>
            <a:pPr marL="1030288" marR="117475" lvl="2" indent="-230188" algn="just">
              <a:buClrTx/>
              <a:buFont typeface="Times New Roman" pitchFamily="16" charset="0"/>
              <a:buChar char="•"/>
              <a:tabLst>
                <a:tab pos="230188" algn="l"/>
              </a:tabLst>
            </a:pPr>
            <a:r>
              <a:rPr lang="en-US" sz="1400" dirty="0" smtClean="0">
                <a:solidFill>
                  <a:schemeClr val="tx1"/>
                </a:solidFill>
              </a:rPr>
              <a:t>On 5 December 2024, FCC granted the following entities waiver on topics related to 6 GHz:  </a:t>
            </a:r>
            <a:r>
              <a:rPr lang="en-US" sz="1400" dirty="0" smtClean="0">
                <a:solidFill>
                  <a:schemeClr val="tx1"/>
                </a:solidFill>
                <a:hlinkClick r:id="rId4"/>
              </a:rPr>
              <a:t>Wi-Fi Alliance</a:t>
            </a:r>
            <a:r>
              <a:rPr lang="en-US" sz="1400" dirty="0" smtClean="0">
                <a:solidFill>
                  <a:schemeClr val="tx1"/>
                </a:solidFill>
              </a:rPr>
              <a:t>’s waiver </a:t>
            </a:r>
            <a:r>
              <a:rPr lang="en-US" sz="1400" dirty="0"/>
              <a:t>of section 15.407(l)(1) of the Commission's </a:t>
            </a:r>
            <a:r>
              <a:rPr lang="en-US" sz="1400" dirty="0" smtClean="0"/>
              <a:t>rules, </a:t>
            </a:r>
            <a:r>
              <a:rPr lang="en-US" sz="1400" dirty="0">
                <a:hlinkClick r:id="rId5"/>
              </a:rPr>
              <a:t>Axon Enterprise, </a:t>
            </a:r>
            <a:r>
              <a:rPr lang="en-US" sz="1400" dirty="0" smtClean="0">
                <a:hlinkClick r:id="rId5"/>
              </a:rPr>
              <a:t>Inc.</a:t>
            </a:r>
            <a:r>
              <a:rPr lang="en-US" sz="1400" dirty="0" smtClean="0"/>
              <a:t>’s </a:t>
            </a:r>
            <a:r>
              <a:rPr lang="en-US" sz="1400" dirty="0"/>
              <a:t>request to waive Sections 15.247(a) and 15.247(d) of the Commission's </a:t>
            </a:r>
            <a:r>
              <a:rPr lang="en-US" sz="1400" dirty="0" smtClean="0"/>
              <a:t>rules, and </a:t>
            </a:r>
            <a:r>
              <a:rPr lang="en-US" sz="1400" dirty="0">
                <a:hlinkClick r:id="rId6"/>
              </a:rPr>
              <a:t>Extreme </a:t>
            </a:r>
            <a:r>
              <a:rPr lang="en-US" sz="1400" dirty="0" smtClean="0">
                <a:hlinkClick r:id="rId6"/>
              </a:rPr>
              <a:t>Networks</a:t>
            </a:r>
            <a:r>
              <a:rPr lang="en-US" sz="1400" dirty="0" smtClean="0"/>
              <a:t>’ </a:t>
            </a:r>
            <a:r>
              <a:rPr lang="en-US" sz="1400" dirty="0"/>
              <a:t>request for a limited waiver of section 15.403 of the Commission's </a:t>
            </a:r>
            <a:r>
              <a:rPr lang="en-US" sz="1400" dirty="0" smtClean="0"/>
              <a:t>rules.</a:t>
            </a:r>
          </a:p>
          <a:p>
            <a:pPr marL="1030288" marR="117475" lvl="2" indent="-230188" algn="just">
              <a:buClrTx/>
              <a:buFont typeface="Times New Roman" pitchFamily="16" charset="0"/>
              <a:buChar char="•"/>
              <a:tabLst>
                <a:tab pos="230188" algn="l"/>
              </a:tabLst>
            </a:pPr>
            <a:r>
              <a:rPr lang="en-US" sz="1400" dirty="0" smtClean="0">
                <a:solidFill>
                  <a:schemeClr val="tx1"/>
                </a:solidFill>
              </a:rPr>
              <a:t>On 5 December 2024, </a:t>
            </a:r>
            <a:r>
              <a:rPr lang="en-US" sz="1400" dirty="0">
                <a:solidFill>
                  <a:schemeClr val="tx1"/>
                </a:solidFill>
              </a:rPr>
              <a:t>FCC announced </a:t>
            </a:r>
            <a:r>
              <a:rPr lang="en-US" sz="1400" dirty="0" smtClean="0">
                <a:solidFill>
                  <a:schemeClr val="tx1"/>
                </a:solidFill>
              </a:rPr>
              <a:t>conditional approval of </a:t>
            </a:r>
            <a:r>
              <a:rPr lang="en-US" sz="1400" dirty="0" smtClean="0">
                <a:solidFill>
                  <a:schemeClr val="tx1"/>
                </a:solidFill>
                <a:hlinkClick r:id="rId7"/>
              </a:rPr>
              <a:t>Axon Networks</a:t>
            </a:r>
            <a:r>
              <a:rPr lang="en-US" sz="1400" dirty="0" smtClean="0">
                <a:solidFill>
                  <a:schemeClr val="tx1"/>
                </a:solidFill>
              </a:rPr>
              <a:t>’ 6 GHz AFC system.</a:t>
            </a:r>
          </a:p>
          <a:p>
            <a:pPr marL="1030288" marR="117475" lvl="2" indent="-230188" algn="just">
              <a:buClrTx/>
              <a:buFont typeface="Times New Roman" pitchFamily="16" charset="0"/>
              <a:buChar char="•"/>
              <a:tabLst>
                <a:tab pos="230188" algn="l"/>
              </a:tabLst>
            </a:pPr>
            <a:r>
              <a:rPr lang="en-US" sz="1400" dirty="0" smtClean="0"/>
              <a:t>Following </a:t>
            </a:r>
            <a:r>
              <a:rPr lang="en-US" sz="1400" dirty="0"/>
              <a:t>the </a:t>
            </a:r>
            <a:r>
              <a:rPr lang="en-US" sz="1400" dirty="0" smtClean="0"/>
              <a:t>open </a:t>
            </a:r>
            <a:r>
              <a:rPr lang="en-US" sz="1400" dirty="0"/>
              <a:t>commission meeting on 11 December 2024, the FCC </a:t>
            </a:r>
            <a:r>
              <a:rPr lang="en-US" sz="1400" dirty="0" smtClean="0">
                <a:hlinkClick r:id="rId8"/>
              </a:rPr>
              <a:t>adopted</a:t>
            </a:r>
            <a:r>
              <a:rPr lang="en-US" sz="1400" dirty="0" smtClean="0"/>
              <a:t> </a:t>
            </a:r>
            <a:r>
              <a:rPr lang="en-US" sz="1400" dirty="0"/>
              <a:t>new rules to expand very low power device operations across all 1,200 megahertz of the 6 GHz band alongside other unlicensed and Wi-Fi-enabled devices.</a:t>
            </a:r>
            <a:endParaRPr lang="en-US" sz="1400" dirty="0">
              <a:solidFill>
                <a:schemeClr val="tx1"/>
              </a:solidFil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18798724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14</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December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a:t>
            </a:r>
            <a:r>
              <a:rPr lang="en-US" sz="2800" dirty="0" smtClean="0">
                <a:solidFill>
                  <a:srgbClr val="0070C0"/>
                </a:solidFill>
              </a:rPr>
              <a:t>items (2)</a:t>
            </a:r>
            <a:endParaRPr lang="en-US" sz="2800" dirty="0">
              <a:solidFill>
                <a:srgbClr val="0070C0"/>
              </a:solidFill>
            </a:endParaRP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smtClean="0">
                <a:cs typeface="Arial"/>
              </a:rPr>
              <a:t>Asia </a:t>
            </a:r>
            <a:r>
              <a:rPr lang="en-US" sz="1800" spc="-5" dirty="0">
                <a:cs typeface="Arial"/>
              </a:rPr>
              <a:t>Pacific</a:t>
            </a:r>
          </a:p>
          <a:p>
            <a:pPr marL="630238" marR="117475" lvl="1" indent="-230188" algn="just">
              <a:buClrTx/>
              <a:buFont typeface="Times New Roman" pitchFamily="16" charset="0"/>
              <a:buChar char="•"/>
              <a:tabLst>
                <a:tab pos="230188" algn="l"/>
              </a:tabLst>
            </a:pPr>
            <a:r>
              <a:rPr lang="en-US" sz="1600" dirty="0" smtClean="0">
                <a:solidFill>
                  <a:schemeClr val="tx1"/>
                </a:solidFill>
              </a:rPr>
              <a:t>Japan</a:t>
            </a:r>
            <a:endParaRPr lang="en-US" sz="1600" dirty="0">
              <a:solidFill>
                <a:schemeClr val="tx1"/>
              </a:solidFill>
            </a:endParaRPr>
          </a:p>
          <a:p>
            <a:pPr marL="1030288" marR="117475" lvl="2" indent="-230188" algn="just">
              <a:buClrTx/>
              <a:buFont typeface="Times New Roman" pitchFamily="16" charset="0"/>
              <a:buChar char="•"/>
              <a:tabLst>
                <a:tab pos="230188" algn="l"/>
              </a:tabLst>
            </a:pPr>
            <a:r>
              <a:rPr lang="en-US" sz="1400" dirty="0">
                <a:solidFill>
                  <a:schemeClr val="tx1"/>
                </a:solidFill>
              </a:rPr>
              <a:t>Following the consultation in October 2024, </a:t>
            </a:r>
            <a:r>
              <a:rPr lang="en-US" sz="1400" dirty="0" smtClean="0">
                <a:solidFill>
                  <a:schemeClr val="tx1"/>
                </a:solidFill>
              </a:rPr>
              <a:t>Ministry of Internal Affairs (MIC) </a:t>
            </a:r>
            <a:r>
              <a:rPr lang="en-US" sz="1400" dirty="0" smtClean="0">
                <a:solidFill>
                  <a:schemeClr val="tx1"/>
                </a:solidFill>
                <a:hlinkClick r:id="rId3"/>
              </a:rPr>
              <a:t>published</a:t>
            </a:r>
            <a:r>
              <a:rPr lang="en-US" sz="1400" dirty="0" smtClean="0">
                <a:solidFill>
                  <a:schemeClr val="tx1"/>
                </a:solidFill>
              </a:rPr>
              <a:t> </a:t>
            </a:r>
            <a:r>
              <a:rPr lang="en-US" sz="1400" dirty="0">
                <a:solidFill>
                  <a:schemeClr val="tx1"/>
                </a:solidFill>
              </a:rPr>
              <a:t>the official version of </a:t>
            </a:r>
            <a:r>
              <a:rPr lang="en-US" sz="1400" dirty="0" smtClean="0">
                <a:solidFill>
                  <a:schemeClr val="tx1"/>
                </a:solidFill>
              </a:rPr>
              <a:t>frequency reorganization plan 2024</a:t>
            </a:r>
            <a:r>
              <a:rPr lang="en-US" sz="1400" dirty="0"/>
              <a:t> </a:t>
            </a:r>
            <a:r>
              <a:rPr lang="en-US" sz="1400" dirty="0" smtClean="0"/>
              <a:t>on 13 December 2024.</a:t>
            </a:r>
            <a:endParaRPr lang="en-US" sz="1600" spc="-5" dirty="0">
              <a:solidFill>
                <a:schemeClr val="tx1"/>
              </a:solidFill>
              <a:cs typeface="Arial"/>
            </a:endParaRPr>
          </a:p>
          <a:p>
            <a:pPr marL="400050" marR="117475" lvl="1" indent="0" algn="just">
              <a:tabLst>
                <a:tab pos="230188" algn="l"/>
              </a:tabLst>
            </a:pPr>
            <a:endParaRPr lang="en-US" sz="1600" spc="-5" dirty="0">
              <a:latin typeface="Arial"/>
              <a:cs typeface="Arial"/>
            </a:endParaRPr>
          </a:p>
          <a:p>
            <a:pPr marL="230188" marR="117475" indent="-230188" algn="just">
              <a:buFont typeface="Times New Roman" pitchFamily="16" charset="0"/>
              <a:buChar char="•"/>
              <a:tabLst>
                <a:tab pos="230188" algn="l"/>
              </a:tabLst>
            </a:pPr>
            <a:r>
              <a:rPr lang="en-US" sz="1800" spc="-5" dirty="0" smtClean="0">
                <a:cs typeface="Arial"/>
              </a:rPr>
              <a:t>ITU-R</a:t>
            </a:r>
            <a:endParaRPr lang="en-US" sz="1800" spc="-5" dirty="0">
              <a:cs typeface="Arial"/>
            </a:endParaRPr>
          </a:p>
          <a:p>
            <a:pPr marL="630238" marR="117475" lvl="1" indent="-230188" algn="just">
              <a:buClrTx/>
              <a:buFont typeface="Times New Roman" pitchFamily="16" charset="0"/>
              <a:buChar char="•"/>
              <a:tabLst>
                <a:tab pos="230188" algn="l"/>
              </a:tabLst>
            </a:pPr>
            <a:r>
              <a:rPr lang="en-US" sz="1600" dirty="0" smtClean="0">
                <a:solidFill>
                  <a:schemeClr val="tx1"/>
                </a:solidFill>
              </a:rPr>
              <a:t>Working Party 5C</a:t>
            </a:r>
            <a:endParaRPr lang="en-US" sz="1600" dirty="0">
              <a:solidFill>
                <a:schemeClr val="tx1"/>
              </a:solidFill>
            </a:endParaRPr>
          </a:p>
          <a:p>
            <a:pPr marL="1030288" marR="117475" lvl="2" indent="-230188" algn="just">
              <a:buClrTx/>
              <a:buFont typeface="Times New Roman" pitchFamily="16" charset="0"/>
              <a:buChar char="•"/>
              <a:tabLst>
                <a:tab pos="230188" algn="l"/>
              </a:tabLst>
            </a:pPr>
            <a:r>
              <a:rPr lang="en-US" sz="1400" dirty="0">
                <a:hlinkClick r:id="rId4"/>
              </a:rPr>
              <a:t>Liaison</a:t>
            </a:r>
            <a:r>
              <a:rPr lang="en-US" sz="1400" dirty="0"/>
              <a:t> </a:t>
            </a:r>
            <a:r>
              <a:rPr lang="en-US" sz="1400" dirty="0" smtClean="0"/>
              <a:t>related </a:t>
            </a:r>
            <a:r>
              <a:rPr lang="en-US" sz="1400" dirty="0"/>
              <a:t>to the work in the frequency range 450-1000 GHz</a:t>
            </a: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82544885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15</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a:t>
            </a:r>
            <a:r>
              <a:rPr lang="en-US" sz="2800" dirty="0" smtClean="0">
                <a:solidFill>
                  <a:srgbClr val="0070C0"/>
                </a:solidFill>
              </a:rPr>
              <a:t>schedule in the </a:t>
            </a:r>
            <a:r>
              <a:rPr lang="en-US" sz="2800" dirty="0">
                <a:solidFill>
                  <a:srgbClr val="0070C0"/>
                </a:solidFill>
              </a:rPr>
              <a:t>next </a:t>
            </a:r>
            <a:r>
              <a:rPr lang="en-US" sz="2800" dirty="0" smtClean="0">
                <a:solidFill>
                  <a:srgbClr val="0070C0"/>
                </a:solidFill>
              </a:rPr>
              <a:t>few weeks</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2152574228"/>
              </p:ext>
            </p:extLst>
          </p:nvPr>
        </p:nvGraphicFramePr>
        <p:xfrm>
          <a:off x="914400" y="1705690"/>
          <a:ext cx="10287000" cy="1483360"/>
        </p:xfrm>
        <a:graphic>
          <a:graphicData uri="http://schemas.openxmlformats.org/drawingml/2006/table">
            <a:tbl>
              <a:tblPr firstRow="1" bandRow="1">
                <a:tableStyleId>{21E4AEA4-8DFA-4A89-87EB-49C32662AFE0}</a:tableStyleId>
              </a:tblPr>
              <a:tblGrid>
                <a:gridCol w="4191000">
                  <a:extLst>
                    <a:ext uri="{9D8B030D-6E8A-4147-A177-3AD203B41FA5}">
                      <a16:colId xmlns="" xmlns:a16="http://schemas.microsoft.com/office/drawing/2014/main" val="20000"/>
                    </a:ext>
                  </a:extLst>
                </a:gridCol>
                <a:gridCol w="6096000">
                  <a:extLst>
                    <a:ext uri="{9D8B030D-6E8A-4147-A177-3AD203B41FA5}">
                      <a16:colId xmlns="" xmlns:a16="http://schemas.microsoft.com/office/drawing/2014/main" val="20001"/>
                    </a:ext>
                  </a:extLst>
                </a:gridCol>
              </a:tblGrid>
              <a:tr h="370840">
                <a:tc>
                  <a:txBody>
                    <a:bodyPr/>
                    <a:lstStyle/>
                    <a:p>
                      <a:r>
                        <a:rPr lang="en-US" sz="1500" dirty="0"/>
                        <a:t>Events</a:t>
                      </a:r>
                    </a:p>
                  </a:txBody>
                  <a:tcPr/>
                </a:tc>
                <a:tc>
                  <a:txBody>
                    <a:bodyPr/>
                    <a:lstStyle/>
                    <a:p>
                      <a:r>
                        <a:rPr lang="en-US" sz="1500" dirty="0"/>
                        <a:t>Date and time*</a:t>
                      </a:r>
                    </a:p>
                  </a:txBody>
                  <a:tcPr/>
                </a:tc>
                <a:extLst>
                  <a:ext uri="{0D108BD9-81ED-4DB2-BD59-A6C34878D82A}">
                    <a16:rowId xmlns="" xmlns:a16="http://schemas.microsoft.com/office/drawing/2014/main" val="1000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a:t>
                      </a:r>
                      <a:r>
                        <a:rPr lang="en-US" sz="1500" dirty="0" smtClean="0"/>
                        <a:t>teleconference [Propose to cancel]</a:t>
                      </a:r>
                      <a:endParaRPr lang="en-US" sz="1500" dirty="0"/>
                    </a:p>
                  </a:txBody>
                  <a:tcPr/>
                </a:tc>
                <a:tc>
                  <a:txBody>
                    <a:bodyPr/>
                    <a:lstStyle/>
                    <a:p>
                      <a:r>
                        <a:rPr lang="en-US" sz="1500" dirty="0" smtClean="0"/>
                        <a:t>Thursday, 26</a:t>
                      </a:r>
                      <a:r>
                        <a:rPr lang="en-US" sz="1500" baseline="0" dirty="0" smtClean="0"/>
                        <a:t> </a:t>
                      </a:r>
                      <a:r>
                        <a:rPr lang="en-US" sz="1500" dirty="0" smtClean="0"/>
                        <a:t>December </a:t>
                      </a:r>
                      <a:r>
                        <a:rPr lang="en-US" sz="1500" baseline="0" dirty="0" smtClean="0"/>
                        <a:t>2024</a:t>
                      </a:r>
                      <a:r>
                        <a:rPr lang="en-US" sz="1500" baseline="0" dirty="0"/>
                        <a:t>, 3:00pm ET to 3:55pm </a:t>
                      </a:r>
                      <a:r>
                        <a:rPr lang="en-US" sz="1500" baseline="0" dirty="0" smtClean="0"/>
                        <a:t>ET</a:t>
                      </a:r>
                    </a:p>
                  </a:txBody>
                  <a:tcPr anchor="ctr"/>
                </a:tc>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a:t>
                      </a:r>
                      <a:r>
                        <a:rPr lang="en-US" sz="1500" dirty="0" smtClean="0"/>
                        <a:t>teleconference [Propose to cancel]</a:t>
                      </a:r>
                      <a:endParaRPr lang="en-US" sz="1500" dirty="0"/>
                    </a:p>
                  </a:txBody>
                  <a:tcPr/>
                </a:tc>
                <a:tc>
                  <a:txBody>
                    <a:bodyPr/>
                    <a:lstStyle/>
                    <a:p>
                      <a:r>
                        <a:rPr lang="en-US" sz="1500" dirty="0" smtClean="0"/>
                        <a:t>Thursday, 2 January 2025</a:t>
                      </a:r>
                      <a:r>
                        <a:rPr lang="en-US" sz="1500" baseline="0" dirty="0" smtClean="0"/>
                        <a:t>, </a:t>
                      </a:r>
                      <a:r>
                        <a:rPr lang="en-US" sz="1500" baseline="0" dirty="0"/>
                        <a:t>3:00pm ET to 3:55pm </a:t>
                      </a:r>
                      <a:r>
                        <a:rPr lang="en-US" sz="1500" baseline="0" dirty="0" smtClean="0"/>
                        <a:t>ET</a:t>
                      </a:r>
                    </a:p>
                  </a:txBody>
                  <a:tcPr anchor="ctr"/>
                </a:tc>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a:t>
                      </a:r>
                      <a:r>
                        <a:rPr lang="en-US" sz="1500" dirty="0" smtClean="0"/>
                        <a:t>teleconference </a:t>
                      </a:r>
                      <a:endParaRPr lang="en-US" sz="1500" dirty="0"/>
                    </a:p>
                  </a:txBody>
                  <a:tcPr/>
                </a:tc>
                <a:tc>
                  <a:txBody>
                    <a:bodyPr/>
                    <a:lstStyle/>
                    <a:p>
                      <a:r>
                        <a:rPr lang="en-US" sz="1500" dirty="0" smtClean="0"/>
                        <a:t>Thursday, 9 January 2025</a:t>
                      </a:r>
                      <a:r>
                        <a:rPr lang="en-US" sz="1500" baseline="0" dirty="0" smtClean="0"/>
                        <a:t>, </a:t>
                      </a:r>
                      <a:r>
                        <a:rPr lang="en-US" sz="1500" baseline="0" dirty="0"/>
                        <a:t>3:00pm ET to 3:55pm </a:t>
                      </a:r>
                      <a:r>
                        <a:rPr lang="en-US" sz="1500" baseline="0" dirty="0" smtClean="0"/>
                        <a:t>ET</a:t>
                      </a:r>
                    </a:p>
                  </a:txBody>
                  <a:tcPr anchor="ctr"/>
                </a:tc>
              </a:tr>
            </a:tbl>
          </a:graphicData>
        </a:graphic>
      </p:graphicFrame>
      <p:sp>
        <p:nvSpPr>
          <p:cNvPr id="5" name="Rectangle 4"/>
          <p:cNvSpPr/>
          <p:nvPr/>
        </p:nvSpPr>
        <p:spPr>
          <a:xfrm>
            <a:off x="832282" y="6129422"/>
            <a:ext cx="10519826" cy="323165"/>
          </a:xfrm>
          <a:prstGeom prst="rect">
            <a:avLst/>
          </a:prstGeom>
        </p:spPr>
        <p:txBody>
          <a:bodyPr wrap="square">
            <a:spAutoFit/>
          </a:bodyPr>
          <a:lstStyle/>
          <a:p>
            <a:r>
              <a:rPr lang="en-US" sz="1500" b="1" dirty="0">
                <a:solidFill>
                  <a:schemeClr val="tx1"/>
                </a:solidFill>
                <a:cs typeface="Arial" panose="020B0604020202020204" pitchFamily="34" charset="0"/>
              </a:rPr>
              <a:t>*Call in info is available at the 802.18 </a:t>
            </a:r>
            <a:r>
              <a:rPr lang="en-US" sz="1500" b="1" dirty="0">
                <a:solidFill>
                  <a:schemeClr val="tx1"/>
                </a:solidFill>
                <a:cs typeface="Arial" panose="020B0604020202020204" pitchFamily="34" charset="0"/>
                <a:hlinkClick r:id="rId4"/>
              </a:rPr>
              <a:t>Google Calendar</a:t>
            </a:r>
            <a:endParaRPr lang="en-US" sz="1500" b="1" dirty="0">
              <a:solidFill>
                <a:schemeClr val="tx1"/>
              </a:solidFill>
            </a:endParaRPr>
          </a:p>
        </p:txBody>
      </p:sp>
      <p:sp>
        <p:nvSpPr>
          <p:cNvPr id="12" name="Date Placeholder 1"/>
          <p:cNvSpPr>
            <a:spLocks noGrp="1"/>
          </p:cNvSpPr>
          <p:nvPr>
            <p:ph type="dt" idx="15"/>
          </p:nvPr>
        </p:nvSpPr>
        <p:spPr>
          <a:xfrm>
            <a:off x="914400" y="336550"/>
            <a:ext cx="3048000" cy="273050"/>
          </a:xfrm>
        </p:spPr>
        <p:txBody>
          <a:bodyPr/>
          <a:lstStyle/>
          <a:p>
            <a:r>
              <a:rPr lang="en-US" dirty="0"/>
              <a:t>December 2024</a:t>
            </a:r>
            <a:endParaRPr lang="en-GB" dirty="0"/>
          </a:p>
        </p:txBody>
      </p:sp>
    </p:spTree>
    <p:extLst>
      <p:ext uri="{BB962C8B-B14F-4D97-AF65-F5344CB8AC3E}">
        <p14:creationId xmlns:p14="http://schemas.microsoft.com/office/powerpoint/2010/main" val="119599202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16</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Future mixed-mode meetings</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December 2024</a:t>
            </a:r>
            <a:endParaRPr lang="en-GB" dirty="0"/>
          </a:p>
        </p:txBody>
      </p:sp>
      <p:sp>
        <p:nvSpPr>
          <p:cNvPr id="10" name="Content Placeholder 2"/>
          <p:cNvSpPr txBox="1">
            <a:spLocks/>
          </p:cNvSpPr>
          <p:nvPr/>
        </p:nvSpPr>
        <p:spPr bwMode="auto">
          <a:xfrm>
            <a:off x="914401" y="1550070"/>
            <a:ext cx="5715000" cy="492858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117475" indent="0" algn="just">
              <a:tabLst>
                <a:tab pos="230188" algn="l"/>
              </a:tabLst>
            </a:pPr>
            <a:r>
              <a:rPr lang="en-US" sz="2000" kern="0" spc="-5" dirty="0" smtClean="0">
                <a:solidFill>
                  <a:schemeClr val="tx1"/>
                </a:solidFill>
                <a:cs typeface="Arial"/>
              </a:rPr>
              <a:t>2025 January interim (credited session)</a:t>
            </a:r>
            <a:endParaRPr lang="en-US" sz="2000" kern="0" spc="-5" dirty="0">
              <a:solidFill>
                <a:schemeClr val="tx1"/>
              </a:solidFill>
              <a:cs typeface="Arial"/>
            </a:endParaRP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4"/>
              </a:rPr>
              <a:t>Meeting reservation</a:t>
            </a:r>
            <a:r>
              <a:rPr lang="en-US" sz="1800" kern="0" spc="-5" dirty="0">
                <a:solidFill>
                  <a:schemeClr val="tx1"/>
                </a:solidFill>
                <a:cs typeface="Arial"/>
              </a:rPr>
              <a:t> begins on </a:t>
            </a:r>
            <a:r>
              <a:rPr lang="en-US" sz="1800" kern="0" spc="-5" dirty="0" smtClean="0">
                <a:solidFill>
                  <a:schemeClr val="tx1"/>
                </a:solidFill>
                <a:cs typeface="Arial"/>
              </a:rPr>
              <a:t>29 October 2024</a:t>
            </a: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Registration fee</a:t>
            </a:r>
          </a:p>
          <a:p>
            <a:pPr marL="1030288" marR="117475" lvl="2" indent="-230188" algn="just">
              <a:buFont typeface="Times New Roman" pitchFamily="16" charset="0"/>
              <a:buChar char="•"/>
              <a:tabLst>
                <a:tab pos="230188" algn="l"/>
              </a:tabLst>
            </a:pPr>
            <a:r>
              <a:rPr lang="en-US" sz="1400" strike="sngStrike" kern="0" dirty="0">
                <a:solidFill>
                  <a:schemeClr val="tx1"/>
                </a:solidFill>
                <a:latin typeface="Times New Roman" panose="02020603050405020304" pitchFamily="18" charset="0"/>
                <a:ea typeface="Times New Roman" panose="02020603050405020304" pitchFamily="18" charset="0"/>
              </a:rPr>
              <a:t>Early Registration until </a:t>
            </a:r>
            <a:r>
              <a:rPr lang="en-US" sz="1400" strike="sngStrike" kern="0" dirty="0" smtClean="0">
                <a:solidFill>
                  <a:schemeClr val="tx1"/>
                </a:solidFill>
                <a:latin typeface="Times New Roman" panose="02020603050405020304" pitchFamily="18" charset="0"/>
                <a:ea typeface="Times New Roman" panose="02020603050405020304" pitchFamily="18" charset="0"/>
              </a:rPr>
              <a:t>29 November 2024</a:t>
            </a:r>
            <a:endParaRPr lang="en-US" sz="1400" strike="sngStrike" kern="0" dirty="0">
              <a:solidFill>
                <a:schemeClr val="tx1"/>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400" kern="0" dirty="0">
                <a:solidFill>
                  <a:srgbClr val="FF0000"/>
                </a:solidFill>
                <a:latin typeface="Times New Roman" panose="02020603050405020304" pitchFamily="18" charset="0"/>
                <a:ea typeface="Times New Roman" panose="02020603050405020304" pitchFamily="18" charset="0"/>
              </a:rPr>
              <a:t>Standard Registration until </a:t>
            </a:r>
            <a:r>
              <a:rPr lang="en-US" sz="1400" kern="0" dirty="0" smtClean="0">
                <a:solidFill>
                  <a:srgbClr val="FF0000"/>
                </a:solidFill>
                <a:latin typeface="Times New Roman" panose="02020603050405020304" pitchFamily="18" charset="0"/>
                <a:ea typeface="Times New Roman" panose="02020603050405020304" pitchFamily="18" charset="0"/>
              </a:rPr>
              <a:t>3 January 2025</a:t>
            </a:r>
            <a:endParaRPr lang="en-US" sz="1400" kern="0" dirty="0">
              <a:solidFill>
                <a:srgbClr val="FF0000"/>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Late Registration after </a:t>
            </a:r>
            <a:r>
              <a:rPr lang="en-US" sz="1400" kern="0" dirty="0" smtClean="0">
                <a:solidFill>
                  <a:schemeClr val="tx1"/>
                </a:solidFill>
                <a:latin typeface="Times New Roman" panose="02020603050405020304" pitchFamily="18" charset="0"/>
                <a:ea typeface="Times New Roman" panose="02020603050405020304" pitchFamily="18" charset="0"/>
              </a:rPr>
              <a:t>3 January 2025</a:t>
            </a:r>
            <a:endParaRPr lang="en-US" sz="14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5"/>
              </a:rPr>
              <a:t>Hotel reservation </a:t>
            </a:r>
            <a:r>
              <a:rPr lang="en-US" sz="1800" kern="0" spc="-5" dirty="0">
                <a:solidFill>
                  <a:schemeClr val="tx1"/>
                </a:solidFill>
                <a:cs typeface="Arial"/>
              </a:rPr>
              <a:t>begins on </a:t>
            </a:r>
            <a:r>
              <a:rPr lang="en-US" sz="1800" kern="0" spc="-5" dirty="0" smtClean="0">
                <a:solidFill>
                  <a:schemeClr val="tx1"/>
                </a:solidFill>
                <a:cs typeface="Arial"/>
              </a:rPr>
              <a:t>29 October 2024</a:t>
            </a:r>
            <a:endParaRPr lang="en-US" sz="1800" kern="0" spc="-5" dirty="0">
              <a:solidFill>
                <a:schemeClr val="tx1"/>
              </a:solidFill>
              <a:cs typeface="Arial"/>
            </a:endParaRPr>
          </a:p>
          <a:p>
            <a:pPr marL="630238" marR="117475" lvl="1" indent="-230188" algn="just">
              <a:buFont typeface="Times New Roman" pitchFamily="16" charset="0"/>
              <a:buChar char="•"/>
              <a:tabLst>
                <a:tab pos="230188" algn="l"/>
              </a:tabLst>
            </a:pPr>
            <a:r>
              <a:rPr lang="en-US" sz="1400" strike="sngStrike" kern="0" dirty="0">
                <a:solidFill>
                  <a:schemeClr val="tx1"/>
                </a:solidFill>
                <a:latin typeface="Times New Roman" panose="02020603050405020304" pitchFamily="18" charset="0"/>
                <a:ea typeface="Times New Roman" panose="02020603050405020304" pitchFamily="18" charset="0"/>
              </a:rPr>
              <a:t>Group rate is available </a:t>
            </a:r>
            <a:r>
              <a:rPr lang="en-US" sz="1400" strike="sngStrike" kern="0" dirty="0">
                <a:solidFill>
                  <a:schemeClr val="tx1"/>
                </a:solidFill>
              </a:rPr>
              <a:t>until </a:t>
            </a:r>
            <a:r>
              <a:rPr lang="en-US" sz="1400" strike="sngStrike" kern="0" dirty="0" smtClean="0">
                <a:solidFill>
                  <a:schemeClr val="tx1"/>
                </a:solidFill>
              </a:rPr>
              <a:t>11 December 2024.</a:t>
            </a:r>
            <a:endParaRPr lang="en-US" sz="1400" strike="sngStrike" kern="0" dirty="0">
              <a:solidFill>
                <a:schemeClr val="tx1"/>
              </a:solidFill>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630238" marR="117475" lvl="1" indent="-230188" algn="just">
              <a:buFont typeface="Times New Roman" pitchFamily="16" charset="0"/>
              <a:buChar char="•"/>
              <a:tabLst>
                <a:tab pos="230188" algn="l"/>
              </a:tabLst>
            </a:pPr>
            <a:endParaRPr lang="en-GB" sz="14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11" name="Content Placeholder 2"/>
          <p:cNvSpPr txBox="1">
            <a:spLocks/>
          </p:cNvSpPr>
          <p:nvPr/>
        </p:nvSpPr>
        <p:spPr bwMode="auto">
          <a:xfrm>
            <a:off x="6174313" y="1546827"/>
            <a:ext cx="5715000" cy="492858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117475" indent="0" algn="just">
              <a:tabLst>
                <a:tab pos="230188" algn="l"/>
              </a:tabLst>
            </a:pPr>
            <a:r>
              <a:rPr lang="en-US" sz="2000" kern="0" spc="-5" dirty="0" smtClean="0">
                <a:solidFill>
                  <a:schemeClr val="tx1"/>
                </a:solidFill>
                <a:cs typeface="Arial"/>
              </a:rPr>
              <a:t>2025 March plenary</a:t>
            </a:r>
            <a:endParaRPr lang="en-US" sz="2000" kern="0" spc="-5" dirty="0">
              <a:solidFill>
                <a:schemeClr val="tx1"/>
              </a:solidFill>
              <a:cs typeface="Arial"/>
            </a:endParaRP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6"/>
              </a:rPr>
              <a:t>Meeting reservation</a:t>
            </a:r>
            <a:r>
              <a:rPr lang="en-US" sz="1800" kern="0" spc="-5" dirty="0">
                <a:solidFill>
                  <a:schemeClr val="tx1"/>
                </a:solidFill>
                <a:cs typeface="Arial"/>
              </a:rPr>
              <a:t> begins on </a:t>
            </a:r>
            <a:r>
              <a:rPr lang="en-US" sz="1800" kern="0" spc="-5" dirty="0" smtClean="0">
                <a:solidFill>
                  <a:schemeClr val="tx1"/>
                </a:solidFill>
                <a:cs typeface="Arial"/>
              </a:rPr>
              <a:t>3 December 2024</a:t>
            </a: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Registration fee</a:t>
            </a: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Early Registration until </a:t>
            </a:r>
            <a:r>
              <a:rPr lang="en-US" sz="1400" kern="0" dirty="0" smtClean="0">
                <a:solidFill>
                  <a:schemeClr val="tx1"/>
                </a:solidFill>
                <a:latin typeface="Times New Roman" panose="02020603050405020304" pitchFamily="18" charset="0"/>
                <a:ea typeface="Times New Roman" panose="02020603050405020304" pitchFamily="18" charset="0"/>
              </a:rPr>
              <a:t>31 January 2025</a:t>
            </a:r>
            <a:endParaRPr lang="en-US" sz="1400" kern="0" dirty="0">
              <a:solidFill>
                <a:schemeClr val="tx1"/>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Standard Registration until </a:t>
            </a:r>
            <a:r>
              <a:rPr lang="en-US" sz="1400" kern="0" dirty="0" smtClean="0">
                <a:solidFill>
                  <a:schemeClr val="tx1"/>
                </a:solidFill>
                <a:latin typeface="Times New Roman" panose="02020603050405020304" pitchFamily="18" charset="0"/>
                <a:ea typeface="Times New Roman" panose="02020603050405020304" pitchFamily="18" charset="0"/>
              </a:rPr>
              <a:t>28 February 2025</a:t>
            </a:r>
            <a:endParaRPr lang="en-US" sz="1400" kern="0" dirty="0">
              <a:solidFill>
                <a:schemeClr val="tx1"/>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Late Registration after </a:t>
            </a:r>
            <a:r>
              <a:rPr lang="en-US" sz="1400" kern="0" smtClean="0">
                <a:solidFill>
                  <a:schemeClr val="tx1"/>
                </a:solidFill>
                <a:latin typeface="Times New Roman" panose="02020603050405020304" pitchFamily="18" charset="0"/>
                <a:ea typeface="Times New Roman" panose="02020603050405020304" pitchFamily="18" charset="0"/>
              </a:rPr>
              <a:t>28 February </a:t>
            </a:r>
            <a:r>
              <a:rPr lang="en-US" sz="1400" kern="0" dirty="0" smtClean="0">
                <a:solidFill>
                  <a:schemeClr val="tx1"/>
                </a:solidFill>
                <a:latin typeface="Times New Roman" panose="02020603050405020304" pitchFamily="18" charset="0"/>
                <a:ea typeface="Times New Roman" panose="02020603050405020304" pitchFamily="18" charset="0"/>
              </a:rPr>
              <a:t>2025</a:t>
            </a:r>
            <a:endParaRPr lang="en-US" sz="14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7"/>
              </a:rPr>
              <a:t>Hotel reservation</a:t>
            </a:r>
            <a:r>
              <a:rPr lang="en-US" sz="1800" kern="0" spc="-5" dirty="0">
                <a:solidFill>
                  <a:schemeClr val="tx1"/>
                </a:solidFill>
                <a:cs typeface="Arial"/>
              </a:rPr>
              <a:t> begins on </a:t>
            </a:r>
            <a:r>
              <a:rPr lang="en-US" sz="1800" kern="0" spc="-5" dirty="0" smtClean="0">
                <a:solidFill>
                  <a:schemeClr val="tx1"/>
                </a:solidFill>
                <a:cs typeface="Arial"/>
              </a:rPr>
              <a:t>3 December 2024</a:t>
            </a:r>
            <a:endParaRPr lang="en-US" sz="1800" kern="0" spc="-5" dirty="0">
              <a:solidFill>
                <a:schemeClr val="tx1"/>
              </a:solidFill>
              <a:cs typeface="Arial"/>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Group rate is available </a:t>
            </a:r>
            <a:r>
              <a:rPr lang="en-US" sz="1400" kern="0" dirty="0">
                <a:solidFill>
                  <a:schemeClr val="tx1"/>
                </a:solidFill>
              </a:rPr>
              <a:t>until </a:t>
            </a:r>
            <a:r>
              <a:rPr lang="en-US" sz="1400" kern="0" dirty="0" smtClean="0">
                <a:solidFill>
                  <a:schemeClr val="tx1"/>
                </a:solidFill>
              </a:rPr>
              <a:t>20 February 2025.</a:t>
            </a:r>
            <a:endParaRPr lang="en-US" sz="1400" kern="0" dirty="0">
              <a:solidFill>
                <a:schemeClr val="tx1"/>
              </a:solidFill>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630238" marR="117475" lvl="1" indent="-230188" algn="just">
              <a:buFont typeface="Times New Roman" pitchFamily="16" charset="0"/>
              <a:buChar char="•"/>
              <a:tabLst>
                <a:tab pos="230188" algn="l"/>
              </a:tabLst>
            </a:pPr>
            <a:endParaRPr lang="en-GB" sz="14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Tree>
    <p:extLst>
      <p:ext uri="{BB962C8B-B14F-4D97-AF65-F5344CB8AC3E}">
        <p14:creationId xmlns:p14="http://schemas.microsoft.com/office/powerpoint/2010/main" val="292573151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17</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December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0" marR="117475" indent="0" algn="just">
              <a:tabLst>
                <a:tab pos="230188" algn="l"/>
              </a:tabLst>
            </a:pPr>
            <a:endParaRPr lang="en-US" sz="1600" b="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Content Placeholder 2"/>
          <p:cNvSpPr txBox="1">
            <a:spLocks/>
          </p:cNvSpPr>
          <p:nvPr/>
        </p:nvSpPr>
        <p:spPr bwMode="auto">
          <a:xfrm>
            <a:off x="914400" y="1524000"/>
            <a:ext cx="10322984" cy="46482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11" name="Content Placeholder 2"/>
          <p:cNvSpPr txBox="1">
            <a:spLocks/>
          </p:cNvSpPr>
          <p:nvPr/>
        </p:nvSpPr>
        <p:spPr bwMode="auto">
          <a:xfrm>
            <a:off x="914400" y="1676400"/>
            <a:ext cx="10475384" cy="48006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630238" marR="117475" lvl="1" indent="-230188" algn="just">
              <a:buClrTx/>
              <a:buFont typeface="Times New Roman" pitchFamily="16" charset="0"/>
              <a:buChar char="•"/>
              <a:tabLst>
                <a:tab pos="230188" algn="l"/>
              </a:tabLst>
            </a:pPr>
            <a:endParaRPr lang="en-US" sz="1800" kern="0" spc="-5" dirty="0">
              <a:solidFill>
                <a:schemeClr val="tx1"/>
              </a:solidFill>
              <a:latin typeface="+mj-lt"/>
              <a:cs typeface="Arial"/>
            </a:endParaRPr>
          </a:p>
          <a:p>
            <a:pPr marL="1030288" marR="117475" lvl="2" indent="-230188" algn="just">
              <a:buClrTx/>
              <a:buFont typeface="Times New Roman" pitchFamily="16" charset="0"/>
              <a:buChar char="•"/>
              <a:tabLst>
                <a:tab pos="230188" algn="l"/>
              </a:tabLst>
            </a:pPr>
            <a:endParaRPr lang="en-US" sz="1600" kern="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kern="0" spc="-5" dirty="0">
              <a:solidFill>
                <a:schemeClr val="tx1"/>
              </a:solidFill>
              <a:cs typeface="Arial"/>
            </a:endParaRPr>
          </a:p>
          <a:p>
            <a:pPr marL="630238" marR="117475" lvl="1" indent="-230188" algn="just">
              <a:buClrTx/>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rgbClr val="FF0000"/>
              </a:solidFill>
              <a:latin typeface="+mj-lt"/>
              <a:cs typeface="Arial"/>
            </a:endParaRPr>
          </a:p>
          <a:p>
            <a:pPr marL="0" marR="117475" indent="0" algn="just">
              <a:buClr>
                <a:srgbClr val="FF0000"/>
              </a:buClr>
              <a:tabLst>
                <a:tab pos="230188" algn="l"/>
              </a:tabLst>
            </a:pPr>
            <a:endParaRPr lang="en-US" sz="1800" kern="0" spc="-5" dirty="0">
              <a:latin typeface="+mj-lt"/>
              <a:cs typeface="Arial"/>
            </a:endParaRPr>
          </a:p>
          <a:p>
            <a:pPr marL="400050" marR="117475" lvl="1" indent="0" algn="just">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12" name="Content Placeholder 2"/>
          <p:cNvSpPr txBox="1">
            <a:spLocks/>
          </p:cNvSpPr>
          <p:nvPr/>
        </p:nvSpPr>
        <p:spPr bwMode="auto">
          <a:xfrm>
            <a:off x="914400" y="1524000"/>
            <a:ext cx="10475384" cy="48006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230188" marR="117475" indent="-230188" algn="just">
              <a:buFont typeface="Times New Roman" pitchFamily="16" charset="0"/>
              <a:buChar char="•"/>
              <a:tabLst>
                <a:tab pos="230188" algn="l"/>
              </a:tabLst>
            </a:pPr>
            <a:r>
              <a:rPr lang="en-US" sz="1800" b="0" kern="0" spc="-5" dirty="0" smtClean="0">
                <a:solidFill>
                  <a:schemeClr val="tx1"/>
                </a:solidFill>
                <a:latin typeface="+mj-lt"/>
                <a:cs typeface="Arial"/>
              </a:rPr>
              <a:t>None</a:t>
            </a:r>
            <a:endParaRPr lang="en-US" sz="1800" b="0" kern="0" spc="-5" dirty="0">
              <a:solidFill>
                <a:schemeClr val="tx1"/>
              </a:solidFill>
              <a:latin typeface="+mj-lt"/>
              <a:cs typeface="Arial"/>
            </a:endParaRPr>
          </a:p>
          <a:p>
            <a:r>
              <a:rPr lang="en-US" sz="1800" dirty="0"/>
              <a:t/>
            </a:r>
            <a:br>
              <a:rPr lang="en-US" sz="1800" dirty="0"/>
            </a:br>
            <a:endParaRPr lang="en-US" sz="1800" kern="0" spc="-5" dirty="0">
              <a:solidFill>
                <a:schemeClr val="tx1"/>
              </a:solidFill>
              <a:latin typeface="+mj-lt"/>
              <a:cs typeface="Arial"/>
            </a:endParaRPr>
          </a:p>
          <a:p>
            <a:pPr marL="230188" marR="117475" indent="-230188" algn="just">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rgbClr val="FF0000"/>
              </a:solidFill>
              <a:latin typeface="+mj-lt"/>
              <a:cs typeface="Arial"/>
            </a:endParaRPr>
          </a:p>
          <a:p>
            <a:pPr marL="0" marR="117475" indent="0" algn="just">
              <a:buClr>
                <a:srgbClr val="FF0000"/>
              </a:buClr>
              <a:tabLst>
                <a:tab pos="230188" algn="l"/>
              </a:tabLst>
            </a:pPr>
            <a:endParaRPr lang="en-US" sz="1800" kern="0" spc="-5" dirty="0">
              <a:latin typeface="+mj-lt"/>
              <a:cs typeface="Arial"/>
            </a:endParaRPr>
          </a:p>
          <a:p>
            <a:pPr marL="400050" marR="117475" lvl="1" indent="0" algn="just">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Tree>
    <p:extLst>
      <p:ext uri="{BB962C8B-B14F-4D97-AF65-F5344CB8AC3E}">
        <p14:creationId xmlns:p14="http://schemas.microsoft.com/office/powerpoint/2010/main" val="386026497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18</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smtClean="0"/>
              <a:t>December 2024</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Adjourn</a:t>
            </a: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spcBef>
                <a:spcPts val="1200"/>
              </a:spcBef>
              <a:buFont typeface="Times New Roman" pitchFamily="16" charset="0"/>
              <a:buChar char="•"/>
              <a:tabLst>
                <a:tab pos="230188" algn="l"/>
              </a:tabLst>
            </a:pPr>
            <a:r>
              <a:rPr lang="en-US" sz="1800" spc="-5" dirty="0">
                <a:latin typeface="+mj-lt"/>
                <a:cs typeface="Arial"/>
              </a:rPr>
              <a:t>Adjourn:</a:t>
            </a:r>
          </a:p>
          <a:p>
            <a:pPr marL="630238" marR="117475" lvl="1" indent="-230188" algn="just">
              <a:spcBef>
                <a:spcPts val="600"/>
              </a:spcBef>
              <a:buFont typeface="Times New Roman" pitchFamily="16" charset="0"/>
              <a:buChar char="•"/>
              <a:tabLst>
                <a:tab pos="230188" algn="l"/>
              </a:tabLst>
            </a:pPr>
            <a:r>
              <a:rPr lang="en-US" sz="1600" spc="-5" dirty="0">
                <a:latin typeface="+mj-lt"/>
                <a:cs typeface="Arial"/>
              </a:rPr>
              <a:t>Any objection to adjourn</a:t>
            </a:r>
            <a:r>
              <a:rPr lang="en-US" sz="1600" spc="-5" dirty="0" smtClean="0">
                <a:latin typeface="+mj-lt"/>
                <a:cs typeface="Arial"/>
              </a:rPr>
              <a:t>?  None    </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Adjourned </a:t>
            </a:r>
            <a:r>
              <a:rPr lang="en-US" sz="1600" spc="-5" smtClean="0">
                <a:latin typeface="+mj-lt"/>
                <a:cs typeface="Arial"/>
              </a:rPr>
              <a:t>at 3:35pm ET</a:t>
            </a:r>
            <a:endParaRPr lang="en-US" sz="1600" spc="-5" dirty="0">
              <a:solidFill>
                <a:srgbClr val="FF0000"/>
              </a:solidFill>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2380899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2813" y="333376"/>
            <a:ext cx="2211387" cy="273050"/>
          </a:xfrm>
          <a:noFill/>
        </p:spPr>
        <p:txBody>
          <a:bodyPr/>
          <a:lstStyle/>
          <a:p>
            <a:r>
              <a:rPr lang="en-US" dirty="0"/>
              <a:t>December 2024</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called to order</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2</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Officers for the RR-TAG: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Chair:  Edward Au (Huawei)</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Co-Vice-chairs:  Gaurav </a:t>
            </a:r>
            <a:r>
              <a:rPr lang="en-US" altLang="en-US" sz="1600" dirty="0" err="1">
                <a:solidFill>
                  <a:schemeClr val="tx1"/>
                </a:solidFill>
                <a:latin typeface="+mj-lt"/>
                <a:cs typeface="Arial" panose="020B0604020202020204" pitchFamily="34" charset="0"/>
              </a:rPr>
              <a:t>Patwardhan</a:t>
            </a:r>
            <a:r>
              <a:rPr lang="en-US" altLang="en-US" sz="1600" dirty="0">
                <a:solidFill>
                  <a:schemeClr val="tx1"/>
                </a:solidFill>
                <a:latin typeface="+mj-lt"/>
                <a:cs typeface="Arial" panose="020B0604020202020204" pitchFamily="34" charset="0"/>
              </a:rPr>
              <a:t> (Hewlett Packard Enterprise), Al Petrick (Skyworks Solutions)</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Secretary:  </a:t>
            </a:r>
            <a:r>
              <a:rPr lang="en-US" altLang="en-US" sz="1600" u="sng" dirty="0">
                <a:solidFill>
                  <a:schemeClr val="tx1"/>
                </a:solidFill>
                <a:latin typeface="+mj-lt"/>
                <a:cs typeface="Arial" panose="020B0604020202020204" pitchFamily="34" charset="0"/>
              </a:rPr>
              <a:t>VACANT</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IEEE Statement Update on Spectrum (ISUS) ad-hoc chair:  </a:t>
            </a:r>
            <a:r>
              <a:rPr lang="en-US" altLang="en-US" sz="1600" u="sng" dirty="0">
                <a:solidFill>
                  <a:schemeClr val="tx1"/>
                </a:solidFill>
                <a:cs typeface="Arial" panose="020B0604020202020204" pitchFamily="34" charset="0"/>
              </a:rPr>
              <a:t>VACANT</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IEEE SA Program Manager:  Jodi </a:t>
            </a:r>
            <a:r>
              <a:rPr lang="en-US" altLang="en-US" sz="1600" dirty="0" err="1">
                <a:solidFill>
                  <a:schemeClr val="tx1"/>
                </a:solidFill>
                <a:latin typeface="+mj-lt"/>
                <a:cs typeface="Arial" panose="020B0604020202020204" pitchFamily="34" charset="0"/>
              </a:rPr>
              <a:t>Haasz</a:t>
            </a:r>
            <a:r>
              <a:rPr lang="en-US" altLang="en-US" sz="1600" dirty="0">
                <a:solidFill>
                  <a:schemeClr val="tx1"/>
                </a:solidFill>
                <a:latin typeface="+mj-lt"/>
                <a:cs typeface="Arial" panose="020B0604020202020204" pitchFamily="34" charset="0"/>
              </a:rPr>
              <a:t> (IEEE SA)</a:t>
            </a:r>
            <a:endParaRPr lang="en-US" altLang="en-US" sz="1800" b="1" dirty="0">
              <a:solidFill>
                <a:schemeClr val="tx1"/>
              </a:solidFill>
              <a:latin typeface="+mj-lt"/>
              <a:cs typeface="Arial" panose="020B0604020202020204" pitchFamily="34" charset="0"/>
            </a:endParaRP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hlinkClick r:id="rId3"/>
              </a:rPr>
              <a:t>Membership status</a:t>
            </a:r>
            <a:r>
              <a:rPr lang="en-US" altLang="en-US" sz="1800" b="1" dirty="0">
                <a:solidFill>
                  <a:schemeClr val="tx1"/>
                </a:solidFill>
                <a:latin typeface="+mj-lt"/>
                <a:cs typeface="Arial" panose="020B0604020202020204" pitchFamily="34" charset="0"/>
              </a:rPr>
              <a:t> as of </a:t>
            </a:r>
            <a:r>
              <a:rPr lang="en-US" altLang="en-US" sz="1800" b="1" dirty="0" smtClean="0">
                <a:solidFill>
                  <a:schemeClr val="tx1"/>
                </a:solidFill>
                <a:latin typeface="+mj-lt"/>
                <a:cs typeface="Arial" panose="020B0604020202020204" pitchFamily="34" charset="0"/>
              </a:rPr>
              <a:t>15 November 2024</a:t>
            </a:r>
            <a:endParaRPr lang="en-US" altLang="en-US" sz="1800" b="1" dirty="0">
              <a:solidFill>
                <a:srgbClr val="FF0000"/>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Voters:  </a:t>
            </a:r>
            <a:r>
              <a:rPr lang="en-US" altLang="en-US" sz="1600" dirty="0" smtClean="0">
                <a:solidFill>
                  <a:schemeClr val="tx1"/>
                </a:solidFill>
                <a:latin typeface="+mj-lt"/>
                <a:cs typeface="Arial" panose="020B0604020202020204" pitchFamily="34" charset="0"/>
              </a:rPr>
              <a:t>68 </a:t>
            </a:r>
            <a:r>
              <a:rPr lang="en-US" altLang="en-US" sz="1600" dirty="0">
                <a:solidFill>
                  <a:schemeClr val="tx1"/>
                </a:solidFill>
                <a:latin typeface="+mj-lt"/>
                <a:cs typeface="Arial" panose="020B0604020202020204" pitchFamily="34" charset="0"/>
              </a:rPr>
              <a:t>(10 on LMSC)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Nearly Voters:  </a:t>
            </a:r>
            <a:r>
              <a:rPr lang="en-US" altLang="en-US" sz="1600" dirty="0" smtClean="0">
                <a:solidFill>
                  <a:schemeClr val="tx1"/>
                </a:solidFill>
                <a:latin typeface="+mj-lt"/>
                <a:cs typeface="Arial" panose="020B0604020202020204" pitchFamily="34" charset="0"/>
              </a:rPr>
              <a:t>2</a:t>
            </a:r>
            <a:endParaRPr lang="en-US" altLang="en-US" sz="1600" dirty="0">
              <a:solidFill>
                <a:schemeClr val="tx1"/>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Aspirants:  </a:t>
            </a:r>
            <a:r>
              <a:rPr lang="en-US" altLang="en-US" sz="1600" dirty="0" smtClean="0">
                <a:solidFill>
                  <a:schemeClr val="tx1"/>
                </a:solidFill>
                <a:latin typeface="+mj-lt"/>
                <a:cs typeface="Arial" panose="020B0604020202020204" pitchFamily="34" charset="0"/>
              </a:rPr>
              <a:t>10</a:t>
            </a:r>
            <a:endParaRPr lang="en-US" altLang="en-US" sz="1600" dirty="0">
              <a:solidFill>
                <a:schemeClr val="tx1"/>
              </a:solidFill>
              <a:latin typeface="+mj-lt"/>
              <a:cs typeface="Arial" panose="020B0604020202020204" pitchFamily="34" charset="0"/>
            </a:endParaRPr>
          </a:p>
          <a:p>
            <a:pPr marL="285750" indent="-285750">
              <a:spcBef>
                <a:spcPts val="1800"/>
              </a:spcBef>
              <a:spcAft>
                <a:spcPts val="0"/>
              </a:spcAft>
              <a:buFont typeface="Arial" panose="020B0604020202020204" pitchFamily="34" charset="0"/>
              <a:buChar char="•"/>
              <a:defRPr/>
            </a:pPr>
            <a:endParaRPr lang="en-US" altLang="en-US" sz="1800" b="1" dirty="0">
              <a:solidFill>
                <a:schemeClr val="tx1"/>
              </a:solidFill>
              <a:cs typeface="Arial" panose="020B0604020202020204" pitchFamily="34" charset="0"/>
            </a:endParaRPr>
          </a:p>
        </p:txBody>
      </p:sp>
      <p:pic>
        <p:nvPicPr>
          <p:cNvPr id="4" name="Picture 3"/>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789534532"/>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a:t>December 2024</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IEEE 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employer, 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61657145"/>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a:t>December 2024</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Guidelines for IEEE SA Meetings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4</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For more details, see </a:t>
            </a:r>
            <a:r>
              <a:rPr lang="en-US" altLang="en-US" sz="1600" b="1" i="1" dirty="0">
                <a:solidFill>
                  <a:schemeClr val="tx1"/>
                </a:solidFill>
                <a:latin typeface="+mj-lt"/>
                <a:cs typeface="Arial" panose="020B0604020202020204" pitchFamily="34" charset="0"/>
              </a:rPr>
              <a:t>IEEE SA Standards Board Operations Manual</a:t>
            </a:r>
            <a:r>
              <a:rPr lang="en-US" altLang="en-US" sz="1600" b="1" dirty="0">
                <a:solidFill>
                  <a:schemeClr val="tx1"/>
                </a:solidFill>
                <a:latin typeface="+mj-lt"/>
                <a:cs typeface="Arial" panose="020B0604020202020204" pitchFamily="34" charset="0"/>
              </a:rPr>
              <a:t>, clause 5.3.10 and </a:t>
            </a:r>
            <a:r>
              <a:rPr lang="en-US" altLang="en-US" sz="1600" b="1" i="1" dirty="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a:t>
            </a:r>
            <a:r>
              <a:rPr lang="en-US" altLang="en-US" sz="1600" b="1">
                <a:solidFill>
                  <a:schemeClr val="tx1"/>
                </a:solidFill>
                <a:latin typeface="+mj-lt"/>
                <a:cs typeface="Arial" panose="020B0604020202020204" pitchFamily="34" charset="0"/>
                <a:hlinkClick r:id="rId3"/>
              </a:rPr>
              <a:t>://standards.ieee.org/develop/policies/antitrust.pdf</a:t>
            </a:r>
            <a:r>
              <a:rPr lang="en-US" altLang="en-US" sz="1600" b="1">
                <a:solidFill>
                  <a:schemeClr val="tx1"/>
                </a:solidFill>
                <a:latin typeface="+mj-lt"/>
                <a:cs typeface="Arial" panose="020B0604020202020204" pitchFamily="34" charset="0"/>
              </a:rPr>
              <a:t> </a:t>
            </a: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162287462"/>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December 2024</a:t>
            </a:r>
            <a:endParaRPr lang="en-GB" dirty="0"/>
          </a:p>
        </p:txBody>
      </p:sp>
      <p:sp>
        <p:nvSpPr>
          <p:cNvPr id="7" name="Rectangle 6">
            <a:extLst>
              <a:ext uri="{FF2B5EF4-FFF2-40B4-BE49-F238E27FC236}">
                <a16:creationId xmlns="" xmlns:a16="http://schemas.microsoft.com/office/drawing/2014/main"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core 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90266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IEEE standards development individual process shall </a:t>
            </a:r>
            <a:r>
              <a:rPr lang="en-US" sz="1800" i="1" dirty="0">
                <a:latin typeface="+mj-lt"/>
                <a:cs typeface="Arial"/>
              </a:rPr>
              <a:t>act </a:t>
            </a:r>
            <a:r>
              <a:rPr lang="en-US" sz="1800" i="1" spc="-5" dirty="0">
                <a:latin typeface="+mj-lt"/>
                <a:cs typeface="Arial"/>
              </a:rPr>
              <a:t>based on their qualifications 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person 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other 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are 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these requirements then you shall immediately cease any</a:t>
            </a:r>
            <a:r>
              <a:rPr lang="en-US" sz="1800" spc="130" dirty="0">
                <a:latin typeface="+mj-lt"/>
                <a:cs typeface="Arial"/>
              </a:rPr>
              <a:t> </a:t>
            </a:r>
            <a:r>
              <a:rPr lang="en-US" sz="1800" spc="-5" dirty="0">
                <a:latin typeface="+mj-lt"/>
                <a:cs typeface="Arial"/>
              </a:rPr>
              <a:t>participation.</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December 2024</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02602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 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December 2024</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6847017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8</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December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chemeClr val="tx1"/>
                </a:solidFill>
              </a:rPr>
              <a:t>Meeting Decorum</a:t>
            </a:r>
          </a:p>
        </p:txBody>
      </p:sp>
      <p:sp>
        <p:nvSpPr>
          <p:cNvPr id="10" name="Content Placeholder 2"/>
          <p:cNvSpPr>
            <a:spLocks noGrp="1"/>
          </p:cNvSpPr>
          <p:nvPr>
            <p:ph idx="1"/>
          </p:nvPr>
        </p:nvSpPr>
        <p:spPr>
          <a:xfrm>
            <a:off x="914400" y="1525587"/>
            <a:ext cx="10475384" cy="4113213"/>
          </a:xfrm>
        </p:spPr>
        <p:txBody>
          <a:bodyPr/>
          <a:lstStyle/>
          <a:p>
            <a:pPr marL="230188" marR="117475" indent="-230188" algn="just">
              <a:buChar char="•"/>
              <a:tabLst>
                <a:tab pos="230188" algn="l"/>
              </a:tabLst>
            </a:pPr>
            <a:r>
              <a:rPr lang="en-US" sz="1800" spc="-5" dirty="0">
                <a:latin typeface="+mj-lt"/>
                <a:cs typeface="Arial"/>
              </a:rPr>
              <a:t>Weekly meeting reminders:</a:t>
            </a:r>
          </a:p>
          <a:p>
            <a:pPr marL="630238" marR="117475" lvl="1" indent="-230188" algn="just">
              <a:spcBef>
                <a:spcPts val="600"/>
              </a:spcBef>
              <a:buChar char="•"/>
              <a:tabLst>
                <a:tab pos="230188" algn="l"/>
              </a:tabLst>
            </a:pPr>
            <a:r>
              <a:rPr lang="en-US" sz="1600" spc="-5" dirty="0">
                <a:solidFill>
                  <a:srgbClr val="FF0000"/>
                </a:solidFill>
                <a:latin typeface="+mj-lt"/>
                <a:cs typeface="Arial"/>
              </a:rPr>
              <a:t>IMAT is used for attendance:</a:t>
            </a:r>
          </a:p>
          <a:p>
            <a:pPr marL="1030288" marR="117475" lvl="2" indent="-230188" algn="just">
              <a:spcBef>
                <a:spcPts val="600"/>
              </a:spcBef>
              <a:buChar char="•"/>
              <a:tabLst>
                <a:tab pos="230188" algn="l"/>
              </a:tabLst>
            </a:pPr>
            <a:r>
              <a:rPr lang="en-US" sz="1400" spc="-5" dirty="0">
                <a:latin typeface="+mj-lt"/>
                <a:cs typeface="Arial"/>
                <a:hlinkClick r:id="rId3"/>
              </a:rPr>
              <a:t>https://imat.ieee.org/attendance</a:t>
            </a:r>
            <a:r>
              <a:rPr lang="en-US" sz="1400" spc="-5" dirty="0">
                <a:latin typeface="+mj-lt"/>
                <a:cs typeface="Arial"/>
              </a:rPr>
              <a:t> </a:t>
            </a:r>
          </a:p>
          <a:p>
            <a:pPr marL="630238" marR="117475" lvl="1" indent="-230188" algn="just">
              <a:spcBef>
                <a:spcPts val="600"/>
              </a:spcBef>
              <a:buChar char="•"/>
              <a:tabLst>
                <a:tab pos="230188" algn="l"/>
              </a:tabLst>
            </a:pPr>
            <a:r>
              <a:rPr lang="en-US" sz="1600" spc="-5" dirty="0">
                <a:latin typeface="+mj-lt"/>
                <a:cs typeface="Arial"/>
              </a:rPr>
              <a:t>Please ensure that the following information is listed correctly in </a:t>
            </a:r>
            <a:r>
              <a:rPr lang="en-US" sz="1600" spc="-5" dirty="0" err="1">
                <a:latin typeface="+mj-lt"/>
                <a:cs typeface="Arial"/>
              </a:rPr>
              <a:t>Webex</a:t>
            </a:r>
            <a:r>
              <a:rPr lang="en-US" sz="1600" spc="-5" dirty="0">
                <a:latin typeface="+mj-lt"/>
                <a:cs typeface="Arial"/>
              </a:rPr>
              <a:t> when joining the call: “FIRST NAME LAST NAME, Affiliation”</a:t>
            </a:r>
          </a:p>
          <a:p>
            <a:pPr marL="630238" marR="117475" lvl="1" indent="-230188" algn="just">
              <a:spcBef>
                <a:spcPts val="600"/>
              </a:spcBef>
              <a:buChar char="•"/>
              <a:tabLst>
                <a:tab pos="230188" algn="l"/>
              </a:tabLst>
            </a:pPr>
            <a:r>
              <a:rPr lang="en-US" sz="1600" spc="-5" dirty="0">
                <a:latin typeface="+mj-lt"/>
                <a:cs typeface="Arial"/>
              </a:rPr>
              <a:t>When you want to be on the queue, please type “Q” or “q” in the chat window</a:t>
            </a:r>
          </a:p>
          <a:p>
            <a:pPr marL="630238" marR="117475" lvl="1" indent="-230188" algn="just">
              <a:spcBef>
                <a:spcPts val="600"/>
              </a:spcBef>
              <a:buChar char="•"/>
              <a:tabLst>
                <a:tab pos="230188" algn="l"/>
              </a:tabLst>
            </a:pPr>
            <a:r>
              <a:rPr lang="en-US" sz="1600" spc="-5" dirty="0">
                <a:latin typeface="+mj-lt"/>
                <a:cs typeface="Arial"/>
              </a:rPr>
              <a:t>Remember to mute when not speaking, thank you</a:t>
            </a:r>
          </a:p>
          <a:p>
            <a:pPr marL="630238" marR="117475" lvl="1" indent="-230188" algn="just">
              <a:spcBef>
                <a:spcPts val="600"/>
              </a:spcBef>
              <a:buChar char="•"/>
              <a:tabLst>
                <a:tab pos="230188" algn="l"/>
              </a:tabLst>
            </a:pPr>
            <a:r>
              <a:rPr lang="en-US" sz="1600" dirty="0">
                <a:solidFill>
                  <a:schemeClr val="tx1"/>
                </a:solidFill>
              </a:rPr>
              <a:t>Press are required (i.e., anyone reporting publicly on this meeting) to announce their presence (per IEEE SA Standards Board Operations Manual)</a:t>
            </a:r>
            <a:endParaRPr lang="en-US" sz="1600" spc="-5" dirty="0">
              <a:solidFill>
                <a:schemeClr val="tx1"/>
              </a:solidFill>
              <a:latin typeface="+mj-lt"/>
              <a:cs typeface="Arial"/>
            </a:endParaRPr>
          </a:p>
          <a:p>
            <a:pPr marL="230188" marR="117475" indent="-230188" algn="just">
              <a:buChar char="•"/>
              <a:tabLst>
                <a:tab pos="230188" algn="l"/>
              </a:tabLst>
            </a:pPr>
            <a:endParaRPr lang="en-US" sz="1800" spc="-5" dirty="0">
              <a:solidFill>
                <a:srgbClr val="FF0000"/>
              </a:solidFill>
              <a:latin typeface="+mj-lt"/>
              <a:cs typeface="Arial"/>
            </a:endParaRPr>
          </a:p>
          <a:p>
            <a:pPr marL="0" marR="117475" indent="0" algn="just">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53736088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9</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December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Agenda</a:t>
            </a:r>
          </a:p>
        </p:txBody>
      </p:sp>
      <p:sp>
        <p:nvSpPr>
          <p:cNvPr id="10" name="Content Placeholder 2"/>
          <p:cNvSpPr>
            <a:spLocks noGrp="1"/>
          </p:cNvSpPr>
          <p:nvPr>
            <p:ph idx="1"/>
          </p:nvPr>
        </p:nvSpPr>
        <p:spPr>
          <a:xfrm>
            <a:off x="914400" y="1525587"/>
            <a:ext cx="10583032" cy="4927000"/>
          </a:xfrm>
        </p:spPr>
        <p:txBody>
          <a:bodyPr/>
          <a:lstStyle/>
          <a:p>
            <a:pPr marL="230188" marR="117475" indent="-230188" algn="just">
              <a:buChar char="•"/>
              <a:tabLst>
                <a:tab pos="230188" algn="l"/>
              </a:tabLst>
            </a:pPr>
            <a:r>
              <a:rPr lang="en-US" sz="1800" spc="-5" dirty="0">
                <a:latin typeface="+mj-lt"/>
                <a:cs typeface="Arial"/>
              </a:rPr>
              <a:t>Meeting called to order</a:t>
            </a:r>
          </a:p>
          <a:p>
            <a:pPr marL="230188" marR="117475" indent="-230188" algn="just">
              <a:buChar char="•"/>
              <a:tabLst>
                <a:tab pos="230188" algn="l"/>
              </a:tabLst>
            </a:pPr>
            <a:r>
              <a:rPr lang="en-US" sz="1800" spc="-5" dirty="0">
                <a:latin typeface="+mj-lt"/>
                <a:cs typeface="Arial"/>
              </a:rPr>
              <a:t>Administrative items (IEEE 802 and IEEE SA required notices)</a:t>
            </a:r>
          </a:p>
          <a:p>
            <a:pPr marL="230188" marR="117475" indent="-230188" algn="just">
              <a:buChar char="•"/>
              <a:tabLst>
                <a:tab pos="230188" algn="l"/>
              </a:tabLst>
            </a:pPr>
            <a:r>
              <a:rPr lang="en-US" sz="1800" spc="-5" dirty="0">
                <a:latin typeface="+mj-lt"/>
                <a:cs typeface="Arial"/>
              </a:rPr>
              <a:t>Meeting decorum</a:t>
            </a:r>
          </a:p>
          <a:p>
            <a:pPr marL="230188" marR="117475" indent="-230188" algn="just">
              <a:buChar char="•"/>
              <a:tabLst>
                <a:tab pos="230188" algn="l"/>
              </a:tabLst>
            </a:pPr>
            <a:r>
              <a:rPr lang="en-US" sz="1800" spc="-5" dirty="0">
                <a:latin typeface="+mj-lt"/>
                <a:cs typeface="Arial"/>
              </a:rPr>
              <a:t>Review and approve agenda</a:t>
            </a:r>
          </a:p>
          <a:p>
            <a:pPr marL="230188" marR="117475" indent="-230188" algn="just">
              <a:buChar char="•"/>
              <a:tabLst>
                <a:tab pos="230188" algn="l"/>
              </a:tabLst>
            </a:pPr>
            <a:r>
              <a:rPr lang="en-US" sz="1800" spc="-5" dirty="0">
                <a:latin typeface="+mj-lt"/>
                <a:cs typeface="Arial"/>
              </a:rPr>
              <a:t>Review and approve the weekly meeting </a:t>
            </a:r>
            <a:r>
              <a:rPr lang="en-US" sz="1800" spc="-5" dirty="0" smtClean="0">
                <a:latin typeface="+mj-lt"/>
                <a:cs typeface="Arial"/>
              </a:rPr>
              <a:t>minutes</a:t>
            </a:r>
          </a:p>
          <a:p>
            <a:pPr marL="230188" marR="117475" indent="-230188" algn="just">
              <a:buFont typeface="Times New Roman" pitchFamily="16" charset="0"/>
              <a:buChar char="•"/>
              <a:tabLst>
                <a:tab pos="230188" algn="l"/>
              </a:tabLst>
            </a:pPr>
            <a:r>
              <a:rPr lang="en-US" sz="1800" i="1" spc="-5" dirty="0" smtClean="0">
                <a:solidFill>
                  <a:srgbClr val="00B050"/>
                </a:solidFill>
                <a:cs typeface="Arial"/>
              </a:rPr>
              <a:t>Review:  </a:t>
            </a:r>
            <a:r>
              <a:rPr lang="en-US" sz="1800" i="1" dirty="0" smtClean="0">
                <a:solidFill>
                  <a:srgbClr val="00B050"/>
                </a:solidFill>
              </a:rPr>
              <a:t>France ARCEP’s </a:t>
            </a:r>
            <a:r>
              <a:rPr lang="en-US" sz="1800" i="1" dirty="0">
                <a:solidFill>
                  <a:srgbClr val="00B050"/>
                </a:solidFill>
              </a:rPr>
              <a:t>consultation re </a:t>
            </a:r>
            <a:r>
              <a:rPr lang="en-US" sz="1800" i="1" dirty="0" smtClean="0">
                <a:solidFill>
                  <a:srgbClr val="00B050"/>
                </a:solidFill>
              </a:rPr>
              <a:t>UWB</a:t>
            </a:r>
          </a:p>
          <a:p>
            <a:pPr marL="230188" marR="117475" indent="-230188" algn="just">
              <a:buFont typeface="Times New Roman" pitchFamily="16" charset="0"/>
              <a:buChar char="•"/>
              <a:tabLst>
                <a:tab pos="230188" algn="l"/>
              </a:tabLst>
            </a:pPr>
            <a:r>
              <a:rPr lang="en-US" sz="1800" spc="-5" dirty="0">
                <a:cs typeface="Arial"/>
              </a:rPr>
              <a:t>Status of ongoing </a:t>
            </a:r>
            <a:r>
              <a:rPr lang="en-US" sz="1800" spc="-5" dirty="0" smtClean="0">
                <a:cs typeface="Arial"/>
              </a:rPr>
              <a:t>consultations</a:t>
            </a:r>
          </a:p>
          <a:p>
            <a:pPr marL="230188" marR="117475" indent="-230188" algn="just">
              <a:buFont typeface="Times New Roman" pitchFamily="16" charset="0"/>
              <a:buChar char="•"/>
              <a:tabLst>
                <a:tab pos="230188" algn="l"/>
              </a:tabLst>
            </a:pPr>
            <a:r>
              <a:rPr lang="en-US" sz="1800" spc="-5" dirty="0" smtClean="0">
                <a:cs typeface="Arial"/>
              </a:rPr>
              <a:t>General </a:t>
            </a:r>
            <a:r>
              <a:rPr lang="en-US" sz="1800" spc="-5" dirty="0">
                <a:cs typeface="Arial"/>
              </a:rPr>
              <a:t>discussion items</a:t>
            </a:r>
          </a:p>
          <a:p>
            <a:pPr marL="230188" marR="117475" indent="-230188" algn="just">
              <a:buFont typeface="Times New Roman" pitchFamily="16" charset="0"/>
              <a:buChar char="•"/>
              <a:tabLst>
                <a:tab pos="230188" algn="l"/>
              </a:tabLst>
            </a:pPr>
            <a:r>
              <a:rPr lang="en-US" sz="1800" spc="-5" dirty="0">
                <a:cs typeface="Arial"/>
              </a:rPr>
              <a:t>Reminder (meeting schedule and mixed-mode meeting reservation) </a:t>
            </a:r>
          </a:p>
          <a:p>
            <a:pPr marL="230188" marR="117475" indent="-230188" algn="just">
              <a:buFont typeface="Times New Roman" pitchFamily="16" charset="0"/>
              <a:buChar char="•"/>
              <a:tabLst>
                <a:tab pos="230188" algn="l"/>
              </a:tabLst>
            </a:pPr>
            <a:r>
              <a:rPr lang="en-US" sz="1800" spc="-5" dirty="0">
                <a:latin typeface="+mj-lt"/>
                <a:cs typeface="Arial"/>
              </a:rPr>
              <a:t>Any other business</a:t>
            </a:r>
          </a:p>
          <a:p>
            <a:pPr marL="230188" marR="117475" indent="-230188" algn="just">
              <a:buChar char="•"/>
              <a:tabLst>
                <a:tab pos="230188" algn="l"/>
              </a:tabLst>
            </a:pPr>
            <a:r>
              <a:rPr lang="en-US" sz="1800" spc="-5" dirty="0">
                <a:latin typeface="+mj-lt"/>
                <a:cs typeface="Arial"/>
              </a:rPr>
              <a:t>Adjourn</a:t>
            </a:r>
          </a:p>
          <a:p>
            <a:pPr marL="0" marR="117475" indent="0" algn="just">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44701740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77445</TotalTime>
  <Words>1742</Words>
  <Application>Microsoft Office PowerPoint</Application>
  <PresentationFormat>Widescreen</PresentationFormat>
  <Paragraphs>357</Paragraphs>
  <Slides>18</Slides>
  <Notes>15</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18</vt:i4>
      </vt:variant>
    </vt:vector>
  </HeadingPairs>
  <TitlesOfParts>
    <vt:vector size="26" baseType="lpstr">
      <vt:lpstr>Arial Unicode MS</vt:lpstr>
      <vt:lpstr>Monotype Sorts</vt:lpstr>
      <vt:lpstr>MS Gothic</vt:lpstr>
      <vt:lpstr>MS PGothic</vt:lpstr>
      <vt:lpstr>Arial</vt:lpstr>
      <vt:lpstr>Calibri</vt:lpstr>
      <vt:lpstr>Times New Roman</vt:lpstr>
      <vt:lpstr>Office Theme</vt:lpstr>
      <vt:lpstr>IEEE 802.18 RR-TAG Weekly Teleconference Agenda</vt:lpstr>
      <vt:lpstr>Meeting called to order</vt:lpstr>
      <vt:lpstr>IEEE 802 required notices</vt:lpstr>
      <vt:lpstr>Guidelines for IEEE SA Meetings</vt:lpstr>
      <vt:lpstr>Participant behavior in IEEE SA activities is guided by  the IEEE Codes of Ethics &amp; Conduct</vt:lpstr>
      <vt:lpstr>Participants in the IEEE SA “individual process”  shall act independently of others, including employers</vt:lpstr>
      <vt:lpstr>IEEE SA standards activities shall allow  the fair &amp; equitable consideration of all viewpoints</vt:lpstr>
      <vt:lpstr>Meeting Decorum</vt:lpstr>
      <vt:lpstr>Agenda</vt:lpstr>
      <vt:lpstr>Administrative motions</vt:lpstr>
      <vt:lpstr>France ARCEP’s consultation re UWB</vt:lpstr>
      <vt:lpstr>Status of ongoing consultations</vt:lpstr>
      <vt:lpstr>General discussion items (1)</vt:lpstr>
      <vt:lpstr>General discussion items (2)</vt:lpstr>
      <vt:lpstr>Meeting schedule in the next few weeks</vt:lpstr>
      <vt:lpstr>Future mixed-mode meetings</vt:lpstr>
      <vt:lpstr>Any other business</vt:lpstr>
      <vt:lpstr>Adjourn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18-24/0128r1</dc:title>
  <dc:creator>Edward Au</dc:creator>
  <cp:keywords>19 December 2024</cp:keywords>
  <cp:lastModifiedBy>Edward Au</cp:lastModifiedBy>
  <cp:revision>6419</cp:revision>
  <cp:lastPrinted>1601-01-01T00:00:00Z</cp:lastPrinted>
  <dcterms:created xsi:type="dcterms:W3CDTF">2016-03-03T14:54:45Z</dcterms:created>
  <dcterms:modified xsi:type="dcterms:W3CDTF">2024-12-20T18:14:10Z</dcterms:modified>
  <cp:category>IEEE 802.18 RR-TAG agenda</cp:category>
</cp:coreProperties>
</file>