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3"/>
  </p:notesMasterIdLst>
  <p:handoutMasterIdLst>
    <p:handoutMasterId r:id="rId6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3" r:id="rId30"/>
    <p:sldId id="1160" r:id="rId31"/>
    <p:sldId id="1144" r:id="rId32"/>
    <p:sldId id="1150" r:id="rId33"/>
    <p:sldId id="1146" r:id="rId34"/>
    <p:sldId id="1056" r:id="rId35"/>
    <p:sldId id="1057" r:id="rId36"/>
    <p:sldId id="1147" r:id="rId37"/>
    <p:sldId id="1059" r:id="rId38"/>
    <p:sldId id="1060" r:id="rId39"/>
    <p:sldId id="1061" r:id="rId40"/>
    <p:sldId id="1062" r:id="rId41"/>
    <p:sldId id="1063" r:id="rId42"/>
    <p:sldId id="1064" r:id="rId43"/>
    <p:sldId id="1065" r:id="rId44"/>
    <p:sldId id="1066" r:id="rId45"/>
    <p:sldId id="1067" r:id="rId46"/>
    <p:sldId id="1068" r:id="rId47"/>
    <p:sldId id="1069" r:id="rId48"/>
    <p:sldId id="1070" r:id="rId49"/>
    <p:sldId id="1148" r:id="rId50"/>
    <p:sldId id="1164" r:id="rId51"/>
    <p:sldId id="1149" r:id="rId52"/>
    <p:sldId id="1152" r:id="rId53"/>
    <p:sldId id="1154" r:id="rId54"/>
    <p:sldId id="1155" r:id="rId55"/>
    <p:sldId id="1161" r:id="rId56"/>
    <p:sldId id="1162" r:id="rId57"/>
    <p:sldId id="978" r:id="rId58"/>
    <p:sldId id="900" r:id="rId59"/>
    <p:sldId id="1128" r:id="rId60"/>
    <p:sldId id="887" r:id="rId61"/>
    <p:sldId id="888"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5405" autoAdjust="0"/>
  </p:normalViewPr>
  <p:slideViewPr>
    <p:cSldViewPr>
      <p:cViewPr varScale="1">
        <p:scale>
          <a:sx n="86" d="100"/>
          <a:sy n="86" d="100"/>
        </p:scale>
        <p:origin x="830" y="2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355169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62461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4&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ocuments?is_dcn=73&amp;is_year=2025"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bipt.be/operators/publication/decision-of-19-november-2024-on-radio-interfaces-related-to-devices-using-the-ultra-wideband-technology-uwb" TargetMode="External"/><Relationship Id="rId4" Type="http://schemas.openxmlformats.org/officeDocument/2006/relationships/hyperlink" Target="https://eur-lex.europa.eu/legal-content/EN/TXT/?uri=CELEX:32024D3157&amp;qid=1734817438788"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2.png"/><Relationship Id="rId7"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1&amp;is_year=2025"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hyperlink" Target="https://mentor.ieee.org/802.18/documents?is_dcn=3&amp;is_group=0000&amp;is_year=2025"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9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James </a:t>
            </a:r>
            <a:r>
              <a:rPr lang="en-US" sz="1600" spc="-5" dirty="0" err="1" smtClean="0">
                <a:latin typeface="+mj-lt"/>
                <a:cs typeface="Arial"/>
              </a:rPr>
              <a:t>Gilb</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  Approved (15 Yes, 0 No, 3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49742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a:t>
            </a:r>
            <a:r>
              <a:rPr lang="en-GB" sz="1400" spc="-5" dirty="0" smtClean="0">
                <a:cs typeface="Arial"/>
                <a:hlinkClick r:id="rId3"/>
              </a:rPr>
              <a:t>January 2025</a:t>
            </a:r>
            <a:r>
              <a:rPr lang="en-GB" sz="1400" spc="-5" dirty="0" smtClean="0">
                <a:cs typeface="Arial"/>
              </a:rPr>
              <a:t>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4"/>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5"/>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18-24/0123r4</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41</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44</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45</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Previous invited talks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11134169"/>
              </p:ext>
            </p:extLst>
          </p:nvPr>
        </p:nvGraphicFramePr>
        <p:xfrm>
          <a:off x="990599" y="1500712"/>
          <a:ext cx="10367427" cy="4719355"/>
        </p:xfrm>
        <a:graphic>
          <a:graphicData uri="http://schemas.openxmlformats.org/drawingml/2006/table">
            <a:tbl>
              <a:tblPr firstRow="1" bandRow="1">
                <a:tableStyleId>{21E4AEA4-8DFA-4A89-87EB-49C32662AFE0}</a:tableStyleId>
              </a:tblPr>
              <a:tblGrid>
                <a:gridCol w="1828800"/>
                <a:gridCol w="5943600"/>
                <a:gridCol w="2595027"/>
              </a:tblGrid>
              <a:tr h="360715">
                <a:tc>
                  <a:txBody>
                    <a:bodyPr/>
                    <a:lstStyle/>
                    <a:p>
                      <a:r>
                        <a:rPr lang="en-US" sz="1600" dirty="0" smtClean="0"/>
                        <a:t>Date</a:t>
                      </a:r>
                      <a:endParaRPr lang="en-US" sz="1600" dirty="0"/>
                    </a:p>
                  </a:txBody>
                  <a:tcPr/>
                </a:tc>
                <a:tc>
                  <a:txBody>
                    <a:bodyPr/>
                    <a:lstStyle/>
                    <a:p>
                      <a:r>
                        <a:rPr lang="en-US" sz="1600" dirty="0" smtClean="0"/>
                        <a:t>Title</a:t>
                      </a:r>
                      <a:endParaRPr lang="en-US" sz="1600" dirty="0"/>
                    </a:p>
                  </a:txBody>
                  <a:tcPr/>
                </a:tc>
                <a:tc>
                  <a:txBody>
                    <a:bodyPr/>
                    <a:lstStyle/>
                    <a:p>
                      <a:r>
                        <a:rPr lang="en-US" sz="1600" dirty="0" smtClean="0"/>
                        <a:t>Speaker</a:t>
                      </a:r>
                      <a:endParaRPr lang="en-US" sz="1600" dirty="0"/>
                    </a:p>
                  </a:txBody>
                  <a:tcPr/>
                </a:tc>
              </a:tr>
              <a:tr h="370840">
                <a:tc>
                  <a:txBody>
                    <a:bodyPr/>
                    <a:lstStyle/>
                    <a:p>
                      <a:r>
                        <a:rPr lang="en-US" sz="1400" dirty="0" smtClean="0"/>
                        <a:t>2023 May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4"/>
                        </a:rPr>
                        <a:t>European spectrum regulation and the </a:t>
                      </a:r>
                      <a:r>
                        <a:rPr lang="en-US" sz="1400" b="0" i="0" kern="1200" dirty="0" err="1" smtClean="0">
                          <a:solidFill>
                            <a:schemeClr val="dk1"/>
                          </a:solidFill>
                          <a:effectLst/>
                          <a:latin typeface="+mn-lt"/>
                          <a:ea typeface="+mn-ea"/>
                          <a:cs typeface="+mn-cs"/>
                          <a:hlinkClick r:id="rId4"/>
                        </a:rPr>
                        <a:t>harmonised</a:t>
                      </a:r>
                      <a:r>
                        <a:rPr lang="en-US" sz="1400" b="0" i="0" kern="1200" dirty="0" smtClean="0">
                          <a:solidFill>
                            <a:schemeClr val="dk1"/>
                          </a:solidFill>
                          <a:effectLst/>
                          <a:latin typeface="+mn-lt"/>
                          <a:ea typeface="+mn-ea"/>
                          <a:cs typeface="+mn-cs"/>
                          <a:hlinkClick r:id="rId4"/>
                        </a:rPr>
                        <a:t> market of the European Union--An overview</a:t>
                      </a:r>
                      <a:endParaRPr lang="en-US" sz="1400" dirty="0"/>
                    </a:p>
                  </a:txBody>
                  <a:tcPr anchor="ctr"/>
                </a:tc>
                <a:tc>
                  <a:txBody>
                    <a:bodyPr/>
                    <a:lstStyle/>
                    <a:p>
                      <a:r>
                        <a:rPr lang="en-US" sz="1400" dirty="0" smtClean="0"/>
                        <a:t>Guido </a:t>
                      </a:r>
                      <a:r>
                        <a:rPr lang="en-US" sz="1400" dirty="0" err="1" smtClean="0"/>
                        <a:t>Hiertz</a:t>
                      </a:r>
                      <a:r>
                        <a:rPr lang="en-US" sz="1400" dirty="0" smtClean="0"/>
                        <a:t> </a:t>
                      </a:r>
                    </a:p>
                    <a:p>
                      <a:r>
                        <a:rPr lang="en-US" sz="1400" dirty="0" smtClean="0"/>
                        <a:t>(Ericsson, ETSI BRAN)</a:t>
                      </a:r>
                      <a:endParaRPr lang="en-US" sz="1400" dirty="0"/>
                    </a:p>
                  </a:txBody>
                  <a:tcPr anchor="ctr"/>
                </a:tc>
              </a:tr>
              <a:tr h="370840">
                <a:tc>
                  <a:txBody>
                    <a:bodyPr/>
                    <a:lstStyle/>
                    <a:p>
                      <a:r>
                        <a:rPr lang="en-US" sz="1400" dirty="0" smtClean="0"/>
                        <a:t>2023 July</a:t>
                      </a:r>
                      <a:endParaRPr lang="en-US" sz="1400" dirty="0"/>
                    </a:p>
                  </a:txBody>
                  <a:tcPr anchor="ctr"/>
                </a:tc>
                <a:tc>
                  <a:txBody>
                    <a:bodyPr/>
                    <a:lstStyle/>
                    <a:p>
                      <a:r>
                        <a:rPr lang="en-GB" altLang="en-US" sz="1400" dirty="0" smtClean="0">
                          <a:hlinkClick r:id="rId5"/>
                        </a:rPr>
                        <a:t>Spectrum Sensibilities: 2030 and Beyond</a:t>
                      </a:r>
                      <a:endParaRPr lang="en-US" sz="1400" dirty="0"/>
                    </a:p>
                  </a:txBody>
                  <a:tcPr anchor="ctr"/>
                </a:tc>
                <a:tc>
                  <a:txBody>
                    <a:bodyPr/>
                    <a:lstStyle/>
                    <a:p>
                      <a:r>
                        <a:rPr lang="en-US" sz="1400" dirty="0" smtClean="0"/>
                        <a:t>Rich Kennedy</a:t>
                      </a:r>
                    </a:p>
                    <a:p>
                      <a:r>
                        <a:rPr lang="en-US" sz="1400" dirty="0" smtClean="0"/>
                        <a:t>(Bluetooth</a:t>
                      </a:r>
                      <a:r>
                        <a:rPr lang="en-US" sz="1400" baseline="0" dirty="0" smtClean="0"/>
                        <a:t> SIG)</a:t>
                      </a:r>
                      <a:endParaRPr lang="en-US" sz="1400" dirty="0"/>
                    </a:p>
                  </a:txBody>
                  <a:tcPr anchor="ctr"/>
                </a:tc>
              </a:tr>
              <a:tr h="370840">
                <a:tc>
                  <a:txBody>
                    <a:bodyPr/>
                    <a:lstStyle/>
                    <a:p>
                      <a:r>
                        <a:rPr lang="en-US" sz="1400" dirty="0" smtClean="0"/>
                        <a:t>2023 September</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6"/>
                        </a:rPr>
                        <a:t>International spectrum regulatory process: 2023 World </a:t>
                      </a:r>
                      <a:r>
                        <a:rPr lang="en-US" sz="1400" b="0" i="0" kern="1200" dirty="0" err="1" smtClean="0">
                          <a:solidFill>
                            <a:schemeClr val="dk1"/>
                          </a:solidFill>
                          <a:effectLst/>
                          <a:latin typeface="+mn-lt"/>
                          <a:ea typeface="+mn-ea"/>
                          <a:cs typeface="+mn-cs"/>
                          <a:hlinkClick r:id="rId6"/>
                        </a:rPr>
                        <a:t>Radiocommunication</a:t>
                      </a:r>
                      <a:r>
                        <a:rPr lang="en-US" sz="1400" b="0" i="0" kern="1200" dirty="0" smtClean="0">
                          <a:solidFill>
                            <a:schemeClr val="dk1"/>
                          </a:solidFill>
                          <a:effectLst/>
                          <a:latin typeface="+mn-lt"/>
                          <a:ea typeface="+mn-ea"/>
                          <a:cs typeface="+mn-cs"/>
                          <a:hlinkClick r:id="rId6"/>
                        </a:rPr>
                        <a:t> Conference - 6 GHz Spectrum</a:t>
                      </a:r>
                      <a:endParaRPr lang="en-US" sz="1400" dirty="0"/>
                    </a:p>
                  </a:txBody>
                  <a:tcPr anchor="ctr"/>
                </a:tc>
                <a:tc>
                  <a:txBody>
                    <a:bodyPr/>
                    <a:lstStyle/>
                    <a:p>
                      <a:r>
                        <a:rPr lang="en-US" sz="1400" b="0" i="0" kern="1200" dirty="0" smtClean="0">
                          <a:solidFill>
                            <a:schemeClr val="dk1"/>
                          </a:solidFill>
                          <a:effectLst/>
                          <a:latin typeface="+mn-lt"/>
                          <a:ea typeface="+mn-ea"/>
                          <a:cs typeface="+mn-cs"/>
                        </a:rPr>
                        <a:t>Alex </a:t>
                      </a:r>
                      <a:r>
                        <a:rPr lang="en-US" sz="1400" b="0" i="0" kern="1200" dirty="0" err="1" smtClean="0">
                          <a:solidFill>
                            <a:schemeClr val="dk1"/>
                          </a:solidFill>
                          <a:effectLst/>
                          <a:latin typeface="+mn-lt"/>
                          <a:ea typeface="+mn-ea"/>
                          <a:cs typeface="+mn-cs"/>
                        </a:rPr>
                        <a:t>Roytblat</a:t>
                      </a:r>
                      <a:endParaRPr lang="en-US" sz="1400" b="0" i="0" kern="1200" dirty="0" smtClean="0">
                        <a:solidFill>
                          <a:schemeClr val="dk1"/>
                        </a:solidFill>
                        <a:effectLst/>
                        <a:latin typeface="+mn-lt"/>
                        <a:ea typeface="+mn-ea"/>
                        <a:cs typeface="+mn-cs"/>
                      </a:endParaRPr>
                    </a:p>
                    <a:p>
                      <a:r>
                        <a:rPr lang="en-US" sz="1400" b="0" i="0" kern="1200" dirty="0" smtClean="0">
                          <a:solidFill>
                            <a:schemeClr val="dk1"/>
                          </a:solidFill>
                          <a:effectLst/>
                          <a:latin typeface="+mn-lt"/>
                          <a:ea typeface="+mn-ea"/>
                          <a:cs typeface="+mn-cs"/>
                        </a:rPr>
                        <a:t>(Wi-Fi Alliance)</a:t>
                      </a:r>
                      <a:endParaRPr lang="en-US" sz="1400" dirty="0"/>
                    </a:p>
                  </a:txBody>
                  <a:tcPr anchor="ctr"/>
                </a:tc>
              </a:tr>
              <a:tr h="370840">
                <a:tc>
                  <a:txBody>
                    <a:bodyPr/>
                    <a:lstStyle/>
                    <a:p>
                      <a:r>
                        <a:rPr lang="en-US" sz="1400" dirty="0" smtClean="0"/>
                        <a:t>2023 November</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7"/>
                        </a:rPr>
                        <a:t>A Look Inside the U.S. Federal Communications Commission</a:t>
                      </a:r>
                      <a:endParaRPr lang="en-US" sz="1400" dirty="0"/>
                    </a:p>
                  </a:txBody>
                  <a:tcPr anchor="ctr"/>
                </a:tc>
                <a:tc>
                  <a:txBody>
                    <a:bodyPr/>
                    <a:lstStyle/>
                    <a:p>
                      <a:r>
                        <a:rPr lang="en-US" sz="1400" b="0" i="0" kern="1200" dirty="0" smtClean="0">
                          <a:solidFill>
                            <a:schemeClr val="dk1"/>
                          </a:solidFill>
                          <a:effectLst/>
                          <a:latin typeface="+mn-lt"/>
                          <a:ea typeface="+mn-ea"/>
                          <a:cs typeface="+mn-cs"/>
                        </a:rPr>
                        <a:t>Tim Jeffries</a:t>
                      </a:r>
                    </a:p>
                    <a:p>
                      <a:r>
                        <a:rPr lang="en-US" sz="1400" b="0" i="0" kern="1200" dirty="0" smtClean="0">
                          <a:solidFill>
                            <a:schemeClr val="dk1"/>
                          </a:solidFill>
                          <a:effectLst/>
                          <a:latin typeface="+mn-lt"/>
                          <a:ea typeface="+mn-ea"/>
                          <a:cs typeface="+mn-cs"/>
                        </a:rPr>
                        <a:t>(</a:t>
                      </a:r>
                      <a:r>
                        <a:rPr lang="en-US" sz="1400" b="0" i="0" kern="1200" dirty="0" err="1" smtClean="0">
                          <a:solidFill>
                            <a:schemeClr val="dk1"/>
                          </a:solidFill>
                          <a:effectLst/>
                          <a:latin typeface="+mn-lt"/>
                          <a:ea typeface="+mn-ea"/>
                          <a:cs typeface="+mn-cs"/>
                        </a:rPr>
                        <a:t>Futurewei</a:t>
                      </a:r>
                      <a:r>
                        <a:rPr lang="en-US" sz="1400" b="0" i="0" kern="1200" dirty="0" smtClean="0">
                          <a:solidFill>
                            <a:schemeClr val="dk1"/>
                          </a:solidFill>
                          <a:effectLst/>
                          <a:latin typeface="+mn-lt"/>
                          <a:ea typeface="+mn-ea"/>
                          <a:cs typeface="+mn-cs"/>
                        </a:rPr>
                        <a:t>)</a:t>
                      </a:r>
                      <a:endParaRPr lang="en-US" sz="1400" dirty="0"/>
                    </a:p>
                  </a:txBody>
                  <a:tcPr anchor="ctr"/>
                </a:tc>
              </a:tr>
              <a:tr h="370840">
                <a:tc>
                  <a:txBody>
                    <a:bodyPr/>
                    <a:lstStyle/>
                    <a:p>
                      <a:r>
                        <a:rPr lang="en-US" sz="1400" dirty="0" smtClean="0"/>
                        <a:t>2024 January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8"/>
                        </a:rPr>
                        <a:t>CEPT current work on higher power WAS/RLAN in the 6GHz lower band using a dynamic spectrum usage coordination</a:t>
                      </a:r>
                      <a:endParaRPr lang="en-US" sz="1400" dirty="0"/>
                    </a:p>
                  </a:txBody>
                  <a:tcPr anchor="ctr"/>
                </a:tc>
                <a:tc>
                  <a:txBody>
                    <a:bodyPr/>
                    <a:lstStyle/>
                    <a:p>
                      <a:r>
                        <a:rPr lang="en-US" sz="1400" b="0" i="0" kern="1200" dirty="0" smtClean="0">
                          <a:solidFill>
                            <a:schemeClr val="dk1"/>
                          </a:solidFill>
                          <a:effectLst/>
                          <a:latin typeface="+mn-lt"/>
                          <a:ea typeface="+mn-ea"/>
                          <a:cs typeface="+mn-cs"/>
                        </a:rPr>
                        <a:t>Andrea Mora </a:t>
                      </a:r>
                    </a:p>
                    <a:p>
                      <a:r>
                        <a:rPr lang="en-US" sz="1400" b="0" i="0" kern="1200" dirty="0" smtClean="0">
                          <a:solidFill>
                            <a:schemeClr val="dk1"/>
                          </a:solidFill>
                          <a:effectLst/>
                          <a:latin typeface="+mn-lt"/>
                          <a:ea typeface="+mn-ea"/>
                          <a:cs typeface="+mn-cs"/>
                        </a:rPr>
                        <a:t>(ANFR)</a:t>
                      </a:r>
                      <a:endParaRPr lang="en-US" sz="1400" dirty="0"/>
                    </a:p>
                  </a:txBody>
                  <a:tcPr anchor="ctr"/>
                </a:tc>
              </a:tr>
              <a:tr h="370840">
                <a:tc>
                  <a:txBody>
                    <a:bodyPr/>
                    <a:lstStyle/>
                    <a:p>
                      <a:r>
                        <a:rPr lang="en-US" sz="1400" dirty="0" smtClean="0"/>
                        <a:t>2024 March</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9"/>
                        </a:rPr>
                        <a:t>RSPG Work </a:t>
                      </a:r>
                      <a:r>
                        <a:rPr lang="en-US" sz="1400" b="0" i="0" kern="1200" dirty="0" err="1" smtClean="0">
                          <a:solidFill>
                            <a:schemeClr val="dk1"/>
                          </a:solidFill>
                          <a:effectLst/>
                          <a:latin typeface="+mn-lt"/>
                          <a:ea typeface="+mn-ea"/>
                          <a:cs typeface="+mn-cs"/>
                          <a:hlinkClick r:id="rId9"/>
                        </a:rPr>
                        <a:t>Programme</a:t>
                      </a:r>
                      <a:r>
                        <a:rPr lang="en-US" sz="1400" b="0" i="0" kern="1200" dirty="0" smtClean="0">
                          <a:solidFill>
                            <a:schemeClr val="dk1"/>
                          </a:solidFill>
                          <a:effectLst/>
                          <a:latin typeface="+mn-lt"/>
                          <a:ea typeface="+mn-ea"/>
                          <a:cs typeface="+mn-cs"/>
                          <a:hlinkClick r:id="rId9"/>
                        </a:rPr>
                        <a:t> 2024/2025</a:t>
                      </a:r>
                      <a:endParaRPr lang="en-US" sz="1400" dirty="0"/>
                    </a:p>
                  </a:txBody>
                  <a:tcPr anchor="ctr"/>
                </a:tc>
                <a:tc>
                  <a:txBody>
                    <a:bodyPr/>
                    <a:lstStyle/>
                    <a:p>
                      <a:r>
                        <a:rPr lang="en-US" sz="1400" b="0" i="0" kern="1200" dirty="0" err="1" smtClean="0">
                          <a:solidFill>
                            <a:schemeClr val="dk1"/>
                          </a:solidFill>
                          <a:effectLst/>
                          <a:latin typeface="+mn-lt"/>
                          <a:ea typeface="+mn-ea"/>
                          <a:cs typeface="+mn-cs"/>
                        </a:rPr>
                        <a:t>Aleksander</a:t>
                      </a:r>
                      <a:r>
                        <a:rPr lang="en-US" sz="1400" b="0" i="0" kern="1200" dirty="0" smtClean="0">
                          <a:solidFill>
                            <a:schemeClr val="dk1"/>
                          </a:solidFill>
                          <a:effectLst/>
                          <a:latin typeface="+mn-lt"/>
                          <a:ea typeface="+mn-ea"/>
                          <a:cs typeface="+mn-cs"/>
                        </a:rPr>
                        <a:t> </a:t>
                      </a:r>
                      <a:r>
                        <a:rPr lang="en-US" sz="1400" b="0" i="0" kern="1200" dirty="0" err="1" smtClean="0">
                          <a:solidFill>
                            <a:schemeClr val="dk1"/>
                          </a:solidFill>
                          <a:effectLst/>
                          <a:latin typeface="+mn-lt"/>
                          <a:ea typeface="+mn-ea"/>
                          <a:cs typeface="+mn-cs"/>
                        </a:rPr>
                        <a:t>Soltysik</a:t>
                      </a:r>
                      <a:r>
                        <a:rPr lang="en-US" sz="1400" b="0" i="0" kern="1200" dirty="0" smtClean="0">
                          <a:solidFill>
                            <a:schemeClr val="dk1"/>
                          </a:solidFill>
                          <a:effectLst/>
                          <a:latin typeface="+mn-lt"/>
                          <a:ea typeface="+mn-ea"/>
                          <a:cs typeface="+mn-cs"/>
                        </a:rPr>
                        <a:t> </a:t>
                      </a:r>
                    </a:p>
                    <a:p>
                      <a:r>
                        <a:rPr lang="en-US" sz="1400" b="0" i="0" kern="1200" dirty="0" smtClean="0">
                          <a:solidFill>
                            <a:schemeClr val="dk1"/>
                          </a:solidFill>
                          <a:effectLst/>
                          <a:latin typeface="+mn-lt"/>
                          <a:ea typeface="+mn-ea"/>
                          <a:cs typeface="+mn-cs"/>
                        </a:rPr>
                        <a:t>(RSPG)</a:t>
                      </a:r>
                      <a:endParaRPr lang="en-US" sz="1400" dirty="0"/>
                    </a:p>
                  </a:txBody>
                  <a:tcPr anchor="ctr"/>
                </a:tc>
              </a:tr>
              <a:tr h="370840">
                <a:tc>
                  <a:txBody>
                    <a:bodyPr/>
                    <a:lstStyle/>
                    <a:p>
                      <a:r>
                        <a:rPr lang="en-US" sz="1400" dirty="0" smtClean="0"/>
                        <a:t>2024</a:t>
                      </a:r>
                      <a:r>
                        <a:rPr lang="en-US" sz="1400" baseline="0" dirty="0" smtClean="0"/>
                        <a:t> May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10"/>
                        </a:rPr>
                        <a:t>Selected aspects of radio spectrum management and regulation in the Republic of Poland</a:t>
                      </a:r>
                      <a:endParaRPr lang="en-US" sz="1400" dirty="0"/>
                    </a:p>
                  </a:txBody>
                  <a:tcPr anchor="ctr"/>
                </a:tc>
                <a:tc>
                  <a:txBody>
                    <a:bodyPr/>
                    <a:lstStyle/>
                    <a:p>
                      <a:r>
                        <a:rPr lang="en-US" sz="1400" b="0" i="0" kern="1200" dirty="0" err="1" smtClean="0">
                          <a:solidFill>
                            <a:schemeClr val="dk1"/>
                          </a:solidFill>
                          <a:effectLst/>
                          <a:latin typeface="+mn-lt"/>
                          <a:ea typeface="+mn-ea"/>
                          <a:cs typeface="+mn-cs"/>
                        </a:rPr>
                        <a:t>Mariusz</a:t>
                      </a:r>
                      <a:r>
                        <a:rPr lang="en-US" sz="1400" b="0" i="0" kern="1200" dirty="0" smtClean="0">
                          <a:solidFill>
                            <a:schemeClr val="dk1"/>
                          </a:solidFill>
                          <a:effectLst/>
                          <a:latin typeface="+mn-lt"/>
                          <a:ea typeface="+mn-ea"/>
                          <a:cs typeface="+mn-cs"/>
                        </a:rPr>
                        <a:t> </a:t>
                      </a:r>
                      <a:r>
                        <a:rPr lang="en-US" sz="1400" b="0" i="0" kern="1200" dirty="0" err="1" smtClean="0">
                          <a:solidFill>
                            <a:schemeClr val="dk1"/>
                          </a:solidFill>
                          <a:effectLst/>
                          <a:latin typeface="+mn-lt"/>
                          <a:ea typeface="+mn-ea"/>
                          <a:cs typeface="+mn-cs"/>
                        </a:rPr>
                        <a:t>Gruszczynski</a:t>
                      </a:r>
                      <a:endParaRPr lang="en-US" sz="1400" b="0" i="0" kern="1200" dirty="0" smtClean="0">
                        <a:solidFill>
                          <a:schemeClr val="dk1"/>
                        </a:solidFill>
                        <a:effectLst/>
                        <a:latin typeface="+mn-lt"/>
                        <a:ea typeface="+mn-ea"/>
                        <a:cs typeface="+mn-cs"/>
                      </a:endParaRPr>
                    </a:p>
                    <a:p>
                      <a:r>
                        <a:rPr lang="en-US" sz="1400" b="0" i="0" kern="1200" dirty="0" smtClean="0">
                          <a:solidFill>
                            <a:schemeClr val="dk1"/>
                          </a:solidFill>
                          <a:effectLst/>
                          <a:latin typeface="+mn-lt"/>
                          <a:ea typeface="+mn-ea"/>
                          <a:cs typeface="+mn-cs"/>
                        </a:rPr>
                        <a:t>(Office of Electronic Communications, Poland)</a:t>
                      </a:r>
                      <a:endParaRPr lang="en-US" sz="1400" dirty="0"/>
                    </a:p>
                  </a:txBody>
                  <a:tcPr anchor="ctr"/>
                </a:tc>
              </a:tr>
              <a:tr h="370840">
                <a:tc>
                  <a:txBody>
                    <a:bodyPr/>
                    <a:lstStyle/>
                    <a:p>
                      <a:r>
                        <a:rPr lang="en-US" sz="1400" dirty="0" smtClean="0"/>
                        <a:t>2024 July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11"/>
                        </a:rPr>
                        <a:t>Hybrid Sharing in the Upper 6 GHz Band</a:t>
                      </a:r>
                      <a:endParaRPr lang="en-US" sz="1400" dirty="0"/>
                    </a:p>
                  </a:txBody>
                  <a:tcPr anchor="ctr"/>
                </a:tc>
                <a:tc>
                  <a:txBody>
                    <a:bodyPr/>
                    <a:lstStyle/>
                    <a:p>
                      <a:r>
                        <a:rPr lang="en-US" sz="1400" b="0" i="0" kern="1200" dirty="0" smtClean="0">
                          <a:solidFill>
                            <a:schemeClr val="dk1"/>
                          </a:solidFill>
                          <a:effectLst/>
                          <a:latin typeface="+mn-lt"/>
                          <a:ea typeface="+mn-ea"/>
                          <a:cs typeface="+mn-cs"/>
                        </a:rPr>
                        <a:t>Steve Leach</a:t>
                      </a:r>
                    </a:p>
                    <a:p>
                      <a:r>
                        <a:rPr lang="en-US" sz="1400" b="0" i="0" kern="1200" dirty="0" smtClean="0">
                          <a:solidFill>
                            <a:schemeClr val="dk1"/>
                          </a:solidFill>
                          <a:effectLst/>
                          <a:latin typeface="+mn-lt"/>
                          <a:ea typeface="+mn-ea"/>
                          <a:cs typeface="+mn-cs"/>
                        </a:rPr>
                        <a:t>(UK</a:t>
                      </a:r>
                      <a:r>
                        <a:rPr lang="en-US" sz="1400" b="0" i="0" kern="1200" baseline="0" dirty="0" smtClean="0">
                          <a:solidFill>
                            <a:schemeClr val="dk1"/>
                          </a:solidFill>
                          <a:effectLst/>
                          <a:latin typeface="+mn-lt"/>
                          <a:ea typeface="+mn-ea"/>
                          <a:cs typeface="+mn-cs"/>
                        </a:rPr>
                        <a:t> </a:t>
                      </a:r>
                      <a:r>
                        <a:rPr lang="en-US" sz="1400" b="0" i="0" kern="1200" baseline="0" dirty="0" err="1" smtClean="0">
                          <a:solidFill>
                            <a:schemeClr val="dk1"/>
                          </a:solidFill>
                          <a:effectLst/>
                          <a:latin typeface="+mn-lt"/>
                          <a:ea typeface="+mn-ea"/>
                          <a:cs typeface="+mn-cs"/>
                        </a:rPr>
                        <a:t>Ofcom</a:t>
                      </a:r>
                      <a:r>
                        <a:rPr lang="en-US" sz="1400" b="0" i="0" kern="1200" baseline="0" dirty="0" smtClean="0">
                          <a:solidFill>
                            <a:schemeClr val="dk1"/>
                          </a:solidFill>
                          <a:effectLst/>
                          <a:latin typeface="+mn-lt"/>
                          <a:ea typeface="+mn-ea"/>
                          <a:cs typeface="+mn-cs"/>
                        </a:rPr>
                        <a:t>)</a:t>
                      </a:r>
                      <a:endParaRPr lang="en-US" sz="1400" dirty="0"/>
                    </a:p>
                  </a:txBody>
                  <a:tcPr anchor="ctr"/>
                </a:tc>
              </a:tr>
            </a:tbl>
          </a:graphicData>
        </a:graphic>
      </p:graphicFrame>
    </p:spTree>
    <p:extLst>
      <p:ext uri="{BB962C8B-B14F-4D97-AF65-F5344CB8AC3E}">
        <p14:creationId xmlns:p14="http://schemas.microsoft.com/office/powerpoint/2010/main" val="35112369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Title:  </a:t>
            </a:r>
            <a:r>
              <a:rPr lang="nn-NO" sz="1600" dirty="0"/>
              <a:t>ACMA Spectrum planning for Wi-Fi</a:t>
            </a:r>
            <a:endParaRPr lang="en-US" sz="1600" dirty="0" smtClean="0"/>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08296" y="1371600"/>
            <a:ext cx="2749730" cy="3497940"/>
          </a:xfrm>
          <a:prstGeom prst="rect">
            <a:avLst/>
          </a:prstGeom>
        </p:spPr>
      </p:pic>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18-25/0002r2 </a:t>
            </a:r>
            <a:r>
              <a:rPr lang="en-US" sz="1800" spc="-5" dirty="0" smtClean="0">
                <a:cs typeface="Arial"/>
              </a:rPr>
              <a:t>in </a:t>
            </a:r>
            <a:r>
              <a:rPr lang="en-US" sz="1800" spc="-5" dirty="0" smtClean="0">
                <a:cs typeface="Arial"/>
              </a:rPr>
              <a:t>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677987"/>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  </a:t>
            </a:r>
            <a:r>
              <a:rPr lang="en-US" sz="1600" spc="-5" dirty="0" smtClean="0">
                <a:latin typeface="+mj-lt"/>
                <a:cs typeface="Arial"/>
              </a:rPr>
              <a:t>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 in March 2023</a:t>
            </a:r>
          </a:p>
          <a:p>
            <a:pPr marL="630238" marR="117475" lvl="1" indent="-230188" algn="just">
              <a:buFont typeface="Times New Roman" pitchFamily="16" charset="0"/>
              <a:buChar char="•"/>
              <a:tabLst>
                <a:tab pos="230188" algn="l"/>
              </a:tabLst>
            </a:pPr>
            <a:r>
              <a:rPr lang="en-US" sz="1600" spc="-5" dirty="0" smtClean="0">
                <a:latin typeface="+mj-lt"/>
                <a:cs typeface="Arial"/>
              </a:rPr>
              <a:t>In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 </a:t>
            </a:r>
            <a:r>
              <a:rPr lang="en-US" sz="1600" spc="-5" dirty="0">
                <a:cs typeface="Arial"/>
              </a:rPr>
              <a:t>IEEE 802 LMSC sent a </a:t>
            </a:r>
            <a:r>
              <a:rPr lang="en-US" sz="1600" spc="-5" dirty="0">
                <a:cs typeface="Arial"/>
                <a:hlinkClick r:id="rId6"/>
              </a:rPr>
              <a:t>reply</a:t>
            </a:r>
            <a:r>
              <a:rPr lang="en-US" sz="1600" spc="-5" dirty="0">
                <a:cs typeface="Arial"/>
              </a:rPr>
              <a:t> in the same month</a:t>
            </a:r>
            <a:r>
              <a:rPr lang="en-US" sz="1600" spc="-5" dirty="0" smtClean="0">
                <a:cs typeface="Arial"/>
              </a:rPr>
              <a:t>.</a:t>
            </a:r>
          </a:p>
          <a:p>
            <a:pPr marL="630238" marR="117475" lvl="1" indent="-230188" algn="just">
              <a:buFont typeface="Times New Roman" pitchFamily="16" charset="0"/>
              <a:buChar char="•"/>
              <a:tabLst>
                <a:tab pos="230188" algn="l"/>
              </a:tabLst>
            </a:pPr>
            <a:r>
              <a:rPr lang="en-US" sz="1600" spc="-5" dirty="0" smtClean="0">
                <a:cs typeface="Arial"/>
              </a:rPr>
              <a:t>In January 2025, ETSI ISG THZ sent a </a:t>
            </a:r>
            <a:r>
              <a:rPr lang="en-US" sz="1600" spc="-5" dirty="0" smtClean="0">
                <a:cs typeface="Arial"/>
                <a:hlinkClick r:id="rId7"/>
              </a:rPr>
              <a:t>third liaison</a:t>
            </a:r>
            <a:r>
              <a:rPr lang="en-US" sz="1600" spc="-5" dirty="0" smtClean="0">
                <a:cs typeface="Arial"/>
              </a:rPr>
              <a:t> to IEEE 802 LMSC.</a:t>
            </a:r>
            <a:endParaRPr lang="en-US" sz="1600" spc="-5" dirty="0">
              <a:cs typeface="Arial"/>
            </a:endParaRPr>
          </a:p>
          <a:p>
            <a:pPr marL="230188" marR="117475"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31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a:t>
            </a:r>
            <a:r>
              <a:rPr lang="en-US" sz="1400" kern="0" dirty="0" smtClean="0">
                <a:solidFill>
                  <a:srgbClr val="FF0000"/>
                </a:solidFill>
              </a:rPr>
              <a:t>20 February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71624</TotalTime>
  <Words>4400</Words>
  <Application>Microsoft Office PowerPoint</Application>
  <PresentationFormat>Widescreen</PresentationFormat>
  <Paragraphs>757</Paragraphs>
  <Slides>61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0"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Proposed liaison statement to ITU-R Working Party 5A and 5C re IEEE Std 802.15.3-2023</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Previous invited talks</vt:lpstr>
      <vt:lpstr>Enrichment activities</vt:lpstr>
      <vt:lpstr>PowerPoint Presentation</vt:lpstr>
      <vt:lpstr>UK Ofcom’s consultation: Plan of Work 2025/26 (1)</vt:lpstr>
      <vt:lpstr>UK Ofcom’s consultation: Plan of Work 2025/26 (2)</vt:lpstr>
      <vt:lpstr>PowerPoint Presentation</vt:lpstr>
      <vt:lpstr>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18-24/0124r4</dc:title>
  <dc:creator>Edward Au</dc:creator>
  <cp:keywords>2025 January supplementary materials</cp:keywords>
  <cp:lastModifiedBy>Edward Au</cp:lastModifiedBy>
  <cp:revision>5349</cp:revision>
  <cp:lastPrinted>1601-01-01T00:00:00Z</cp:lastPrinted>
  <dcterms:created xsi:type="dcterms:W3CDTF">2016-03-03T14:54:45Z</dcterms:created>
  <dcterms:modified xsi:type="dcterms:W3CDTF">2025-01-15T21:35:14Z</dcterms:modified>
  <cp:category>IEEE 802.18 RR-TAG </cp:category>
</cp:coreProperties>
</file>