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970" r:id="rId23"/>
    <p:sldId id="933" r:id="rId24"/>
    <p:sldId id="1157" r:id="rId25"/>
    <p:sldId id="1158" r:id="rId26"/>
    <p:sldId id="1151" r:id="rId27"/>
    <p:sldId id="1156" r:id="rId28"/>
    <p:sldId id="1159" r:id="rId29"/>
    <p:sldId id="1163" r:id="rId30"/>
    <p:sldId id="1160" r:id="rId31"/>
    <p:sldId id="1144" r:id="rId32"/>
    <p:sldId id="1150" r:id="rId33"/>
    <p:sldId id="1146" r:id="rId34"/>
    <p:sldId id="1056" r:id="rId35"/>
    <p:sldId id="1057" r:id="rId36"/>
    <p:sldId id="1147" r:id="rId37"/>
    <p:sldId id="1059" r:id="rId38"/>
    <p:sldId id="1060" r:id="rId39"/>
    <p:sldId id="1061" r:id="rId40"/>
    <p:sldId id="1062" r:id="rId41"/>
    <p:sldId id="1063" r:id="rId42"/>
    <p:sldId id="1064" r:id="rId43"/>
    <p:sldId id="1065" r:id="rId44"/>
    <p:sldId id="1066" r:id="rId45"/>
    <p:sldId id="1067" r:id="rId46"/>
    <p:sldId id="1068" r:id="rId47"/>
    <p:sldId id="1069" r:id="rId48"/>
    <p:sldId id="1070" r:id="rId49"/>
    <p:sldId id="1148" r:id="rId50"/>
    <p:sldId id="1149" r:id="rId51"/>
    <p:sldId id="1152" r:id="rId52"/>
    <p:sldId id="1154" r:id="rId53"/>
    <p:sldId id="1155" r:id="rId54"/>
    <p:sldId id="1161" r:id="rId55"/>
    <p:sldId id="1162" r:id="rId56"/>
    <p:sldId id="978" r:id="rId57"/>
    <p:sldId id="900" r:id="rId58"/>
    <p:sldId id="1128"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86" d="100"/>
          <a:sy n="86" d="100"/>
        </p:scale>
        <p:origin x="83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5817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0118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19508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5950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355169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04834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5896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011367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935351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843235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6485309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740691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7922662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www.arcep.fr/uploads/tx_gspublication/consultation-projdec-frequences-UWB_dec2024.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29&amp;is_group=0000&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4&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bipt.be/operators/publication/decision-of-19-november-2024-on-radio-interfaces-related-to-devices-using-the-ultra-wideband-technology-uwb"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13" Type="http://schemas.openxmlformats.org/officeDocument/2006/relationships/image" Target="../media/image2.png"/><Relationship Id="rId3" Type="http://schemas.openxmlformats.org/officeDocument/2006/relationships/hyperlink" Target="https://sei.anatel.gov.br/sei/modulos/pesquisa/md_pesq_documento_consulta_externa.php?8-74Kn1tDR89f1Q7RjX8EYU46IzCFD26Q9Xx5QNDbqYfi9URvPyvD9j_mSi018wqSZCTm8y1C90BAn5olN1PetHoB5T28fwv0BDy3NQDaxAemenktGDGNGKn4-uj94rk" TargetMode="External"/><Relationship Id="rId7" Type="http://schemas.openxmlformats.org/officeDocument/2006/relationships/hyperlink" Target="https://docs.fcc.gov/public/attachments/DA-24-1216A1.pdf" TargetMode="External"/><Relationship Id="rId12" Type="http://schemas.openxmlformats.org/officeDocument/2006/relationships/hyperlink" Target="https://docs.fcc.gov/public/attachments/FCC-24-125A1.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11" Type="http://schemas.openxmlformats.org/officeDocument/2006/relationships/hyperlink" Target="https://docs.fcc.gov/public/attachments/DOC-408129A1.pdf" TargetMode="External"/><Relationship Id="rId5" Type="http://schemas.openxmlformats.org/officeDocument/2006/relationships/hyperlink" Target="https://www.ift.org.mx/sites/default/files/comunicacion-y-medios/comunicados-ift/comunicado122ift_3.pdf" TargetMode="External"/><Relationship Id="rId10" Type="http://schemas.openxmlformats.org/officeDocument/2006/relationships/hyperlink" Target="https://docs.fcc.gov/public/attachments/DA-24-1256A1.pdf" TargetMode="External"/><Relationship Id="rId4" Type="http://schemas.openxmlformats.org/officeDocument/2006/relationships/hyperlink" Target="https://sei.anatel.gov.br/sei/modulos/pesquisa/md_pesq_documento_consulta_externa.php?8-74Kn1tDR89f1Q7RjX8EYU46IzCFD26Q9Xx5QNDbqZTxUVmVdrex0kZ-BOTOM3gDDJdz8BW10EWDEeJLOkjNeQapKMmGjEH7AVTgNC0HAw_Bu3qFkRiKVoR0bEo4Zeh" TargetMode="External"/><Relationship Id="rId9" Type="http://schemas.openxmlformats.org/officeDocument/2006/relationships/hyperlink" Target="https://docs.fcc.gov/public/attachments/DA-24-1218A1.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981646.pdf"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8/documents?is_dcn=1&amp;is_year=2025"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hyperlink" Target="https://mentor.ieee.org/802.18/documents?is_dcn=3&amp;is_group=0000&amp;is_year=2025"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23/18-23-0072-03-0000-draft-response-on-the-liaison-statement-from-etsi-isg-thz.pdf"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hyperlink" Target="https://book.passkey.com/go/IEE2025" TargetMode="External"/><Relationship Id="rId4" Type="http://schemas.openxmlformats.org/officeDocument/2006/relationships/hyperlink" Target="https://cvent.me/d5xo5D"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2025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January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84"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Room 404, Level 4, </a:t>
            </a:r>
            <a:r>
              <a:rPr lang="en-US" sz="1400" dirty="0" smtClean="0"/>
              <a:t>Kobe International Convention Center, Kobe, Japan.</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Refer to the </a:t>
            </a:r>
            <a:r>
              <a:rPr lang="en-US" sz="1400" spc="-5" dirty="0" smtClean="0">
                <a:latin typeface="+mj-lt"/>
                <a:cs typeface="Arial"/>
                <a:hlinkClick r:id="rId3"/>
              </a:rPr>
              <a:t>slide deck</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55832261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(Room 404, Level 4)</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404, Level 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18-24/0127r1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a:t>Andrew </a:t>
            </a:r>
            <a:r>
              <a:rPr lang="en-US" sz="1600" smtClean="0"/>
              <a:t>Stewart </a:t>
            </a:r>
            <a:r>
              <a:rPr lang="en-US" sz="1600" smtClean="0">
                <a:solidFill>
                  <a:schemeClr val="tx1"/>
                </a:solidFill>
              </a:rPr>
              <a:t>(</a:t>
            </a:r>
            <a:r>
              <a:rPr lang="en-US" sz="1600"/>
              <a:t>Senior Manager, Spectrum Planning Section, Australian Communications and Media Authority</a:t>
            </a:r>
            <a:r>
              <a:rPr lang="en-US" sz="160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smtClean="0"/>
              <a:t>Attendance </a:t>
            </a:r>
            <a:r>
              <a:rPr lang="en-US" sz="1400" dirty="0"/>
              <a:t>is limited to the </a:t>
            </a:r>
            <a:r>
              <a:rPr lang="en-US" sz="1400" dirty="0" smtClean="0"/>
              <a:t>closing </a:t>
            </a:r>
            <a:r>
              <a:rPr lang="en-US" sz="1400" dirty="0"/>
              <a:t>meeting timeslot of the </a:t>
            </a:r>
            <a:r>
              <a:rPr lang="en-US" sz="1400" dirty="0" smtClean="0"/>
              <a:t>2025 January IEEE </a:t>
            </a:r>
            <a:r>
              <a:rPr lang="en-US" sz="1400" dirty="0"/>
              <a:t>802 </a:t>
            </a:r>
            <a:r>
              <a:rPr lang="en-US" sz="1400" dirty="0" smtClean="0"/>
              <a:t>wireless interim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92332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JST, Tuesday, 14 January 2025</a:t>
            </a:r>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4"/>
              </a:rPr>
              <a:t>Draft decision repealing decision no. 2007-0683 of 24 July 2007 as amended and setting the conditions for use of radio frequencies for equipment operating using ultra-wideband </a:t>
            </a:r>
            <a:r>
              <a:rPr lang="en-GB" sz="1400" u="sng" dirty="0" smtClean="0">
                <a:hlinkClick r:id="rId4"/>
              </a:rPr>
              <a:t>technology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a:t>Ofcom</a:t>
            </a:r>
            <a:r>
              <a:rPr lang="en-US" sz="1400" dirty="0"/>
              <a:t>:  </a:t>
            </a:r>
            <a:r>
              <a:rPr lang="en-US" sz="1400" dirty="0" err="1">
                <a:hlinkClick r:id="rId5"/>
              </a:rPr>
              <a:t>Ofcom’s</a:t>
            </a:r>
            <a:r>
              <a:rPr lang="en-US" sz="1400" dirty="0">
                <a:hlinkClick r:id="rId5"/>
              </a:rPr>
              <a:t> Plan of Work 2025/26</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657897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8357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err="1"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723722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725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704310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802.15.3-2023</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49742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7: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22501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cs typeface="Arial"/>
              </a:rPr>
              <a:t>ETSI</a:t>
            </a:r>
          </a:p>
          <a:p>
            <a:pPr marL="1030288" marR="117475" lvl="2" indent="-230188" algn="just">
              <a:buClrTx/>
              <a:buFont typeface="Times New Roman" pitchFamily="16" charset="0"/>
              <a:buChar char="•"/>
              <a:tabLst>
                <a:tab pos="230188" algn="l"/>
              </a:tabLst>
            </a:pPr>
            <a:r>
              <a:rPr lang="en-GB" sz="1400" spc="-5" dirty="0" smtClean="0">
                <a:cs typeface="Arial"/>
              </a:rPr>
              <a:t>BRAN January 2025 update </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4"/>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176106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smtClean="0">
                <a:solidFill>
                  <a:schemeClr val="tx1"/>
                </a:solidFill>
              </a:rPr>
              <a:t>Brazil:</a:t>
            </a:r>
          </a:p>
          <a:p>
            <a:pPr marL="1030288" marR="117475" lvl="2" indent="-230188" algn="just">
              <a:buClrTx/>
              <a:buFont typeface="Times New Roman" pitchFamily="16" charset="0"/>
              <a:buChar char="•"/>
              <a:tabLst>
                <a:tab pos="230188" algn="l"/>
              </a:tabLst>
            </a:pPr>
            <a:r>
              <a:rPr lang="en-US" sz="1400" dirty="0"/>
              <a:t>On 31 December 2024, Brazil </a:t>
            </a:r>
            <a:r>
              <a:rPr lang="en-US" sz="1400" dirty="0" err="1"/>
              <a:t>Anatel</a:t>
            </a:r>
            <a:r>
              <a:rPr lang="en-US" sz="1400" dirty="0"/>
              <a:t> </a:t>
            </a:r>
            <a:r>
              <a:rPr lang="en-US" sz="1400" dirty="0">
                <a:hlinkClick r:id="rId3"/>
              </a:rPr>
              <a:t>voted</a:t>
            </a:r>
            <a:r>
              <a:rPr lang="en-US" sz="1400" dirty="0"/>
              <a:t> and </a:t>
            </a:r>
            <a:r>
              <a:rPr lang="en-US" sz="1400" dirty="0">
                <a:hlinkClick r:id="rId4"/>
              </a:rPr>
              <a:t>approved</a:t>
            </a:r>
            <a:r>
              <a:rPr lang="en-US" sz="1400" dirty="0"/>
              <a:t> the following motion that determine that the Executive Superintendence (SUE), the Planning and Regulation Superintendence (SPR), the Granting and Provision Resources Superintendence (SOR) and the Competition Superintendence (SCP) submit the Public Consultation proposal for the Notice of the new bidding procedure for the 6425-7125 MHz band to this Board of Directors, by August 31, 2025, and make the necessary efforts to carry out the respective bidding process by October 31, </a:t>
            </a:r>
            <a:r>
              <a:rPr lang="en-US" sz="1400" dirty="0" smtClean="0"/>
              <a:t>2026.</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5"/>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6"/>
              </a:rPr>
              <a:t>Wi-Fi Alliance</a:t>
            </a:r>
            <a:r>
              <a:rPr lang="en-US" sz="1400" dirty="0">
                <a:solidFill>
                  <a:schemeClr val="tx1"/>
                </a:solidFill>
              </a:rPr>
              <a:t>’s waiver </a:t>
            </a:r>
            <a:r>
              <a:rPr lang="en-US" sz="1400" dirty="0"/>
              <a:t>of section 15.407(l)(1) of the Commission's rules, </a:t>
            </a:r>
            <a:r>
              <a:rPr lang="en-US" sz="1400" dirty="0">
                <a:hlinkClick r:id="rId7"/>
              </a:rPr>
              <a:t>Axon Enterprise, Inc.</a:t>
            </a:r>
            <a:r>
              <a:rPr lang="en-US" sz="1400" dirty="0"/>
              <a:t>’s request to waive Sections 15.247(a) and 15.247(d) of the Commission's rules, and </a:t>
            </a:r>
            <a:r>
              <a:rPr lang="en-US" sz="1400" dirty="0">
                <a:hlinkClick r:id="rId8"/>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9"/>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err="1">
                <a:solidFill>
                  <a:schemeClr val="tx1"/>
                </a:solidFill>
                <a:hlinkClick r:id="rId10"/>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11"/>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2"/>
              </a:rPr>
              <a:t>released</a:t>
            </a:r>
            <a:r>
              <a:rPr lang="en-US" sz="1400" dirty="0"/>
              <a:t> on 13 December 2024.</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2437374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3"/>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4"/>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3267636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34</a:t>
            </a:fld>
            <a:endParaRPr lang="en-US" alt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39</a:t>
            </a:fld>
            <a:endParaRPr lang="en-US" alt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40</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41</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dirty="0" smtClean="0">
                <a:solidFill>
                  <a:schemeClr val="tx1"/>
                </a:solidFill>
                <a:latin typeface="+mj-lt"/>
                <a:cs typeface="Arial" panose="020B0604020202020204" pitchFamily="34" charset="0"/>
                <a:hlinkClick r:id="rId3"/>
              </a:rPr>
              <a:t>standards.ieee.org/develop/policies/antitrust.pdf</a:t>
            </a:r>
            <a:r>
              <a:rPr lang="en-US" altLang="en-US" sz="1600" b="1" dirty="0"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43</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44</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45</a:t>
            </a:fld>
            <a:endParaRPr lang="en-US" altLang="en-US"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Room 404, Level 4, </a:t>
            </a:r>
            <a:r>
              <a:rPr lang="en-US" sz="1400" dirty="0"/>
              <a:t>Kobe International Convention Center, Kobe, Japan.</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Must</a:t>
            </a:r>
            <a:r>
              <a:rPr lang="en-US" sz="1400" spc="-5" dirty="0" smtClean="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40279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13" name="Content Placeholder 2"/>
          <p:cNvSpPr>
            <a:spLocks noGrp="1"/>
          </p:cNvSpPr>
          <p:nvPr>
            <p:ph idx="1"/>
          </p:nvPr>
        </p:nvSpPr>
        <p:spPr>
          <a:xfrm>
            <a:off x="914400" y="1524000"/>
            <a:ext cx="8001000" cy="4495800"/>
          </a:xfrm>
        </p:spPr>
        <p:txBody>
          <a:bodyPr/>
          <a:lstStyle/>
          <a:p>
            <a:pPr marL="230188" marR="117475" indent="-230188" algn="just">
              <a:buFont typeface="Times New Roman" pitchFamily="16" charset="0"/>
              <a:buChar char="•"/>
              <a:tabLst>
                <a:tab pos="230188" algn="l"/>
              </a:tabLst>
            </a:pPr>
            <a:r>
              <a:rPr lang="en-US" sz="1800" dirty="0" smtClean="0"/>
              <a:t>Invited presentation </a:t>
            </a:r>
          </a:p>
          <a:p>
            <a:pPr marL="630238" marR="117475" lvl="1" indent="-230188" algn="just">
              <a:buFont typeface="Times New Roman" pitchFamily="16" charset="0"/>
              <a:buChar char="•"/>
              <a:tabLst>
                <a:tab pos="230188" algn="l"/>
              </a:tabLst>
            </a:pPr>
            <a:r>
              <a:rPr lang="en-US" sz="1600" dirty="0" smtClean="0"/>
              <a:t>Author</a:t>
            </a:r>
            <a:r>
              <a:rPr lang="en-US" sz="1600" dirty="0"/>
              <a:t>:  </a:t>
            </a:r>
            <a:r>
              <a:rPr lang="en-US" sz="1600" dirty="0" smtClean="0"/>
              <a:t>Andrew Stewart (Senior Manager, </a:t>
            </a:r>
            <a:r>
              <a:rPr lang="en-US" sz="1600" dirty="0"/>
              <a:t>Spectrum Planning </a:t>
            </a:r>
            <a:r>
              <a:rPr lang="en-US" sz="1600" dirty="0" smtClean="0"/>
              <a:t>Section, </a:t>
            </a:r>
            <a:r>
              <a:rPr lang="en-US" sz="1600" dirty="0"/>
              <a:t>Australian Communications and Media Authority</a:t>
            </a:r>
            <a:r>
              <a:rPr lang="en-US" sz="1600" dirty="0" smtClean="0"/>
              <a:t>)</a:t>
            </a:r>
            <a:endParaRPr lang="en-US" sz="1600" dirty="0"/>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18-25/0001</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6950229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640392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12"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18-25/0002r0 [Placeholder] </a:t>
            </a:r>
            <a:r>
              <a:rPr lang="en-US" sz="1800" spc="-5" dirty="0" smtClean="0">
                <a:cs typeface="Arial"/>
              </a:rPr>
              <a:t>in response to the Office of Communications </a:t>
            </a:r>
            <a:r>
              <a:rPr lang="en-US" sz="1800" dirty="0" smtClean="0"/>
              <a:t>(</a:t>
            </a:r>
            <a:r>
              <a:rPr lang="en-US" sz="1800" dirty="0" err="1" smtClean="0"/>
              <a:t>Ofcom</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dirty="0" smtClean="0"/>
              <a:t>Plan of Work 2025/26”,</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Ofcom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152371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417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677987"/>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  </a:t>
            </a:r>
            <a:r>
              <a:rPr lang="en-US" sz="1600" spc="-5" dirty="0" smtClean="0">
                <a:latin typeface="+mj-lt"/>
                <a:cs typeface="Arial"/>
              </a:rPr>
              <a:t>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 in March 2023</a:t>
            </a:r>
          </a:p>
          <a:p>
            <a:pPr marL="630238" marR="117475" lvl="1" indent="-230188" algn="just">
              <a:buFont typeface="Times New Roman" pitchFamily="16" charset="0"/>
              <a:buChar char="•"/>
              <a:tabLst>
                <a:tab pos="230188" algn="l"/>
              </a:tabLst>
            </a:pPr>
            <a:r>
              <a:rPr lang="en-US" sz="1600" spc="-5" dirty="0" smtClean="0">
                <a:latin typeface="+mj-lt"/>
                <a:cs typeface="Arial"/>
              </a:rPr>
              <a:t>In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 </a:t>
            </a:r>
            <a:r>
              <a:rPr lang="en-US" sz="1600" spc="-5" dirty="0">
                <a:cs typeface="Arial"/>
              </a:rPr>
              <a:t>IEEE 802 LMSC sent a </a:t>
            </a:r>
            <a:r>
              <a:rPr lang="en-US" sz="1600" spc="-5" dirty="0">
                <a:cs typeface="Arial"/>
                <a:hlinkClick r:id="rId6"/>
              </a:rPr>
              <a:t>reply</a:t>
            </a:r>
            <a:r>
              <a:rPr lang="en-US" sz="1600" spc="-5" dirty="0">
                <a:cs typeface="Arial"/>
              </a:rPr>
              <a:t> in the same month</a:t>
            </a:r>
            <a:r>
              <a:rPr lang="en-US" sz="1600" spc="-5" dirty="0" smtClean="0">
                <a:cs typeface="Arial"/>
              </a:rPr>
              <a:t>.</a:t>
            </a:r>
          </a:p>
          <a:p>
            <a:pPr marL="630238" marR="117475" lvl="1" indent="-230188" algn="just">
              <a:buFont typeface="Times New Roman" pitchFamily="16" charset="0"/>
              <a:buChar char="•"/>
              <a:tabLst>
                <a:tab pos="230188" algn="l"/>
              </a:tabLst>
            </a:pPr>
            <a:r>
              <a:rPr lang="en-US" sz="1600" spc="-5" dirty="0" smtClean="0">
                <a:cs typeface="Arial"/>
              </a:rPr>
              <a:t>In January 2025, ETSI ISG THZ sent a </a:t>
            </a:r>
            <a:r>
              <a:rPr lang="en-US" sz="1600" spc="-5" dirty="0" smtClean="0">
                <a:cs typeface="Arial"/>
                <a:hlinkClick r:id="rId7"/>
              </a:rPr>
              <a:t>third liaison</a:t>
            </a:r>
            <a:r>
              <a:rPr lang="en-US" sz="1600" spc="-5" dirty="0" smtClean="0">
                <a:cs typeface="Arial"/>
              </a:rPr>
              <a:t> to IEEE 802 LMSC.</a:t>
            </a:r>
            <a:endParaRPr lang="en-US" sz="1600" spc="-5" dirty="0">
              <a:cs typeface="Arial"/>
            </a:endParaRPr>
          </a:p>
          <a:p>
            <a:pPr marL="230188" marR="117475"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26437081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9889162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6 March 2025</a:t>
                      </a:r>
                      <a:endParaRPr lang="en-US" sz="1500" dirty="0"/>
                    </a:p>
                  </a:txBody>
                  <a:tcPr/>
                </a:tc>
              </a:tr>
              <a:tr h="370840">
                <a:tc>
                  <a:txBody>
                    <a:bodyPr/>
                    <a:lstStyle/>
                    <a:p>
                      <a:r>
                        <a:rPr lang="en-US" sz="1500" baseline="0" dirty="0" smtClean="0"/>
                        <a:t>2025 March plenary</a:t>
                      </a:r>
                    </a:p>
                    <a:p>
                      <a:r>
                        <a:rPr lang="en-US" sz="1500" baseline="0" dirty="0" smtClean="0"/>
                        <a:t>(credited session)</a:t>
                      </a:r>
                    </a:p>
                  </a:txBody>
                  <a:tcPr/>
                </a:tc>
                <a:tc>
                  <a:txBody>
                    <a:bodyPr/>
                    <a:lstStyle/>
                    <a:p>
                      <a:r>
                        <a:rPr lang="en-US" sz="1500" dirty="0" smtClean="0"/>
                        <a:t>Opening meeting:  Tuesday,</a:t>
                      </a:r>
                      <a:r>
                        <a:rPr lang="en-US" sz="1500" baseline="0" dirty="0" smtClean="0"/>
                        <a:t> 10:30am ET to 12:30pm ET</a:t>
                      </a:r>
                    </a:p>
                    <a:p>
                      <a:r>
                        <a:rPr lang="en-US" sz="1500" baseline="0" dirty="0" smtClean="0"/>
                        <a:t>Closing meeting:  Thursday, 8:00am ET to 10:00am ET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71559</TotalTime>
  <Words>4190</Words>
  <Application>Microsoft Office PowerPoint</Application>
  <PresentationFormat>Widescreen</PresentationFormat>
  <Paragraphs>714</Paragraphs>
  <Slides>60</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9" baseType="lpstr">
      <vt:lpstr>Arial Unicode MS</vt:lpstr>
      <vt:lpstr>Monotype Sorts</vt:lpstr>
      <vt:lpstr>MS Gothic</vt:lpstr>
      <vt:lpstr>MS PGothic</vt:lpstr>
      <vt:lpstr>Arial</vt:lpstr>
      <vt:lpstr>Calibri</vt:lpstr>
      <vt:lpstr>Times New Roman</vt:lpstr>
      <vt:lpstr>Office Theme</vt:lpstr>
      <vt:lpstr>Document</vt:lpstr>
      <vt:lpstr>2025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November plenary minutes</vt:lpstr>
      <vt:lpstr>PowerPoint Presentation</vt:lpstr>
      <vt:lpstr>PowerPoint Presentation</vt:lpstr>
      <vt:lpstr>PowerPoint Presentation</vt:lpstr>
      <vt:lpstr>Status of ongoing consultations</vt:lpstr>
      <vt:lpstr>France ARCEP’s consultation re UWB (1)</vt:lpstr>
      <vt:lpstr>France ARCEP’s consultation re UWB (2)</vt:lpstr>
      <vt:lpstr>UK Ofcom’s consultation: Plan of Work 2025/26</vt:lpstr>
      <vt:lpstr>PowerPoint Presentation</vt:lpstr>
      <vt:lpstr>ITU-R Working Party 5C liaison re 450 GHz to 1000 GHz</vt:lpstr>
      <vt:lpstr>Proposed liaison statement to ITU-R Working Party 5A and 5C re IEEE Std 802.15.3-2023</vt:lpstr>
      <vt:lpstr>PowerPoint Presentation</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Enrichment activities</vt:lpstr>
      <vt:lpstr>PowerPoint Presentation</vt:lpstr>
      <vt:lpstr>UK Ofcom’s consultation: Plan of Work 2025/26 (1)</vt:lpstr>
      <vt:lpstr>UK Ofcom’s consultation: Plan of Work 2025/26 (2)</vt:lpstr>
      <vt:lpstr>PowerPoint Presentation</vt:lpstr>
      <vt:lpstr>Liaison Statement from the ETSI ISG THz</vt:lpstr>
      <vt:lpstr>PowerPoint Presentation</vt:lpstr>
      <vt:lpstr>Future RR-TAG meetings</vt:lpstr>
      <vt:lpstr>2025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18-24/0124r1</dc:title>
  <dc:creator>Edward Au</dc:creator>
  <cp:keywords>2025 January supplementary materials</cp:keywords>
  <cp:lastModifiedBy>Edward Au</cp:lastModifiedBy>
  <cp:revision>5335</cp:revision>
  <cp:lastPrinted>1601-01-01T00:00:00Z</cp:lastPrinted>
  <dcterms:created xsi:type="dcterms:W3CDTF">2016-03-03T14:54:45Z</dcterms:created>
  <dcterms:modified xsi:type="dcterms:W3CDTF">2025-01-11T16:14:35Z</dcterms:modified>
  <cp:category>IEEE 802.18 RR-TAG </cp:category>
</cp:coreProperties>
</file>